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</p:sldMasterIdLst>
  <p:notesMasterIdLst>
    <p:notesMasterId r:id="rId17"/>
  </p:notesMasterIdLst>
  <p:sldIdLst>
    <p:sldId id="256" r:id="rId5"/>
    <p:sldId id="257" r:id="rId6"/>
    <p:sldId id="258" r:id="rId7"/>
    <p:sldId id="260" r:id="rId8"/>
    <p:sldId id="259" r:id="rId9"/>
    <p:sldId id="264" r:id="rId10"/>
    <p:sldId id="263" r:id="rId11"/>
    <p:sldId id="262" r:id="rId12"/>
    <p:sldId id="265" r:id="rId13"/>
    <p:sldId id="266" r:id="rId14"/>
    <p:sldId id="268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106B5-72FF-444D-96E2-587076AC5099}" type="datetimeFigureOut">
              <a:rPr lang="en-US" smtClean="0"/>
              <a:t>7/7/21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FDCC4-C99C-4590-9A34-8B7CF22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35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595AB-2D02-49E3-9A62-82E8755D8E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98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175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BB6427-6B9E-4922-A4AD-061D5EB42D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10175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84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7C68-7FF3-4E04-A7E1-F518E23CF1B9}" type="datetimeFigureOut">
              <a:rPr lang="en-US" smtClean="0"/>
              <a:t>7/7/21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C533-4B5E-426D-AC3F-6705D012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7C68-7FF3-4E04-A7E1-F518E23CF1B9}" type="datetimeFigureOut">
              <a:rPr lang="en-US" smtClean="0"/>
              <a:t>7/7/21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C533-4B5E-426D-AC3F-6705D012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7C68-7FF3-4E04-A7E1-F518E23CF1B9}" type="datetimeFigureOut">
              <a:rPr lang="en-US" smtClean="0"/>
              <a:t>7/7/21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C533-4B5E-426D-AC3F-6705D012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05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5B3C2-E610-7B43-98F4-68986D245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031EBD-4426-3346-AD28-F4B35C6CCC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D0A43-5839-9D49-B888-E22266AA0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7/7/21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A7C61-56F1-3D4F-891E-AF0378977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ADEEC-4DAB-6B4B-BC42-3F7CF9C9D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29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25E71-9742-904B-99DF-91ADD5E32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1F4A3-73D4-4147-8BF8-0BF74FF41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F763E-F8E8-224B-988E-FB946B9AB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7/7/21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A099B-1932-EC42-87A1-93DC55D0C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AE924-8DAD-B747-B77B-B625F7FB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64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6B546-2ED5-424B-AC9E-78C4CE058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EEF64-3F3D-D740-A2E7-701A30AFC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AD296-C5E9-7F44-8FCF-55D9C87FB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7/7/21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BA53B-9277-B741-B9AC-9986FBB30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E500F-08EF-7844-8EE9-D01DF01A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09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8A406-643B-DE4D-8806-12BEBCD3F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8FD4B-496B-144E-94DD-4A089A259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7B82A-B6D5-7243-9107-1213C01A8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E3534-E670-BC44-9FD5-8DFBC9269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7/7/21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A7F43-7D81-6A4B-8794-FE2516597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72407-6838-3640-BC08-7B7071BB8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37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45945-4133-5E43-9B9D-EA73C87F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AAAD2-15C5-3340-B45E-D3F5DB95A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51A504-CF37-2240-9E8B-3EFCDD83A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46AF69-F400-1049-995B-F3989DE13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9E1A3D-D349-EE47-8EAE-575F43EBCC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A93D8E-1587-1F49-A5C5-7036E547F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7/7/21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A47390-7635-D741-9C1F-93576FC44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E19280-6A78-1F43-933A-B8404556B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99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81E22-7E4C-C744-B9FC-6A544709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DF3FF9-0023-A642-A184-DE20B4248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7/7/21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D7F5A-5493-5445-A5EA-EA5B1721F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CBE1E3-BCAC-E148-9A9B-94A46B07C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40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049328-5BEC-2A41-BF56-AB5FDADB9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7/7/21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E786B7-3900-8D47-B74C-3403BB03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9307A-8AC4-B043-9A0B-B0EC5C21A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31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90B6D-DFB8-9F49-8D6C-FFFA144E5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ED70E-D033-FB48-B0DB-314552B27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D0A5C-AE1B-F047-8E67-5B65792C5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C21A0-33F7-E443-B0F1-38934794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7/7/21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AD3B7-E8B7-AB42-91DB-B8F6A47DC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D281-419D-6F46-BE2A-FAB4AA2B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7C68-7FF3-4E04-A7E1-F518E23CF1B9}" type="datetimeFigureOut">
              <a:rPr lang="en-US" smtClean="0"/>
              <a:t>7/7/21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C533-4B5E-426D-AC3F-6705D012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89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8AEC1-AF97-2E4D-BD34-82FCA14E2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818FED-72F1-7949-99D5-01EFAFE36C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787A5-95A2-AA4A-8CD9-99231C67F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A3CFE-00AE-204C-9B8E-CDDDDB38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7/7/21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1D3FC-1777-F940-9C46-7A45D399C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6FB96-F1B2-6447-AF47-233D42901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21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F002C-38C6-9B47-9FD6-43E0B414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4B6F33-99EC-3A41-AFA4-3C8772A25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A8088-908D-C940-B698-6F229A561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7/7/21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E4C38-A04C-C14E-9AC8-3AE3BC08E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399C3-05FF-F940-A5BC-7341C292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60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B1EFD3-DE61-704D-8FA1-B6014E2548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EFD0CF-8576-544B-B945-AB68FC2E1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946CD-7C07-254C-AC5C-9C43BAB48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7/7/21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D6A42-2ACF-DD4D-8102-E5A6CBBAC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4760B-97A4-354F-8953-B0D215830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19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35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44065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6"/>
            <a:ext cx="10363200" cy="2387600"/>
          </a:xfrm>
        </p:spPr>
        <p:txBody>
          <a:bodyPr anchor="b"/>
          <a:lstStyle>
            <a:lvl1pPr algn="ctr">
              <a:defRPr sz="582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30"/>
            </a:lvl1pPr>
            <a:lvl2pPr marL="443740" indent="0" algn="ctr">
              <a:buNone/>
              <a:defRPr sz="1941"/>
            </a:lvl2pPr>
            <a:lvl3pPr marL="887478" indent="0" algn="ctr">
              <a:buNone/>
              <a:defRPr sz="1747"/>
            </a:lvl3pPr>
            <a:lvl4pPr marL="1331219" indent="0" algn="ctr">
              <a:buNone/>
              <a:defRPr sz="1553"/>
            </a:lvl4pPr>
            <a:lvl5pPr marL="1774958" indent="0" algn="ctr">
              <a:buNone/>
              <a:defRPr sz="1553"/>
            </a:lvl5pPr>
            <a:lvl6pPr marL="2218697" indent="0" algn="ctr">
              <a:buNone/>
              <a:defRPr sz="1553"/>
            </a:lvl6pPr>
            <a:lvl7pPr marL="2662436" indent="0" algn="ctr">
              <a:buNone/>
              <a:defRPr sz="1553"/>
            </a:lvl7pPr>
            <a:lvl8pPr marL="3106176" indent="0" algn="ctr">
              <a:buNone/>
              <a:defRPr sz="1553"/>
            </a:lvl8pPr>
            <a:lvl9pPr marL="3549915" indent="0" algn="ctr">
              <a:buNone/>
              <a:defRPr sz="155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8266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972" y="1825158"/>
            <a:ext cx="10514060" cy="3869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01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300481"/>
            <a:ext cx="10515600" cy="2852737"/>
          </a:xfrm>
        </p:spPr>
        <p:txBody>
          <a:bodyPr anchor="b"/>
          <a:lstStyle>
            <a:lvl1pPr>
              <a:defRPr sz="582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180205"/>
            <a:ext cx="10515600" cy="1500187"/>
          </a:xfrm>
        </p:spPr>
        <p:txBody>
          <a:bodyPr/>
          <a:lstStyle>
            <a:lvl1pPr marL="0" indent="0">
              <a:buNone/>
              <a:defRPr sz="2330">
                <a:solidFill>
                  <a:schemeClr val="tx1"/>
                </a:solidFill>
              </a:defRPr>
            </a:lvl1pPr>
            <a:lvl2pPr marL="443740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2pPr>
            <a:lvl3pPr marL="887478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3pPr>
            <a:lvl4pPr marL="1331219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4pPr>
            <a:lvl5pPr marL="1774958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5pPr>
            <a:lvl6pPr marL="2218697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6pPr>
            <a:lvl7pPr marL="266243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7pPr>
            <a:lvl8pPr marL="310617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8pPr>
            <a:lvl9pPr marL="3549915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73338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9"/>
            <a:ext cx="5181600" cy="38689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9"/>
            <a:ext cx="5181600" cy="38689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418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6"/>
            <a:ext cx="5157787" cy="823912"/>
          </a:xfrm>
        </p:spPr>
        <p:txBody>
          <a:bodyPr anchor="b"/>
          <a:lstStyle>
            <a:lvl1pPr marL="0" indent="0">
              <a:buNone/>
              <a:defRPr sz="2330" b="1"/>
            </a:lvl1pPr>
            <a:lvl2pPr marL="443740" indent="0">
              <a:buNone/>
              <a:defRPr sz="1941" b="1"/>
            </a:lvl2pPr>
            <a:lvl3pPr marL="887478" indent="0">
              <a:buNone/>
              <a:defRPr sz="1747" b="1"/>
            </a:lvl3pPr>
            <a:lvl4pPr marL="1331219" indent="0">
              <a:buNone/>
              <a:defRPr sz="1553" b="1"/>
            </a:lvl4pPr>
            <a:lvl5pPr marL="1774958" indent="0">
              <a:buNone/>
              <a:defRPr sz="1553" b="1"/>
            </a:lvl5pPr>
            <a:lvl6pPr marL="2218697" indent="0">
              <a:buNone/>
              <a:defRPr sz="1553" b="1"/>
            </a:lvl6pPr>
            <a:lvl7pPr marL="2662436" indent="0">
              <a:buNone/>
              <a:defRPr sz="1553" b="1"/>
            </a:lvl7pPr>
            <a:lvl8pPr marL="3106176" indent="0">
              <a:buNone/>
              <a:defRPr sz="1553" b="1"/>
            </a:lvl8pPr>
            <a:lvl9pPr marL="3549915" indent="0">
              <a:buNone/>
              <a:defRPr sz="155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9"/>
            <a:ext cx="5157787" cy="31543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6"/>
            <a:ext cx="5183188" cy="823912"/>
          </a:xfrm>
        </p:spPr>
        <p:txBody>
          <a:bodyPr anchor="b"/>
          <a:lstStyle>
            <a:lvl1pPr marL="0" indent="0">
              <a:buNone/>
              <a:defRPr sz="2330" b="1"/>
            </a:lvl1pPr>
            <a:lvl2pPr marL="443740" indent="0">
              <a:buNone/>
              <a:defRPr sz="1941" b="1"/>
            </a:lvl2pPr>
            <a:lvl3pPr marL="887478" indent="0">
              <a:buNone/>
              <a:defRPr sz="1747" b="1"/>
            </a:lvl3pPr>
            <a:lvl4pPr marL="1331219" indent="0">
              <a:buNone/>
              <a:defRPr sz="1553" b="1"/>
            </a:lvl4pPr>
            <a:lvl5pPr marL="1774958" indent="0">
              <a:buNone/>
              <a:defRPr sz="1553" b="1"/>
            </a:lvl5pPr>
            <a:lvl6pPr marL="2218697" indent="0">
              <a:buNone/>
              <a:defRPr sz="1553" b="1"/>
            </a:lvl6pPr>
            <a:lvl7pPr marL="2662436" indent="0">
              <a:buNone/>
              <a:defRPr sz="1553" b="1"/>
            </a:lvl7pPr>
            <a:lvl8pPr marL="3106176" indent="0">
              <a:buNone/>
              <a:defRPr sz="1553" b="1"/>
            </a:lvl8pPr>
            <a:lvl9pPr marL="3549915" indent="0">
              <a:buNone/>
              <a:defRPr sz="155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8"/>
            <a:ext cx="5183188" cy="31543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5378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38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7C68-7FF3-4E04-A7E1-F518E23CF1B9}" type="datetimeFigureOut">
              <a:rPr lang="en-US" smtClean="0"/>
              <a:t>7/7/21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C533-4B5E-426D-AC3F-6705D012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50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704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310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718804"/>
          </a:xfrm>
        </p:spPr>
        <p:txBody>
          <a:bodyPr/>
          <a:lstStyle>
            <a:lvl1pPr>
              <a:defRPr sz="3105"/>
            </a:lvl1pPr>
            <a:lvl2pPr>
              <a:defRPr sz="2718"/>
            </a:lvl2pPr>
            <a:lvl3pPr>
              <a:defRPr sz="2330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8" cy="3648830"/>
          </a:xfrm>
        </p:spPr>
        <p:txBody>
          <a:bodyPr/>
          <a:lstStyle>
            <a:lvl1pPr marL="0" indent="0">
              <a:buNone/>
              <a:defRPr sz="1553"/>
            </a:lvl1pPr>
            <a:lvl2pPr marL="443740" indent="0">
              <a:buNone/>
              <a:defRPr sz="1359"/>
            </a:lvl2pPr>
            <a:lvl3pPr marL="887478" indent="0">
              <a:buNone/>
              <a:defRPr sz="1165"/>
            </a:lvl3pPr>
            <a:lvl4pPr marL="1331219" indent="0">
              <a:buNone/>
              <a:defRPr sz="971"/>
            </a:lvl4pPr>
            <a:lvl5pPr marL="1774958" indent="0">
              <a:buNone/>
              <a:defRPr sz="971"/>
            </a:lvl5pPr>
            <a:lvl6pPr marL="2218697" indent="0">
              <a:buNone/>
              <a:defRPr sz="971"/>
            </a:lvl6pPr>
            <a:lvl7pPr marL="2662436" indent="0">
              <a:buNone/>
              <a:defRPr sz="971"/>
            </a:lvl7pPr>
            <a:lvl8pPr marL="3106176" indent="0">
              <a:buNone/>
              <a:defRPr sz="971"/>
            </a:lvl8pPr>
            <a:lvl9pPr marL="3549915" indent="0">
              <a:buNone/>
              <a:defRPr sz="97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73135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310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718804"/>
          </a:xfrm>
        </p:spPr>
        <p:txBody>
          <a:bodyPr anchor="t"/>
          <a:lstStyle>
            <a:lvl1pPr marL="0" indent="0">
              <a:buNone/>
              <a:defRPr sz="3105"/>
            </a:lvl1pPr>
            <a:lvl2pPr marL="443740" indent="0">
              <a:buNone/>
              <a:defRPr sz="2718"/>
            </a:lvl2pPr>
            <a:lvl3pPr marL="887478" indent="0">
              <a:buNone/>
              <a:defRPr sz="2330"/>
            </a:lvl3pPr>
            <a:lvl4pPr marL="1331219" indent="0">
              <a:buNone/>
              <a:defRPr sz="1941"/>
            </a:lvl4pPr>
            <a:lvl5pPr marL="1774958" indent="0">
              <a:buNone/>
              <a:defRPr sz="1941"/>
            </a:lvl5pPr>
            <a:lvl6pPr marL="2218697" indent="0">
              <a:buNone/>
              <a:defRPr sz="1941"/>
            </a:lvl6pPr>
            <a:lvl7pPr marL="2662436" indent="0">
              <a:buNone/>
              <a:defRPr sz="1941"/>
            </a:lvl7pPr>
            <a:lvl8pPr marL="3106176" indent="0">
              <a:buNone/>
              <a:defRPr sz="1941"/>
            </a:lvl8pPr>
            <a:lvl9pPr marL="3549915" indent="0">
              <a:buNone/>
              <a:defRPr sz="1941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8" cy="3648830"/>
          </a:xfrm>
        </p:spPr>
        <p:txBody>
          <a:bodyPr/>
          <a:lstStyle>
            <a:lvl1pPr marL="0" indent="0">
              <a:buNone/>
              <a:defRPr sz="1553"/>
            </a:lvl1pPr>
            <a:lvl2pPr marL="443740" indent="0">
              <a:buNone/>
              <a:defRPr sz="1359"/>
            </a:lvl2pPr>
            <a:lvl3pPr marL="887478" indent="0">
              <a:buNone/>
              <a:defRPr sz="1165"/>
            </a:lvl3pPr>
            <a:lvl4pPr marL="1331219" indent="0">
              <a:buNone/>
              <a:defRPr sz="971"/>
            </a:lvl4pPr>
            <a:lvl5pPr marL="1774958" indent="0">
              <a:buNone/>
              <a:defRPr sz="971"/>
            </a:lvl5pPr>
            <a:lvl6pPr marL="2218697" indent="0">
              <a:buNone/>
              <a:defRPr sz="971"/>
            </a:lvl6pPr>
            <a:lvl7pPr marL="2662436" indent="0">
              <a:buNone/>
              <a:defRPr sz="971"/>
            </a:lvl7pPr>
            <a:lvl8pPr marL="3106176" indent="0">
              <a:buNone/>
              <a:defRPr sz="971"/>
            </a:lvl8pPr>
            <a:lvl9pPr marL="3549915" indent="0">
              <a:buNone/>
              <a:defRPr sz="97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863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972" y="1825158"/>
            <a:ext cx="10514060" cy="385768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4189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1" cy="5329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3294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969" y="6356537"/>
            <a:ext cx="2742046" cy="365592"/>
          </a:xfrm>
          <a:prstGeom prst="rect">
            <a:avLst/>
          </a:prstGeom>
        </p:spPr>
        <p:txBody>
          <a:bodyPr/>
          <a:lstStyle>
            <a:lvl1pPr defTabSz="898935" eaLnBrk="1" fontAlgn="auto" hangingPunct="1">
              <a:spcBef>
                <a:spcPts val="0"/>
              </a:spcBef>
              <a:spcAft>
                <a:spcPts val="0"/>
              </a:spcAft>
              <a:defRPr sz="177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985" y="6356537"/>
            <a:ext cx="4114031" cy="365592"/>
          </a:xfrm>
          <a:prstGeom prst="rect">
            <a:avLst/>
          </a:prstGeom>
        </p:spPr>
        <p:txBody>
          <a:bodyPr/>
          <a:lstStyle>
            <a:lvl1pPr defTabSz="898935" eaLnBrk="1" fontAlgn="auto" hangingPunct="1">
              <a:spcBef>
                <a:spcPts val="0"/>
              </a:spcBef>
              <a:spcAft>
                <a:spcPts val="0"/>
              </a:spcAft>
              <a:defRPr sz="177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SCTA Marketing Plan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988" y="6356537"/>
            <a:ext cx="2742045" cy="365592"/>
          </a:xfrm>
          <a:prstGeom prst="rect">
            <a:avLst/>
          </a:prstGeom>
        </p:spPr>
        <p:txBody>
          <a:bodyPr/>
          <a:lstStyle>
            <a:lvl1pPr defTabSz="898935" eaLnBrk="1" fontAlgn="auto" hangingPunct="1">
              <a:spcBef>
                <a:spcPts val="0"/>
              </a:spcBef>
              <a:spcAft>
                <a:spcPts val="0"/>
              </a:spcAft>
              <a:defRPr sz="1770">
                <a:latin typeface="+mn-lt"/>
              </a:defRPr>
            </a:lvl1pPr>
          </a:lstStyle>
          <a:p>
            <a:pPr>
              <a:defRPr/>
            </a:pPr>
            <a:fld id="{9E895E7D-03C7-474A-9D35-9FA73B0D87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691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Gradient Top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609600" y="1590675"/>
            <a:ext cx="10515600" cy="4092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135">
                <a:solidFill>
                  <a:schemeClr val="bg2"/>
                </a:solidFill>
              </a:defRPr>
            </a:lvl1pPr>
            <a:lvl2pPr marL="721076" indent="-277337">
              <a:buClr>
                <a:schemeClr val="accent5"/>
              </a:buClr>
              <a:buFont typeface="LucidaGrande" charset="0"/>
              <a:buChar char="▸"/>
              <a:defRPr>
                <a:solidFill>
                  <a:srgbClr val="7A99AC"/>
                </a:solidFill>
              </a:defRPr>
            </a:lvl2pPr>
            <a:lvl3pPr marL="1164817" indent="-277337">
              <a:buClr>
                <a:schemeClr val="accent5"/>
              </a:buClr>
              <a:buFont typeface="LucidaGrande" charset="0"/>
              <a:buChar char="▸"/>
              <a:defRPr>
                <a:solidFill>
                  <a:srgbClr val="7A99AC"/>
                </a:solidFill>
              </a:defRPr>
            </a:lvl3pPr>
            <a:lvl4pPr marL="1608555" indent="-277337">
              <a:buClr>
                <a:schemeClr val="accent5"/>
              </a:buClr>
              <a:buFont typeface="LucidaGrande" charset="0"/>
              <a:buChar char="▹"/>
              <a:defRPr sz="1553">
                <a:solidFill>
                  <a:srgbClr val="7A99AC"/>
                </a:solidFill>
              </a:defRPr>
            </a:lvl4pPr>
            <a:lvl5pPr marL="2052295" indent="-277337">
              <a:buClr>
                <a:schemeClr val="accent5"/>
              </a:buClr>
              <a:buFont typeface="LucidaGrande" charset="0"/>
              <a:buChar char="▹"/>
              <a:defRPr sz="1553">
                <a:solidFill>
                  <a:srgbClr val="7A99AC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162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665-77CC-4CB3-BCD1-7D3F78608847}" type="datetimeFigureOut">
              <a:rPr lang="en-US" smtClean="0"/>
              <a:t>7/7/21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A670-21DD-4392-92EF-21677F6F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21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665-77CC-4CB3-BCD1-7D3F78608847}" type="datetimeFigureOut">
              <a:rPr lang="en-US" smtClean="0"/>
              <a:t>7/7/21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A670-21DD-4392-92EF-21677F6F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242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665-77CC-4CB3-BCD1-7D3F78608847}" type="datetimeFigureOut">
              <a:rPr lang="en-US" smtClean="0"/>
              <a:t>7/7/21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A670-21DD-4392-92EF-21677F6F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760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665-77CC-4CB3-BCD1-7D3F78608847}" type="datetimeFigureOut">
              <a:rPr lang="en-US" smtClean="0"/>
              <a:t>7/7/21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A670-21DD-4392-92EF-21677F6F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6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7C68-7FF3-4E04-A7E1-F518E23CF1B9}" type="datetimeFigureOut">
              <a:rPr lang="en-US" smtClean="0"/>
              <a:t>7/7/21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C533-4B5E-426D-AC3F-6705D012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924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665-77CC-4CB3-BCD1-7D3F78608847}" type="datetimeFigureOut">
              <a:rPr lang="en-US" smtClean="0"/>
              <a:t>7/7/21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A670-21DD-4392-92EF-21677F6F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853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665-77CC-4CB3-BCD1-7D3F78608847}" type="datetimeFigureOut">
              <a:rPr lang="en-US" smtClean="0"/>
              <a:t>7/7/21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A670-21DD-4392-92EF-21677F6F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21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665-77CC-4CB3-BCD1-7D3F78608847}" type="datetimeFigureOut">
              <a:rPr lang="en-US" smtClean="0"/>
              <a:t>7/7/21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A670-21DD-4392-92EF-21677F6F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256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665-77CC-4CB3-BCD1-7D3F78608847}" type="datetimeFigureOut">
              <a:rPr lang="en-US" smtClean="0"/>
              <a:t>7/7/21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A670-21DD-4392-92EF-21677F6F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610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665-77CC-4CB3-BCD1-7D3F78608847}" type="datetimeFigureOut">
              <a:rPr lang="en-US" smtClean="0"/>
              <a:t>7/7/21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A670-21DD-4392-92EF-21677F6F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856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665-77CC-4CB3-BCD1-7D3F78608847}" type="datetimeFigureOut">
              <a:rPr lang="en-US" smtClean="0"/>
              <a:t>7/7/21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A670-21DD-4392-92EF-21677F6F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689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665-77CC-4CB3-BCD1-7D3F78608847}" type="datetimeFigureOut">
              <a:rPr lang="en-US" smtClean="0"/>
              <a:t>7/7/21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A670-21DD-4392-92EF-21677F6F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473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35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5786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7C68-7FF3-4E04-A7E1-F518E23CF1B9}" type="datetimeFigureOut">
              <a:rPr lang="en-US" smtClean="0"/>
              <a:t>7/7/21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C533-4B5E-426D-AC3F-6705D012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6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7C68-7FF3-4E04-A7E1-F518E23CF1B9}" type="datetimeFigureOut">
              <a:rPr lang="en-US" smtClean="0"/>
              <a:t>7/7/21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C533-4B5E-426D-AC3F-6705D012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7C68-7FF3-4E04-A7E1-F518E23CF1B9}" type="datetimeFigureOut">
              <a:rPr lang="en-US" smtClean="0"/>
              <a:t>7/7/21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C533-4B5E-426D-AC3F-6705D012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13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7C68-7FF3-4E04-A7E1-F518E23CF1B9}" type="datetimeFigureOut">
              <a:rPr lang="en-US" smtClean="0"/>
              <a:t>7/7/21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C533-4B5E-426D-AC3F-6705D012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48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7C68-7FF3-4E04-A7E1-F518E23CF1B9}" type="datetimeFigureOut">
              <a:rPr lang="en-US" smtClean="0"/>
              <a:t>7/7/21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C533-4B5E-426D-AC3F-6705D012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1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E7C68-7FF3-4E04-A7E1-F518E23CF1B9}" type="datetimeFigureOut">
              <a:rPr lang="en-US" smtClean="0"/>
              <a:t>7/7/21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AC533-4B5E-426D-AC3F-6705D012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1E68D4-FBF2-EC43-89A3-4EB252408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06663-8DC7-8140-8331-231236732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C9040-02D7-6D41-AB0D-6A38E635B6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31F88-4AA3-E346-ACE6-E4DFBD6631F4}" type="datetimeFigureOut">
              <a:rPr lang="en-US" smtClean="0"/>
              <a:t>7/7/21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88504-7AEF-284B-A6F8-3A3BFEA68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11AD3-C2DD-F94B-9A3E-13261A59F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4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811469"/>
            <a:ext cx="9529872" cy="104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972" y="365595"/>
            <a:ext cx="10514060" cy="1325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72" y="1825159"/>
            <a:ext cx="10514060" cy="388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F09BCD-6717-EB40-AD8D-823DCA68F11B}"/>
              </a:ext>
            </a:extLst>
          </p:cNvPr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3416" y="5811469"/>
            <a:ext cx="2510117" cy="98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6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dt="0"/>
  <p:txStyles>
    <p:titleStyle>
      <a:lvl1pPr algn="l" defTabSz="88663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36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algn="l" defTabSz="88663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36">
          <a:solidFill>
            <a:schemeClr val="tx1"/>
          </a:solidFill>
          <a:latin typeface="Arial" charset="0"/>
        </a:defRPr>
      </a:lvl2pPr>
      <a:lvl3pPr algn="l" defTabSz="88663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36">
          <a:solidFill>
            <a:schemeClr val="tx1"/>
          </a:solidFill>
          <a:latin typeface="Arial" charset="0"/>
        </a:defRPr>
      </a:lvl3pPr>
      <a:lvl4pPr algn="l" defTabSz="88663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36">
          <a:solidFill>
            <a:schemeClr val="tx1"/>
          </a:solidFill>
          <a:latin typeface="Arial" charset="0"/>
        </a:defRPr>
      </a:lvl4pPr>
      <a:lvl5pPr algn="l" defTabSz="88663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36">
          <a:solidFill>
            <a:schemeClr val="tx1"/>
          </a:solidFill>
          <a:latin typeface="Arial" charset="0"/>
        </a:defRPr>
      </a:lvl5pPr>
      <a:lvl6pPr marL="403400" algn="l" defTabSz="88663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36">
          <a:solidFill>
            <a:schemeClr val="tx1"/>
          </a:solidFill>
          <a:latin typeface="Arial" charset="0"/>
        </a:defRPr>
      </a:lvl6pPr>
      <a:lvl7pPr marL="806799" algn="l" defTabSz="88663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36">
          <a:solidFill>
            <a:schemeClr val="tx1"/>
          </a:solidFill>
          <a:latin typeface="Arial" charset="0"/>
        </a:defRPr>
      </a:lvl7pPr>
      <a:lvl8pPr marL="1210198" algn="l" defTabSz="88663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36">
          <a:solidFill>
            <a:schemeClr val="tx1"/>
          </a:solidFill>
          <a:latin typeface="Arial" charset="0"/>
        </a:defRPr>
      </a:lvl8pPr>
      <a:lvl9pPr marL="1613598" algn="l" defTabSz="88663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36">
          <a:solidFill>
            <a:schemeClr val="tx1"/>
          </a:solidFill>
          <a:latin typeface="Arial" charset="0"/>
        </a:defRPr>
      </a:lvl9pPr>
    </p:titleStyle>
    <p:bodyStyle>
      <a:lvl1pPr marL="221309" indent="-221309" algn="l" defTabSz="886639" rtl="0" eaLnBrk="1" fontAlgn="base" hangingPunct="1">
        <a:lnSpc>
          <a:spcPct val="90000"/>
        </a:lnSpc>
        <a:spcBef>
          <a:spcPts val="971"/>
        </a:spcBef>
        <a:spcAft>
          <a:spcPct val="0"/>
        </a:spcAft>
        <a:buFont typeface="Arial" charset="0"/>
        <a:buChar char="•"/>
        <a:defRPr sz="2647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665330" indent="-221309" algn="l" defTabSz="886639" rtl="0" eaLnBrk="1" fontAlgn="base" hangingPunct="1">
        <a:lnSpc>
          <a:spcPct val="90000"/>
        </a:lnSpc>
        <a:spcBef>
          <a:spcPts val="485"/>
        </a:spcBef>
        <a:spcAft>
          <a:spcPct val="0"/>
        </a:spcAft>
        <a:buFont typeface="Arial" charset="0"/>
        <a:buChar char="•"/>
        <a:defRPr sz="2294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2pPr>
      <a:lvl3pPr marL="1109349" indent="-221309" algn="l" defTabSz="886639" rtl="0" eaLnBrk="1" fontAlgn="base" hangingPunct="1">
        <a:lnSpc>
          <a:spcPct val="90000"/>
        </a:lnSpc>
        <a:spcBef>
          <a:spcPts val="485"/>
        </a:spcBef>
        <a:spcAft>
          <a:spcPct val="0"/>
        </a:spcAft>
        <a:buFont typeface="Arial" charset="0"/>
        <a:buChar char="•"/>
        <a:defRPr sz="1941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3pPr>
      <a:lvl4pPr marL="1551968" indent="-221309" algn="l" defTabSz="886639" rtl="0" eaLnBrk="1" fontAlgn="base" hangingPunct="1">
        <a:lnSpc>
          <a:spcPct val="90000"/>
        </a:lnSpc>
        <a:spcBef>
          <a:spcPts val="485"/>
        </a:spcBef>
        <a:spcAft>
          <a:spcPct val="0"/>
        </a:spcAft>
        <a:buFont typeface="Arial" charset="0"/>
        <a:buChar char="•"/>
        <a:defRPr sz="1677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4pPr>
      <a:lvl5pPr marL="1995988" indent="-221309" algn="l" defTabSz="886639" rtl="0" eaLnBrk="1" fontAlgn="base" hangingPunct="1">
        <a:lnSpc>
          <a:spcPct val="90000"/>
        </a:lnSpc>
        <a:spcBef>
          <a:spcPts val="485"/>
        </a:spcBef>
        <a:spcAft>
          <a:spcPct val="0"/>
        </a:spcAft>
        <a:buFont typeface="Arial" charset="0"/>
        <a:buChar char="•"/>
        <a:defRPr sz="1677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5pPr>
      <a:lvl6pPr marL="2440568" indent="-221870" algn="l" defTabSz="887478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306" indent="-221870" algn="l" defTabSz="887478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046" indent="-221870" algn="l" defTabSz="887478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1785" indent="-221870" algn="l" defTabSz="887478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478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40" algn="l" defTabSz="887478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478" algn="l" defTabSz="887478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219" algn="l" defTabSz="887478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4958" algn="l" defTabSz="887478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697" algn="l" defTabSz="887478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436" algn="l" defTabSz="887478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176" algn="l" defTabSz="887478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49915" algn="l" defTabSz="887478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AA665-77CC-4CB3-BCD1-7D3F78608847}" type="datetimeFigureOut">
              <a:rPr lang="en-US" smtClean="0"/>
              <a:t>7/7/21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AA670-21DD-4392-92EF-21677F6F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1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ctelehealth.org/services/pregnancy-wellness" TargetMode="Externa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grater@musc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://schivtc.med.sc.edu/" TargetMode="External"/><Relationship Id="rId5" Type="http://schemas.openxmlformats.org/officeDocument/2006/relationships/hyperlink" Target="mailto:adrena.harrison@uscmed.sc.edu" TargetMode="External"/><Relationship Id="rId4" Type="http://schemas.openxmlformats.org/officeDocument/2006/relationships/hyperlink" Target="http://www.pregnancywellnesssc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Abruptio Placenta and Placenta Previa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Berry Campbell, MD</a:t>
            </a:r>
          </a:p>
        </p:txBody>
      </p:sp>
    </p:spTree>
    <p:extLst>
      <p:ext uri="{BB962C8B-B14F-4D97-AF65-F5344CB8AC3E}">
        <p14:creationId xmlns:p14="http://schemas.microsoft.com/office/powerpoint/2010/main" val="1779777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481982-8173-664B-BF55-1109F0A4AFFA}"/>
              </a:ext>
            </a:extLst>
          </p:cNvPr>
          <p:cNvSpPr txBox="1"/>
          <p:nvPr/>
        </p:nvSpPr>
        <p:spPr>
          <a:xfrm>
            <a:off x="414721" y="184523"/>
            <a:ext cx="1133374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Project ECHO South Carolina Pregnancy Wellness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Visit Our Website: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https://sctelehealth.org/services/pregnancy-wellness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1EAA25D-74F2-0949-AF13-B4385BEB48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000774"/>
              </p:ext>
            </p:extLst>
          </p:nvPr>
        </p:nvGraphicFramePr>
        <p:xfrm>
          <a:off x="1010685" y="1576136"/>
          <a:ext cx="10574957" cy="3413760"/>
        </p:xfrm>
        <a:graphic>
          <a:graphicData uri="http://schemas.openxmlformats.org/drawingml/2006/table">
            <a:tbl>
              <a:tblPr firstRow="1" firstCol="1" bandRow="1"/>
              <a:tblGrid>
                <a:gridCol w="10574957">
                  <a:extLst>
                    <a:ext uri="{9D8B030D-6E8A-4147-A177-3AD203B41FA5}">
                      <a16:colId xmlns:a16="http://schemas.microsoft.com/office/drawing/2014/main" val="103686759"/>
                    </a:ext>
                  </a:extLst>
                </a:gridCol>
              </a:tblGrid>
              <a:tr h="5688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400" b="1" baseline="30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&amp; 3</a:t>
                      </a:r>
                      <a:r>
                        <a:rPr lang="en-US" sz="2400" b="1" baseline="30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Wednesday/Month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12:15 pm – 1:00 pm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919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5324360"/>
                  </a:ext>
                </a:extLst>
              </a:tr>
              <a:tr h="5688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MODULE BEGINNING NEXT SESSION JULY 21</a:t>
                      </a:r>
                      <a:r>
                        <a:rPr lang="en-US" sz="3200" b="1" baseline="30000" dirty="0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3200" b="1" dirty="0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rgbClr val="00919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u="none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SEPSIS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400" b="1" u="sng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18673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63361F97-0255-4487-8C68-930E24350685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2ACF6E-F7BE-407A-BF05-653AA639CC51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75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C3676EB-C9BD-1041-AE28-30C77A553DFA}"/>
              </a:ext>
            </a:extLst>
          </p:cNvPr>
          <p:cNvSpPr txBox="1">
            <a:spLocks/>
          </p:cNvSpPr>
          <p:nvPr/>
        </p:nvSpPr>
        <p:spPr>
          <a:xfrm>
            <a:off x="0" y="1061502"/>
            <a:ext cx="12192000" cy="2456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 Request a Copy of today’s 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Didactic Video Presentation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Contact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Rachel Grater, Program Coordinator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grater@musc.edu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76481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3019" y="187890"/>
            <a:ext cx="9056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Tele-Mentoring Programs in South Carolina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515" y="1233915"/>
            <a:ext cx="547387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Project ECHO Opioid Use Disorders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Medical Director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Dr. Karen Hartwell, MUSC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Coordinator: Rachel Grater,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grater@musc.edu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Website: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www.scmataccess.org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and 3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Friday of each month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12-1 pm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83389" y="1233915"/>
            <a:ext cx="646665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Project ECHO Pregnancy Wellness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Co-Medical Directors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Dr. Berry Campbell, USC and Dr. Donna Johnson, MUSC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Program Coordinator: Rachel Grater,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3"/>
              </a:rPr>
              <a:t>grater@musc.edu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Website: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4"/>
              </a:rPr>
              <a:t>www.pregnancywellnesssc.com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and 3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Wednesday of each month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12:15-1 pm</a:t>
            </a:r>
          </a:p>
        </p:txBody>
      </p:sp>
      <p:sp>
        <p:nvSpPr>
          <p:cNvPr id="9" name="Rectangle 8"/>
          <p:cNvSpPr/>
          <p:nvPr/>
        </p:nvSpPr>
        <p:spPr>
          <a:xfrm>
            <a:off x="109515" y="3265240"/>
            <a:ext cx="5473874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Southeast Viral Hepatitis Interactive Case Conference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 Director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Divya Ahuja, USC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Coordinator: Adrena Harrison,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adrena.harrison@uscmed.sc.edu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Website: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http://schivtc.med.sc.edu/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3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Wednesday of each month  12-1pm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Wednesday of each month 1-2pm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8338CB-0C6A-3C4B-82ED-4923C46E16A4}"/>
              </a:ext>
            </a:extLst>
          </p:cNvPr>
          <p:cNvSpPr txBox="1"/>
          <p:nvPr/>
        </p:nvSpPr>
        <p:spPr>
          <a:xfrm>
            <a:off x="5583389" y="3265240"/>
            <a:ext cx="646665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Project ECHO Peer Recovery Support Specialists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Co-Directors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Dr. Karen Hartwell, MUSC and Mike Malone, CPSS, NCPRSS, FAVOR Greenville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Coordinator: Rachel Grater,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grater@musc.edu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nd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and 4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Tuesday of each month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12-1 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381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1C627-BC30-4F70-BF95-3CB67E1CC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400" dirty="0"/>
              <a:t>ABRUPTIO PLACENTA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8962B-8A37-4CCE-996B-BB3503BCB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33600"/>
            <a:ext cx="6037322" cy="4293326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Incidence 1%</a:t>
            </a:r>
          </a:p>
          <a:p>
            <a:r>
              <a:rPr lang="en-US" altLang="en-US" sz="2400" dirty="0"/>
              <a:t>Overt vs concealed</a:t>
            </a:r>
          </a:p>
          <a:p>
            <a:r>
              <a:rPr lang="en-US" altLang="en-US" sz="2400" dirty="0"/>
              <a:t>Acute vs chronic</a:t>
            </a:r>
          </a:p>
          <a:p>
            <a:r>
              <a:rPr lang="en-US" altLang="en-US" sz="2400" dirty="0"/>
              <a:t>Mild (&lt;50%) vs severe (&gt;50%)</a:t>
            </a:r>
          </a:p>
          <a:p>
            <a:r>
              <a:rPr lang="en-US" altLang="en-US" sz="2400" dirty="0"/>
              <a:t>Dark red bleeding, tachysystole, uterine tenderness, abnormal FHT, fetal death</a:t>
            </a:r>
          </a:p>
          <a:p>
            <a:r>
              <a:rPr lang="en-US" altLang="en-US" sz="2400" dirty="0"/>
              <a:t>CLINICAL DIAGNOSIS - Ultrasound is NOT DIAGNOSTIC</a:t>
            </a:r>
          </a:p>
        </p:txBody>
      </p:sp>
      <p:pic>
        <p:nvPicPr>
          <p:cNvPr id="7" name="Picture 5" descr="placental_abruption_fetus">
            <a:extLst>
              <a:ext uri="{FF2B5EF4-FFF2-40B4-BE49-F238E27FC236}">
                <a16:creationId xmlns:a16="http://schemas.microsoft.com/office/drawing/2014/main" id="{038EBFA7-4FB6-46EE-B36C-0DA2BA009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5680" y="1800565"/>
            <a:ext cx="4038076" cy="4058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584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BACF4-6222-45DE-849E-16F7DE136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400" dirty="0"/>
              <a:t>ABRUPTIO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F3FB5-1E0E-4283-B0DF-1459C6BD7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/>
              <a:t>Severe </a:t>
            </a:r>
            <a:r>
              <a:rPr lang="en-US" sz="2800" dirty="0" err="1"/>
              <a:t>abruptio</a:t>
            </a:r>
            <a:r>
              <a:rPr lang="en-US" sz="2800" dirty="0"/>
              <a:t> (≥50%) associated with abnormal FHT</a:t>
            </a:r>
          </a:p>
          <a:p>
            <a:pPr>
              <a:defRPr/>
            </a:pPr>
            <a:r>
              <a:rPr lang="en-US" sz="2800" dirty="0"/>
              <a:t>Coagulation studies: fibrinogen abnormal 1</a:t>
            </a:r>
            <a:r>
              <a:rPr lang="en-US" sz="2800" baseline="30000" dirty="0"/>
              <a:t>st</a:t>
            </a:r>
            <a:r>
              <a:rPr lang="en-US" sz="2800" dirty="0"/>
              <a:t> (&lt;300)</a:t>
            </a:r>
          </a:p>
          <a:p>
            <a:pPr>
              <a:defRPr/>
            </a:pPr>
            <a:endParaRPr lang="en-US" sz="2800" dirty="0"/>
          </a:p>
          <a:p>
            <a:pPr marL="0" indent="0">
              <a:buNone/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If fetal demise, blood loss ≥ 2000 ml &amp; DIC underway</a:t>
            </a:r>
          </a:p>
          <a:p>
            <a:pPr marL="0" indent="0">
              <a:buNone/>
              <a:defRPr/>
            </a:pP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203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A3767-66D9-4980-A0F1-E36B4A0A9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400" dirty="0"/>
              <a:t>Abruptio Placenta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4027D-17A1-4595-A446-DFD3DB666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90876"/>
            <a:ext cx="11029615" cy="451713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Risk Factors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/>
              <a:t>HTN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/>
              <a:t>Cocaine (10% if in 3</a:t>
            </a:r>
            <a:r>
              <a:rPr lang="en-US" altLang="en-US" sz="2800" baseline="30000" dirty="0"/>
              <a:t>rd</a:t>
            </a:r>
            <a:r>
              <a:rPr lang="en-US" altLang="en-US" sz="2800" dirty="0"/>
              <a:t> trimester)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/>
              <a:t>Smoking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/>
              <a:t>Trauma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/>
              <a:t>AMA, multiparity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/>
              <a:t>PROM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/>
              <a:t>Polyhydramnios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/>
              <a:t>Prior abruptio (15%)</a:t>
            </a:r>
          </a:p>
        </p:txBody>
      </p:sp>
      <p:pic>
        <p:nvPicPr>
          <p:cNvPr id="4" name="Picture 5" descr="Placental abruption seen after delivery.">
            <a:extLst>
              <a:ext uri="{FF2B5EF4-FFF2-40B4-BE49-F238E27FC236}">
                <a16:creationId xmlns:a16="http://schemas.microsoft.com/office/drawing/2014/main" id="{38EB1000-C910-4A3F-BEE8-3F6D4C2B6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773" y="2086027"/>
            <a:ext cx="5092648" cy="33552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009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23FFC-3ABA-4806-A570-15E559758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400" dirty="0"/>
              <a:t>Abruptio Placenta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7EC01-F8B6-4667-B222-CC63C293B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Management</a:t>
            </a:r>
          </a:p>
          <a:p>
            <a:r>
              <a:rPr lang="en-US" altLang="en-US" sz="2800" dirty="0"/>
              <a:t>Remote from term: expectant with FHT and steroids, serial labs</a:t>
            </a:r>
          </a:p>
          <a:p>
            <a:r>
              <a:rPr lang="en-US" altLang="en-US" sz="2800" dirty="0"/>
              <a:t>Term: deliver</a:t>
            </a:r>
          </a:p>
          <a:p>
            <a:r>
              <a:rPr lang="en-US" altLang="en-US" dirty="0"/>
              <a:t>Route: depends on fetal, maternal status</a:t>
            </a:r>
            <a:endParaRPr lang="en-US" altLang="en-US" sz="2800" dirty="0"/>
          </a:p>
          <a:p>
            <a:endParaRPr lang="en-US" altLang="en-US" sz="2800" dirty="0"/>
          </a:p>
          <a:p>
            <a:r>
              <a:rPr lang="en-US" altLang="en-US" sz="2800" dirty="0"/>
              <a:t>Severe abruptio: deliver regardless of GA</a:t>
            </a:r>
          </a:p>
          <a:p>
            <a:r>
              <a:rPr lang="en-US" altLang="en-US" dirty="0"/>
              <a:t>Marginal </a:t>
            </a:r>
            <a:r>
              <a:rPr lang="en-US" altLang="en-US" dirty="0" err="1"/>
              <a:t>abruptio</a:t>
            </a:r>
            <a:r>
              <a:rPr lang="en-US" altLang="en-US" dirty="0"/>
              <a:t>: inpatient vs outpatient; delivery individualized</a:t>
            </a:r>
            <a:endParaRPr lang="en-US" altLang="en-US" sz="2800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sz="2800" dirty="0"/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3431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C2950-7C82-44CC-8F71-8E0F6C670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400" dirty="0"/>
              <a:t>Placenta Previa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E2259E59-93AA-4E95-BF29-74A8874A2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896533"/>
            <a:ext cx="5194767" cy="47187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/>
              <a:t>Placenta covers the cervix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/>
              <a:t>Bright red bleeding, can be catastrophic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/>
              <a:t>Incidence 1:200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/>
              <a:t>Higher incidence with prior CS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/>
              <a:t>± Contractions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/>
              <a:t>Cesarean required for delivery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/>
              <a:t>Delay delivery if preterm and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/>
              <a:t>   bleeding stops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/>
              <a:t>Recurrent bleeding is the rule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/>
              <a:t>Severe anemia possible;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/>
              <a:t>   coagulopathy less common</a:t>
            </a:r>
          </a:p>
        </p:txBody>
      </p:sp>
      <p:pic>
        <p:nvPicPr>
          <p:cNvPr id="5" name="Picture 2" descr="previa">
            <a:extLst>
              <a:ext uri="{FF2B5EF4-FFF2-40B4-BE49-F238E27FC236}">
                <a16:creationId xmlns:a16="http://schemas.microsoft.com/office/drawing/2014/main" id="{306BF117-333C-4854-8521-79E633E6A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76334" y="1896533"/>
            <a:ext cx="6349316" cy="4538133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726929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 b="1">
                <a:latin typeface="Herculanum" pitchFamily="-106" charset="0"/>
                <a:ea typeface="ＭＳ Ｐゴシック" panose="020B0600070205080204" pitchFamily="34" charset="-128"/>
              </a:rPr>
              <a:t>Previa</a:t>
            </a:r>
          </a:p>
        </p:txBody>
      </p:sp>
      <p:pic>
        <p:nvPicPr>
          <p:cNvPr id="66563" name="Content Placeholder 3" descr="PreviaUltrasound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15" r="-9615"/>
          <a:stretch>
            <a:fillRect/>
          </a:stretch>
        </p:blipFill>
        <p:spPr>
          <a:xfrm>
            <a:off x="1524000" y="914400"/>
            <a:ext cx="9144000" cy="5943600"/>
          </a:xfrm>
        </p:spPr>
      </p:pic>
    </p:spTree>
    <p:extLst>
      <p:ext uri="{BB962C8B-B14F-4D97-AF65-F5344CB8AC3E}">
        <p14:creationId xmlns:p14="http://schemas.microsoft.com/office/powerpoint/2010/main" val="1382249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33032-AE2B-4780-B645-870AEC809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400" dirty="0"/>
              <a:t>PREVIA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ADC63CF6-B5C3-4BCC-9A6A-E3CD14C82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013486"/>
            <a:ext cx="11029615" cy="3634486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Aggressive fluid resuscitation</a:t>
            </a:r>
          </a:p>
          <a:p>
            <a:r>
              <a:rPr lang="en-US" altLang="en-US" sz="3200" dirty="0"/>
              <a:t>Blood products as needed</a:t>
            </a:r>
          </a:p>
          <a:p>
            <a:r>
              <a:rPr lang="en-US" altLang="en-US" sz="3200" dirty="0"/>
              <a:t>Tocolytics as needed</a:t>
            </a:r>
          </a:p>
          <a:p>
            <a:r>
              <a:rPr lang="en-US" altLang="en-US" sz="3200" dirty="0"/>
              <a:t>Mag sulfate for fetal benefit if &lt;32 weeks</a:t>
            </a:r>
          </a:p>
          <a:p>
            <a:r>
              <a:rPr lang="en-US" altLang="en-US" sz="3200" dirty="0"/>
              <a:t>Steroids for fetal benefit</a:t>
            </a:r>
          </a:p>
        </p:txBody>
      </p:sp>
    </p:spTree>
    <p:extLst>
      <p:ext uri="{BB962C8B-B14F-4D97-AF65-F5344CB8AC3E}">
        <p14:creationId xmlns:p14="http://schemas.microsoft.com/office/powerpoint/2010/main" val="1187468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Inpatient vs outpatient: individualize</a:t>
            </a:r>
          </a:p>
          <a:p>
            <a:endParaRPr lang="en-US" dirty="0"/>
          </a:p>
          <a:p>
            <a:r>
              <a:rPr lang="en-US" dirty="0"/>
              <a:t>Delivery timing: 36-37 weeks or earlier with recurrent heavy bleeding</a:t>
            </a:r>
          </a:p>
        </p:txBody>
      </p:sp>
    </p:spTree>
    <p:extLst>
      <p:ext uri="{BB962C8B-B14F-4D97-AF65-F5344CB8AC3E}">
        <p14:creationId xmlns:p14="http://schemas.microsoft.com/office/powerpoint/2010/main" val="1672012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CTA PP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TA I&amp;E Grants_Summit Slides" id="{716B1DB2-F8E9-D64F-B773-CCD64FB542AF}" vid="{BDDEF099-A3BF-144F-8948-8AEBA5D514A7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499</Words>
  <Application>Microsoft Macintosh PowerPoint</Application>
  <PresentationFormat>Widescreen</PresentationFormat>
  <Paragraphs>98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ＭＳ Ｐゴシック</vt:lpstr>
      <vt:lpstr>Arial</vt:lpstr>
      <vt:lpstr>Calibri</vt:lpstr>
      <vt:lpstr>Calibri Light</vt:lpstr>
      <vt:lpstr>Herculanum</vt:lpstr>
      <vt:lpstr>LucidaGrande</vt:lpstr>
      <vt:lpstr>Times New Roman</vt:lpstr>
      <vt:lpstr>Office Theme</vt:lpstr>
      <vt:lpstr>1_Office Theme</vt:lpstr>
      <vt:lpstr>SCTA PPT</vt:lpstr>
      <vt:lpstr>2_Office Theme</vt:lpstr>
      <vt:lpstr>Abruptio Placenta and Placenta Previa</vt:lpstr>
      <vt:lpstr>ABRUPTIO PLACENTA</vt:lpstr>
      <vt:lpstr>ABRUPTIO</vt:lpstr>
      <vt:lpstr>Abruptio Placenta</vt:lpstr>
      <vt:lpstr>Abruptio Placenta</vt:lpstr>
      <vt:lpstr>Placenta Previa</vt:lpstr>
      <vt:lpstr>Previa</vt:lpstr>
      <vt:lpstr>PREVIA</vt:lpstr>
      <vt:lpstr>Previa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Abruptio Placenta and Placenta Previa</dc:title>
  <dc:creator>Berry Campbell</dc:creator>
  <cp:lastModifiedBy>Grater, Rachel</cp:lastModifiedBy>
  <cp:revision>7</cp:revision>
  <dcterms:created xsi:type="dcterms:W3CDTF">2021-07-04T11:12:22Z</dcterms:created>
  <dcterms:modified xsi:type="dcterms:W3CDTF">2021-07-07T17:20:58Z</dcterms:modified>
</cp:coreProperties>
</file>