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58859-B605-A743-BED4-EF77D131F915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83595-65E1-C144-98F7-63DAA6C9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83595-65E1-C144-98F7-63DAA6C910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7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93E3-FC4A-A549-90E8-A9D68B5DD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9CB0D-EE53-5243-805B-AB0DC2772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F07CE-8E14-F041-AAF2-2DC5F1E3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FB838-B2EF-1C4B-8FA3-3BE028E2C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0CA88-2AC7-F344-AA1B-1C0A628CA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9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8B2A-B766-9D46-AF85-9F4BF9E9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B3C0D-2CF9-2E43-930D-4720CAA27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F5217-020A-CE45-8098-52DB3B8D7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CD9C0-284C-F645-82D1-C1B1FCE5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5D739-E64D-2047-8E71-AFE22861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7E32C-69D1-0548-8019-262A8588E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C62AF-C126-BE46-A32B-CE5DD4D2E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1F86E-CBB4-5340-BA52-B41BD9A8F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4B9C3-121F-8447-A24C-315EE650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27DCD-E5D2-C945-8DFD-11980254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E83A-FA99-CB4E-8438-6DB5FAD3D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CB369-E899-3544-8ABE-4BB0150DF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D2640-5697-F349-A161-A9DD5438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34187-BCDF-3B41-82CE-8DB31478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4AFFF-583E-A240-8825-3452E179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A6FD-5F21-614D-B18E-7E6C9F8B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6F832-E2B6-CB47-9E95-7DFA2B16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193BA-6842-C14C-A768-22BCC322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DE9AB-5BD0-8B4C-9D89-8220E13B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1489C-BF88-A747-92E6-703E53BD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8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3E58-2CD3-1B43-9D81-D4709891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0F153-E8B6-5744-8A0B-4F7BA6ED4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11142-AB87-404A-BB2F-8359375E6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F6D36-5257-6E47-B0A0-1E08DCF3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4B0C1-7AD3-E643-A60E-CB752AEA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9A4D4-7D6C-B24E-B30D-718C2589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3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3146-9083-8B4B-90B1-B5A471DD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E21DD-DB19-8641-8B3F-472C823B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67AE8-7160-8549-9950-6AE11133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9F5DB-AE8C-9149-91F7-7473AF61D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C03AEF-078A-E54C-AFA7-C4F045C28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B579A3-8476-1747-AEBD-01786C94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56BB2-1473-B64B-ACDE-F7F42692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2445D-A67C-AF4C-A2B0-2629DB21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7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62C71-0919-F34F-9B6F-E361E131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F2201A-A626-0D4D-9934-6AC965A8D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3679C5-63F8-9A41-ABDF-7E67E196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64CF8-EA88-DF4D-9768-C9748E04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DA189-EC27-A947-82E5-9BB60981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4C98B2-E2B5-704D-BA84-75D85C76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41732-F440-DB4F-BF0A-970C623B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4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449D7-1241-8443-9672-B5F009E6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43032-4110-CC43-A7C3-37321141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8FA7A-C132-4D45-A2ED-2F47D8F62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3160E-B048-CD43-A234-BD9A591F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6B747-1B53-8A48-9560-FE99E2B4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E7E7C-66D6-4F42-BD27-327C1F09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FA8DD-A0F1-CE4D-ABA6-824D3F7B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AAE5B4-4B8C-6A4F-A86A-1D17F26BD6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ACE87-17B2-274C-994C-50A8E3779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B0634-CF89-AA48-9B9C-CD3A6A8E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70B13-0F7A-F946-952E-86800AAB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BDDD5-0241-BD42-8ABE-E6EADC6C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5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57D17-0697-D74E-ABBE-7BDE64DC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8DD3B-79AA-1A40-880E-AE606AE52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BD283-E787-EC4D-AFA9-4F15698FF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7E06E-7E92-924C-B679-FB83E09DA42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0BDF3-EBE0-E744-BC13-34AD40E93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7A4AE-A5E4-4849-9BA2-37D95E2C5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94DD-6159-EB49-807E-EF8800842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3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C6CB0-9D71-6047-8702-B386A608E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7273"/>
            <a:ext cx="9144000" cy="2608690"/>
          </a:xfrm>
        </p:spPr>
        <p:txBody>
          <a:bodyPr>
            <a:normAutofit/>
          </a:bodyPr>
          <a:lstStyle/>
          <a:p>
            <a:r>
              <a:rPr lang="en-US" sz="7200" b="1" dirty="0"/>
              <a:t>EMERGENCY CARE</a:t>
            </a:r>
            <a:br>
              <a:rPr lang="en-US" sz="7200" b="1" dirty="0"/>
            </a:br>
            <a:r>
              <a:rPr lang="en-US" sz="7200" b="1" dirty="0"/>
              <a:t>POSTPARTUM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6E91E-E025-2A4B-90E2-2C9E7D6ADB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14891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9CE66-C83F-BF47-8797-332E1319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PULMONARY EMBOLISM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35BF2-B2BA-A44B-880A-D3FE737A4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and diagnosis the same</a:t>
            </a:r>
          </a:p>
          <a:p>
            <a:r>
              <a:rPr lang="en-US" dirty="0"/>
              <a:t>D-dimer is not reliable until after 4 weeks</a:t>
            </a:r>
          </a:p>
          <a:p>
            <a:pPr lvl="1"/>
            <a:r>
              <a:rPr lang="en-US" dirty="0"/>
              <a:t>Consider waiting 6 weeks</a:t>
            </a:r>
          </a:p>
          <a:p>
            <a:r>
              <a:rPr lang="en-US" dirty="0"/>
              <a:t>C/S patients</a:t>
            </a:r>
          </a:p>
          <a:p>
            <a:pPr lvl="1"/>
            <a:r>
              <a:rPr lang="en-US" dirty="0"/>
              <a:t>Be careful with the bolus of heparin</a:t>
            </a:r>
          </a:p>
        </p:txBody>
      </p:sp>
    </p:spTree>
    <p:extLst>
      <p:ext uri="{BB962C8B-B14F-4D97-AF65-F5344CB8AC3E}">
        <p14:creationId xmlns:p14="http://schemas.microsoft.com/office/powerpoint/2010/main" val="363974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9A01-A330-D244-95D3-67856EF4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HYPERTENSIVE URGENCY vs EMERGENCY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2F7D8-124D-F943-ACD7-3525311E3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Urgency: BP &gt; 180/110 (220/120) with no end organ damage</a:t>
            </a:r>
          </a:p>
          <a:p>
            <a:r>
              <a:rPr lang="en-US" dirty="0"/>
              <a:t>Emergency: Hypertension associated with end organ damage</a:t>
            </a:r>
          </a:p>
          <a:p>
            <a:pPr lvl="1"/>
            <a:r>
              <a:rPr lang="en-US" dirty="0"/>
              <a:t>Pulmonary edema </a:t>
            </a:r>
          </a:p>
          <a:p>
            <a:pPr lvl="1"/>
            <a:r>
              <a:rPr lang="en-US" dirty="0"/>
              <a:t>Cardiac ischemia </a:t>
            </a:r>
          </a:p>
          <a:p>
            <a:pPr lvl="1"/>
            <a:r>
              <a:rPr lang="en-US" dirty="0"/>
              <a:t>Neurologic deficits </a:t>
            </a:r>
          </a:p>
          <a:p>
            <a:pPr lvl="1"/>
            <a:r>
              <a:rPr lang="en-US" dirty="0"/>
              <a:t>Acute renal failure </a:t>
            </a:r>
          </a:p>
          <a:p>
            <a:pPr lvl="1"/>
            <a:r>
              <a:rPr lang="en-US" dirty="0"/>
              <a:t>Aortic dissection</a:t>
            </a:r>
          </a:p>
          <a:p>
            <a:pPr lvl="1"/>
            <a:r>
              <a:rPr lang="en-US" dirty="0"/>
              <a:t>Eclampsia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448391-79E1-A24C-814E-A9966D430E02}"/>
              </a:ext>
            </a:extLst>
          </p:cNvPr>
          <p:cNvSpPr txBox="1"/>
          <p:nvPr/>
        </p:nvSpPr>
        <p:spPr>
          <a:xfrm>
            <a:off x="8404260" y="5188449"/>
            <a:ext cx="193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UTD, 2021</a:t>
            </a:r>
          </a:p>
        </p:txBody>
      </p:sp>
    </p:spTree>
    <p:extLst>
      <p:ext uri="{BB962C8B-B14F-4D97-AF65-F5344CB8AC3E}">
        <p14:creationId xmlns:p14="http://schemas.microsoft.com/office/powerpoint/2010/main" val="40953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75C2-5510-D944-8CF8-7845A4BF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HYPERTENSION POSTPARTUM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28FE7-71E7-5043-B335-F43D3D483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87472"/>
          </a:xfrm>
        </p:spPr>
        <p:txBody>
          <a:bodyPr/>
          <a:lstStyle/>
          <a:p>
            <a:r>
              <a:rPr lang="en-US" dirty="0"/>
              <a:t>Treat if &gt; 150-159/100-109 prior to discharge</a:t>
            </a:r>
          </a:p>
          <a:p>
            <a:pPr lvl="1"/>
            <a:r>
              <a:rPr lang="en-US" dirty="0"/>
              <a:t>Consider if &gt;140/90</a:t>
            </a:r>
          </a:p>
          <a:p>
            <a:r>
              <a:rPr lang="en-US" dirty="0"/>
              <a:t>Blood pressure peaks at 3-6 days out</a:t>
            </a:r>
          </a:p>
          <a:p>
            <a:r>
              <a:rPr lang="en-US" dirty="0"/>
              <a:t>Follow up in 3-6 days ideally (</a:t>
            </a:r>
            <a:r>
              <a:rPr lang="en-US" u="sng" dirty="0"/>
              <a:t>&lt;</a:t>
            </a:r>
            <a:r>
              <a:rPr lang="en-US" dirty="0"/>
              <a:t> 10 days)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5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61C9-2C17-C744-86CB-B3D96C528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POSTPARTUM PREECLAMPSIA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4D9D3-E2AA-A145-8110-2FD2A0ACC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5% occurs after discharge</a:t>
            </a:r>
          </a:p>
          <a:p>
            <a:r>
              <a:rPr lang="en-US" dirty="0"/>
              <a:t>Can occur up to 6 weeks out </a:t>
            </a:r>
          </a:p>
          <a:p>
            <a:pPr lvl="1"/>
            <a:r>
              <a:rPr lang="en-US" u="sng" dirty="0"/>
              <a:t>&gt;</a:t>
            </a:r>
            <a:r>
              <a:rPr lang="en-US" dirty="0"/>
              <a:t> 7 days consider other diagnoses strongly</a:t>
            </a:r>
          </a:p>
          <a:p>
            <a:r>
              <a:rPr lang="en-US" dirty="0"/>
              <a:t>Hypertension and proteinuria</a:t>
            </a:r>
          </a:p>
          <a:p>
            <a:pPr lvl="1"/>
            <a:r>
              <a:rPr lang="en-US" dirty="0"/>
              <a:t>Cath </a:t>
            </a:r>
            <a:r>
              <a:rPr lang="en-US" dirty="0" err="1"/>
              <a:t>ua</a:t>
            </a:r>
            <a:endParaRPr lang="en-US" dirty="0"/>
          </a:p>
          <a:p>
            <a:pPr lvl="1"/>
            <a:r>
              <a:rPr lang="en-US" dirty="0"/>
              <a:t>Lochia has a lot of protein</a:t>
            </a:r>
          </a:p>
          <a:p>
            <a:r>
              <a:rPr lang="en-US" dirty="0"/>
              <a:t>CNS symptoms, pulmonary edema, RUQ pain, thrombocytopenia, renal insufficiency</a:t>
            </a:r>
          </a:p>
        </p:txBody>
      </p:sp>
    </p:spTree>
    <p:extLst>
      <p:ext uri="{BB962C8B-B14F-4D97-AF65-F5344CB8AC3E}">
        <p14:creationId xmlns:p14="http://schemas.microsoft.com/office/powerpoint/2010/main" val="133991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B17BB-8AEF-CE4F-AC50-EBB18636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POSTPARTUM PREECLAMPSIA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4A7C-0F32-A842-981E-9A9A669F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Admit if has preeclampsia</a:t>
            </a:r>
          </a:p>
          <a:p>
            <a:r>
              <a:rPr lang="en-US" dirty="0"/>
              <a:t>Give magnesium, if symptomatic especially CNS</a:t>
            </a:r>
          </a:p>
          <a:p>
            <a:pPr lvl="1"/>
            <a:r>
              <a:rPr lang="en-US" dirty="0"/>
              <a:t>May hold with no symptoms</a:t>
            </a:r>
          </a:p>
          <a:p>
            <a:r>
              <a:rPr lang="en-US" dirty="0"/>
              <a:t>Aggressively treat blood pressures</a:t>
            </a:r>
          </a:p>
          <a:p>
            <a:endParaRPr lang="en-US" dirty="0"/>
          </a:p>
          <a:p>
            <a:r>
              <a:rPr lang="en-US" dirty="0"/>
              <a:t>If no PE, consider oral medication and discharge</a:t>
            </a:r>
          </a:p>
          <a:p>
            <a:r>
              <a:rPr lang="en-US" dirty="0"/>
              <a:t>Must be reliable patient and can obtain meds</a:t>
            </a:r>
          </a:p>
          <a:p>
            <a:r>
              <a:rPr lang="en-US" dirty="0"/>
              <a:t>Can consider home blood pressure monitoring</a:t>
            </a:r>
          </a:p>
          <a:p>
            <a:r>
              <a:rPr lang="en-US" dirty="0"/>
              <a:t>Follow up in 1-2 days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3CD70-D358-3E44-BD16-3644BA2EC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POSTPARTUM PREECLAMPSIA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1A16D-CF20-E947-A29F-D4DBA9F00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 with nifedipine or labetalol</a:t>
            </a:r>
          </a:p>
          <a:p>
            <a:r>
              <a:rPr lang="en-US" dirty="0"/>
              <a:t>Breastfeeding</a:t>
            </a:r>
          </a:p>
          <a:p>
            <a:pPr lvl="1"/>
            <a:r>
              <a:rPr lang="en-US" dirty="0"/>
              <a:t>Lasix</a:t>
            </a:r>
          </a:p>
          <a:p>
            <a:pPr lvl="1"/>
            <a:r>
              <a:rPr lang="en-US" dirty="0" err="1"/>
              <a:t>Enalipril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424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F31C-040B-514A-946C-DE90F3FD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POSTPARTUM ECLAMPSIA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97A6-CC1A-5C41-A45A-6C48F3C67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ABC’s</a:t>
            </a:r>
          </a:p>
          <a:p>
            <a:r>
              <a:rPr lang="en-US" dirty="0"/>
              <a:t>Magnesium</a:t>
            </a:r>
          </a:p>
          <a:p>
            <a:pPr lvl="1"/>
            <a:r>
              <a:rPr lang="en-US" dirty="0"/>
              <a:t>Bolus 6 grams</a:t>
            </a:r>
          </a:p>
          <a:p>
            <a:pPr lvl="1"/>
            <a:r>
              <a:rPr lang="en-US" dirty="0"/>
              <a:t>Maintenance: 2-3 grams</a:t>
            </a:r>
          </a:p>
          <a:p>
            <a:pPr lvl="1"/>
            <a:r>
              <a:rPr lang="en-US" dirty="0"/>
              <a:t>Check creatinine</a:t>
            </a:r>
          </a:p>
          <a:p>
            <a:r>
              <a:rPr lang="en-US" dirty="0"/>
              <a:t>Recurrent seizure</a:t>
            </a:r>
          </a:p>
          <a:p>
            <a:pPr lvl="1"/>
            <a:r>
              <a:rPr lang="en-US" dirty="0"/>
              <a:t>If 2 seizure &lt; 20 minutes: re-bolus (2-4 mg)</a:t>
            </a:r>
          </a:p>
          <a:p>
            <a:pPr lvl="1"/>
            <a:r>
              <a:rPr lang="en-US" dirty="0"/>
              <a:t>If 1 seizure &gt; 20 minutes: re-bolus (2-4 mg)</a:t>
            </a:r>
          </a:p>
          <a:p>
            <a:pPr lvl="1"/>
            <a:r>
              <a:rPr lang="en-US" dirty="0"/>
              <a:t>Goal: 4-6 mg/dL</a:t>
            </a:r>
          </a:p>
          <a:p>
            <a:r>
              <a:rPr lang="en-US" dirty="0"/>
              <a:t>No need for neurological imaging unless a deficit or status</a:t>
            </a:r>
          </a:p>
          <a:p>
            <a:r>
              <a:rPr lang="en-US" dirty="0"/>
              <a:t>Postictal state is normal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6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AF18-3C09-FE4E-84E2-8FC3D511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PULMONARY EDEMA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4B6B2-FA97-2143-A234-B9A1ED72E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diagnosis</a:t>
            </a:r>
          </a:p>
          <a:p>
            <a:r>
              <a:rPr lang="en-US" dirty="0"/>
              <a:t>SOB, ↑ RR, ↓ O</a:t>
            </a:r>
            <a:r>
              <a:rPr lang="en-US" baseline="-25000" dirty="0"/>
              <a:t>2 </a:t>
            </a:r>
            <a:r>
              <a:rPr lang="en-US" dirty="0"/>
              <a:t>saturation, crackles</a:t>
            </a:r>
          </a:p>
          <a:p>
            <a:r>
              <a:rPr lang="en-US" dirty="0"/>
              <a:t>IV Lasix</a:t>
            </a:r>
          </a:p>
          <a:p>
            <a:pPr lvl="1"/>
            <a:r>
              <a:rPr lang="en-US" dirty="0"/>
              <a:t>Increased GFR</a:t>
            </a:r>
          </a:p>
          <a:p>
            <a:pPr lvl="1"/>
            <a:r>
              <a:rPr lang="en-US" dirty="0"/>
              <a:t>20 mg</a:t>
            </a:r>
          </a:p>
          <a:p>
            <a:r>
              <a:rPr lang="en-US" dirty="0"/>
              <a:t>↓ hypertension (afterload)</a:t>
            </a:r>
          </a:p>
        </p:txBody>
      </p:sp>
    </p:spTree>
    <p:extLst>
      <p:ext uri="{BB962C8B-B14F-4D97-AF65-F5344CB8AC3E}">
        <p14:creationId xmlns:p14="http://schemas.microsoft.com/office/powerpoint/2010/main" val="90069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26119-4F75-F448-A385-8BD72B7C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CONGESTIVE HEART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AD97F-051A-7446-8347-AC4140301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Pulmonary edema</a:t>
            </a:r>
          </a:p>
          <a:p>
            <a:pPr lvl="1"/>
            <a:r>
              <a:rPr lang="en-US" dirty="0"/>
              <a:t>Requires more than 1-2 doses of Lasix</a:t>
            </a:r>
          </a:p>
          <a:p>
            <a:r>
              <a:rPr lang="en-US" dirty="0"/>
              <a:t>Cardiac ECHO</a:t>
            </a:r>
          </a:p>
          <a:p>
            <a:r>
              <a:rPr lang="en-US" dirty="0"/>
              <a:t>Consult &amp; follow up with cardiology</a:t>
            </a:r>
          </a:p>
        </p:txBody>
      </p:sp>
    </p:spTree>
    <p:extLst>
      <p:ext uri="{BB962C8B-B14F-4D97-AF65-F5344CB8AC3E}">
        <p14:creationId xmlns:p14="http://schemas.microsoft.com/office/powerpoint/2010/main" val="152343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321</Words>
  <Application>Microsoft Macintosh PowerPoint</Application>
  <PresentationFormat>Widescreen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EMERGENCY CARE POSTPARTUM</vt:lpstr>
      <vt:lpstr>HYPERTENSIVE URGENCY vs EMERGENCY</vt:lpstr>
      <vt:lpstr>HYPERTENSION POSTPARTUM</vt:lpstr>
      <vt:lpstr>POSTPARTUM PREECLAMPSIA</vt:lpstr>
      <vt:lpstr>POSTPARTUM PREECLAMPSIA</vt:lpstr>
      <vt:lpstr>POSTPARTUM PREECLAMPSIA</vt:lpstr>
      <vt:lpstr>POSTPARTUM ECLAMPSIA</vt:lpstr>
      <vt:lpstr>PULMONARY EDEMA</vt:lpstr>
      <vt:lpstr>CONGESTIVE HEART FAILURE</vt:lpstr>
      <vt:lpstr>PULMONARY EMBOLISM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POSTPARTUM EMERGENCIES</dc:title>
  <dc:creator>Donna Johnson</dc:creator>
  <cp:lastModifiedBy>Grater, Rachel</cp:lastModifiedBy>
  <cp:revision>3</cp:revision>
  <dcterms:created xsi:type="dcterms:W3CDTF">2021-11-30T19:39:54Z</dcterms:created>
  <dcterms:modified xsi:type="dcterms:W3CDTF">2021-12-13T23:17:59Z</dcterms:modified>
</cp:coreProperties>
</file>