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26E5-C726-6A43-BC15-0979A289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6A4A2-DDFE-4A43-A691-8608E40EC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1DA44-302B-224F-981E-7E631B9F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12C23-DFA9-BA44-A82F-0BE4267E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A696B-3DF2-7B4C-8A75-74C05A8D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C103-F20F-994C-B11B-68F518A3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DBA5C-0F9D-C841-82AF-623FEE69D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6A7E-F0DB-DC4A-B922-E94015D7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78F6F-5E58-EB4B-95B6-17D38C8F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9B237-5F0E-1546-830E-1B800B4D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2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249FF-5140-4947-8F3A-644B668D5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D86C1-A160-6447-AF51-D398990B6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9AC26-AE71-B042-8683-D595C7CC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4DD2-1CC5-304F-B676-93CBDA74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52E0C-D0E5-E143-B75D-D37162E6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8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0C55-91F8-AA47-8954-A74CDD22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49DB0-3D04-4E4C-A714-4D04D251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DE1F-58ED-764E-81AD-4A02CE76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8C958-54B9-8248-AFDB-15AF8075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870D5-DABD-FC4A-BC8D-A7C23810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85DF-042F-9949-A67A-73B09D85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67D88-DFBC-A44F-BF59-C8C0C2F53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E57AC-1943-EC4B-B523-E9461B14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946A7-406C-AB49-9298-5468BBA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116AE-B666-3C48-B6CB-A04B1F27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6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D644-510A-D347-B9DE-E1DFB50A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82E4F-A8AB-E44E-85AE-3CD31CBD2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489A-03AC-AD4C-9A66-4726C15F0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12594-0682-9149-8D8A-64E9A346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1B133-D9A5-9240-A128-98135014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20A8C-A0FF-3446-9605-3F1535B2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A8DE-3C23-F443-82DA-E338C0E7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089AB-3584-084D-B1B4-2DE55CC34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264A-5D82-C54E-9807-C93DB8165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3D342-0648-B347-88B2-2A30362D8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413E0D-FB43-A245-AD6E-2E90B58C0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6F543-C475-FB4F-A4AA-6CECA982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887A5-ED05-1547-9736-CA232761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AE9CF-1BEE-C54C-ACC7-F0A2A6D7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3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4945-C859-494F-9151-C851CBB54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5A266-87C3-6D44-86E3-F5DD37D2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3FCAA-D6A6-1345-B868-C9FF0431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37F1E-5F87-9740-B743-0B33308E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07824-E2A2-8744-8AE1-AC9E0864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56BB5-18F0-EF42-B80A-AF72635D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0324A-B34C-6842-A536-B04593A4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6327-2AD8-E14A-892E-CBDB2674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9EA4-519B-BD4B-AF63-B7D8B2BED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BE145-9FC1-F645-A867-62F358B30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D2700-73F7-5B42-B9BF-79735B1A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BF9E3-5081-9449-BD3A-CA73138B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95DAD-CB7E-C640-9EB6-3D842BF1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C9CB-082D-9D41-84F7-ED43CAA5F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FC4C8-1E33-8942-9359-B5E3E4CE3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04AFC-004F-3E45-81A9-A3A7C7927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5DCFF-15BF-C94D-8A30-B3E38AFE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6A1F3-D428-204F-BAA8-49C9C7B3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87C94-F967-F241-B895-995FDC96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9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0AF58-6F03-BD4C-A7C9-BF949DD7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B2D2F-FDA4-7249-AEEF-EE37ADB3B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E762E-5E47-D446-909B-6BBD9E452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C8CF-47EC-1743-AE7B-C9E8CA69C4DD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B3FCD-F2D5-8A47-BC7C-F92A9997C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8866D-E1B3-614D-9898-ACE371A97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2F03-E98A-2C45-B622-4BB6D6E0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7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50BC-851C-1A47-9DD9-97CAD328C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610734"/>
            <a:ext cx="104394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INPATIENT VS OUTPATIENT MANAGEMENT OF PREECLAMPSIA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00699-3F9F-C34D-9775-DC0D1AD69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28016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1091-7F55-FB46-BAF6-F299571F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INPATIENT FOR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6541-27B3-4C4F-A372-FD2D38556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3357" y="1825625"/>
            <a:ext cx="8545286" cy="4351338"/>
          </a:xfrm>
        </p:spPr>
        <p:txBody>
          <a:bodyPr/>
          <a:lstStyle/>
          <a:p>
            <a:r>
              <a:rPr lang="en-US" u="sng" dirty="0"/>
              <a:t>&gt;</a:t>
            </a:r>
            <a:r>
              <a:rPr lang="en-US" dirty="0"/>
              <a:t> 37 0/7 weeks for PE with or without severe features</a:t>
            </a:r>
          </a:p>
          <a:p>
            <a:r>
              <a:rPr lang="en-US" u="sng" dirty="0"/>
              <a:t>&gt;</a:t>
            </a:r>
            <a:r>
              <a:rPr lang="en-US" dirty="0"/>
              <a:t> 34 0/7 weeks for PE with severe features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A2F9-5994-5F4D-9B16-428C4965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INPATIENT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0BD4-AD79-2F4E-81C5-79B36B05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628" y="1883228"/>
            <a:ext cx="5834743" cy="4206649"/>
          </a:xfrm>
        </p:spPr>
        <p:txBody>
          <a:bodyPr/>
          <a:lstStyle/>
          <a:p>
            <a:r>
              <a:rPr lang="en-US" dirty="0"/>
              <a:t>Severe preeclampsia </a:t>
            </a:r>
          </a:p>
          <a:p>
            <a:pPr lvl="1"/>
            <a:r>
              <a:rPr lang="en-US" dirty="0"/>
              <a:t>Regardless of the gestational age</a:t>
            </a:r>
          </a:p>
          <a:p>
            <a:r>
              <a:rPr lang="en-US" dirty="0"/>
              <a:t>Unreliable patient</a:t>
            </a:r>
          </a:p>
          <a:p>
            <a:r>
              <a:rPr lang="en-US" dirty="0"/>
              <a:t>Transportation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C13B8-9014-8C49-8F10-291120D8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INPATIENT MANAGEMENT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20817-9983-D84E-9296-26338D6E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343" y="1847397"/>
            <a:ext cx="5758543" cy="4351338"/>
          </a:xfrm>
        </p:spPr>
        <p:txBody>
          <a:bodyPr/>
          <a:lstStyle/>
          <a:p>
            <a:r>
              <a:rPr lang="en-US" u="sng" dirty="0"/>
              <a:t>&lt;</a:t>
            </a:r>
            <a:r>
              <a:rPr lang="en-US" dirty="0"/>
              <a:t> 34 0/7 weeks with PE without severe features</a:t>
            </a:r>
          </a:p>
          <a:p>
            <a:r>
              <a:rPr lang="en-US" dirty="0"/>
              <a:t>Increased risk for severe PE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Hypertension</a:t>
            </a:r>
          </a:p>
          <a:p>
            <a:pPr lvl="1"/>
            <a:r>
              <a:rPr lang="en-US" dirty="0"/>
              <a:t>Renal disease</a:t>
            </a:r>
          </a:p>
          <a:p>
            <a:pPr lvl="1"/>
            <a:r>
              <a:rPr lang="en-US" dirty="0"/>
              <a:t>CV disease</a:t>
            </a:r>
          </a:p>
          <a:p>
            <a:pPr lvl="1"/>
            <a:r>
              <a:rPr lang="en-US" dirty="0"/>
              <a:t>Twins</a:t>
            </a:r>
          </a:p>
          <a:p>
            <a:r>
              <a:rPr lang="en-US" dirty="0"/>
              <a:t>Failed outpatient management</a:t>
            </a:r>
          </a:p>
        </p:txBody>
      </p:sp>
    </p:spTree>
    <p:extLst>
      <p:ext uri="{BB962C8B-B14F-4D97-AF65-F5344CB8AC3E}">
        <p14:creationId xmlns:p14="http://schemas.microsoft.com/office/powerpoint/2010/main" val="97510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3879-D83B-404C-9DDC-34E48650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CONSIDERING OUTPATIENT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B154-4A1C-CA49-9039-40E201C29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543" y="1814740"/>
            <a:ext cx="6008914" cy="4351338"/>
          </a:xfrm>
        </p:spPr>
        <p:txBody>
          <a:bodyPr/>
          <a:lstStyle/>
          <a:p>
            <a:r>
              <a:rPr lang="en-US" dirty="0"/>
              <a:t>Reliable patient</a:t>
            </a:r>
          </a:p>
          <a:p>
            <a:r>
              <a:rPr lang="en-US" dirty="0"/>
              <a:t>Assess fetal well being</a:t>
            </a:r>
          </a:p>
          <a:p>
            <a:r>
              <a:rPr lang="en-US" dirty="0"/>
              <a:t>Ultrasound for growth</a:t>
            </a:r>
          </a:p>
          <a:p>
            <a:r>
              <a:rPr lang="en-US" dirty="0"/>
              <a:t>Labs: CBC with platelets, CMP</a:t>
            </a:r>
          </a:p>
        </p:txBody>
      </p:sp>
    </p:spTree>
    <p:extLst>
      <p:ext uri="{BB962C8B-B14F-4D97-AF65-F5344CB8AC3E}">
        <p14:creationId xmlns:p14="http://schemas.microsoft.com/office/powerpoint/2010/main" val="362514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F10C-4BD1-2949-98A1-AC194BEC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OUTPATIENT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AB0C4-41EB-7540-8C2A-D0324D8BB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34 0/7 weeks to 37 0/7 weeks: PE without severe features</a:t>
            </a:r>
          </a:p>
          <a:p>
            <a:r>
              <a:rPr lang="en-US" dirty="0"/>
              <a:t>34 0/7 weeks to 37 0/7 weeks: Gestational hypertension</a:t>
            </a:r>
          </a:p>
          <a:p>
            <a:r>
              <a:rPr lang="en-US" u="sng" dirty="0"/>
              <a:t>&lt;</a:t>
            </a:r>
            <a:r>
              <a:rPr lang="en-US" dirty="0"/>
              <a:t> 34 0/7 weeks in uncomplicated PE without severe features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919C-8150-2E4E-8269-B9639BAD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OUTPATIENT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8D115-EFD7-E64C-9A34-82DE0D2B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372" y="1814739"/>
            <a:ext cx="8469086" cy="4351338"/>
          </a:xfrm>
        </p:spPr>
        <p:txBody>
          <a:bodyPr/>
          <a:lstStyle/>
          <a:p>
            <a:r>
              <a:rPr lang="en-US" dirty="0"/>
              <a:t>1-2 times a week clinic visit</a:t>
            </a:r>
          </a:p>
          <a:p>
            <a:r>
              <a:rPr lang="en-US" dirty="0"/>
              <a:t>Once a week labs</a:t>
            </a:r>
          </a:p>
          <a:p>
            <a:r>
              <a:rPr lang="en-US" dirty="0"/>
              <a:t>Home blood pressure monitoring</a:t>
            </a:r>
          </a:p>
          <a:p>
            <a:r>
              <a:rPr lang="en-US" dirty="0"/>
              <a:t>Excellent education on signs and symptoms to return</a:t>
            </a:r>
          </a:p>
          <a:p>
            <a:r>
              <a:rPr lang="en-US" dirty="0"/>
              <a:t>Fetal assessment as indicated</a:t>
            </a:r>
          </a:p>
          <a:p>
            <a:r>
              <a:rPr lang="en-US" dirty="0"/>
              <a:t>Use the right sized BP cuff</a:t>
            </a:r>
          </a:p>
        </p:txBody>
      </p:sp>
    </p:spTree>
    <p:extLst>
      <p:ext uri="{BB962C8B-B14F-4D97-AF65-F5344CB8AC3E}">
        <p14:creationId xmlns:p14="http://schemas.microsoft.com/office/powerpoint/2010/main" val="187911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30572-A9D2-0D44-9A5B-9F6FF09B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ANTIHYPERTENSIVE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DACC-C918-4B41-B13B-70E1246C5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028" y="1847397"/>
            <a:ext cx="8577943" cy="4351338"/>
          </a:xfrm>
        </p:spPr>
        <p:txBody>
          <a:bodyPr/>
          <a:lstStyle/>
          <a:p>
            <a:r>
              <a:rPr lang="en-US" dirty="0"/>
              <a:t>If hypertensive on medication, increase medication</a:t>
            </a:r>
          </a:p>
          <a:p>
            <a:r>
              <a:rPr lang="en-US" dirty="0"/>
              <a:t>If not hypertensive, consider starting medication</a:t>
            </a:r>
          </a:p>
        </p:txBody>
      </p:sp>
    </p:spTree>
    <p:extLst>
      <p:ext uri="{BB962C8B-B14F-4D97-AF65-F5344CB8AC3E}">
        <p14:creationId xmlns:p14="http://schemas.microsoft.com/office/powerpoint/2010/main" val="96073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73B06-2534-E445-9D3E-837AF6DD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AFTER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3E43-BD88-3745-BA1E-A17BBB34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914" y="2057400"/>
            <a:ext cx="7032171" cy="4065134"/>
          </a:xfrm>
        </p:spPr>
        <p:txBody>
          <a:bodyPr/>
          <a:lstStyle/>
          <a:p>
            <a:r>
              <a:rPr lang="en-US" dirty="0"/>
              <a:t>Treat aggressively</a:t>
            </a:r>
          </a:p>
          <a:p>
            <a:r>
              <a:rPr lang="en-US" dirty="0"/>
              <a:t>BP increases at home</a:t>
            </a:r>
          </a:p>
          <a:p>
            <a:r>
              <a:rPr lang="en-US" dirty="0"/>
              <a:t>If hypertensive, see in one week</a:t>
            </a:r>
          </a:p>
          <a:p>
            <a:r>
              <a:rPr lang="en-US" dirty="0"/>
              <a:t>Consider home blood pressure monitoring</a:t>
            </a:r>
          </a:p>
        </p:txBody>
      </p:sp>
    </p:spTree>
    <p:extLst>
      <p:ext uri="{BB962C8B-B14F-4D97-AF65-F5344CB8AC3E}">
        <p14:creationId xmlns:p14="http://schemas.microsoft.com/office/powerpoint/2010/main" val="417562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198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INPATIENT VS OUTPATIENT MANAGEMENT OF PREECLAMPSIA</vt:lpstr>
      <vt:lpstr>INPATIENT FOR DELIVERY</vt:lpstr>
      <vt:lpstr>INPATIENT MANAGEMENT</vt:lpstr>
      <vt:lpstr>INPATIENT MANAGEMENT CONSIDERATIONS</vt:lpstr>
      <vt:lpstr>CONSIDERING OUTPATIENT MANAGEMENT</vt:lpstr>
      <vt:lpstr>OUTPATIENT MANAGEMENT</vt:lpstr>
      <vt:lpstr>OUTPATIENT MANAGEMENT</vt:lpstr>
      <vt:lpstr>ANTIHYPERTENSIVE MANAGEMENT</vt:lpstr>
      <vt:lpstr>AFTER DELIVERY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INPATIENT VS OUTPATIENT MANAGEMENT OF PREECLAMPSIA</dc:title>
  <dc:creator>Donna Johnson</dc:creator>
  <cp:lastModifiedBy>Mccloskey, Justin</cp:lastModifiedBy>
  <cp:revision>6</cp:revision>
  <dcterms:created xsi:type="dcterms:W3CDTF">2021-03-03T02:50:28Z</dcterms:created>
  <dcterms:modified xsi:type="dcterms:W3CDTF">2021-03-04T21:00:58Z</dcterms:modified>
</cp:coreProperties>
</file>