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5"/>
  </p:notesMasterIdLst>
  <p:sldIdLst>
    <p:sldId id="256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420" r:id="rId12"/>
    <p:sldId id="42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AA17-FF57-EE43-9F5C-14984D113FD5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E6D1D-B8ED-6941-9193-7A5D15656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4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BB6427-6B9E-4922-A4AD-061D5EB42D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91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44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2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2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6"/>
            <a:ext cx="10363200" cy="2387600"/>
          </a:xfrm>
        </p:spPr>
        <p:txBody>
          <a:bodyPr anchor="b"/>
          <a:lstStyle>
            <a:lvl1pPr algn="ctr"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805" indent="0" algn="ctr">
              <a:buNone/>
              <a:defRPr sz="1456"/>
            </a:lvl2pPr>
            <a:lvl3pPr marL="665609" indent="0" algn="ctr">
              <a:buNone/>
              <a:defRPr sz="1310"/>
            </a:lvl3pPr>
            <a:lvl4pPr marL="998414" indent="0" algn="ctr">
              <a:buNone/>
              <a:defRPr sz="1165"/>
            </a:lvl4pPr>
            <a:lvl5pPr marL="1331219" indent="0" algn="ctr">
              <a:buNone/>
              <a:defRPr sz="1165"/>
            </a:lvl5pPr>
            <a:lvl6pPr marL="1664023" indent="0" algn="ctr">
              <a:buNone/>
              <a:defRPr sz="1165"/>
            </a:lvl6pPr>
            <a:lvl7pPr marL="1996827" indent="0" algn="ctr">
              <a:buNone/>
              <a:defRPr sz="1165"/>
            </a:lvl7pPr>
            <a:lvl8pPr marL="2329632" indent="0" algn="ctr">
              <a:buNone/>
              <a:defRPr sz="1165"/>
            </a:lvl8pPr>
            <a:lvl9pPr marL="2662436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8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973" y="1825160"/>
            <a:ext cx="10514060" cy="386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00483"/>
            <a:ext cx="10515600" cy="285273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180207"/>
            <a:ext cx="10515600" cy="1500187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805" indent="0">
              <a:buNone/>
              <a:defRPr sz="1456">
                <a:solidFill>
                  <a:schemeClr val="tx1">
                    <a:tint val="75000"/>
                  </a:schemeClr>
                </a:solidFill>
              </a:defRPr>
            </a:lvl2pPr>
            <a:lvl3pPr marL="665609" indent="0">
              <a:buNone/>
              <a:defRPr sz="1310">
                <a:solidFill>
                  <a:schemeClr val="tx1">
                    <a:tint val="75000"/>
                  </a:schemeClr>
                </a:solidFill>
              </a:defRPr>
            </a:lvl3pPr>
            <a:lvl4pPr marL="99841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219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02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6827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29632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24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459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31"/>
            <a:ext cx="5181600" cy="3868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9"/>
            <a:ext cx="5181600" cy="3868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18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3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6"/>
            <a:ext cx="5157787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05" indent="0">
              <a:buNone/>
              <a:defRPr sz="1456" b="1"/>
            </a:lvl2pPr>
            <a:lvl3pPr marL="665609" indent="0">
              <a:buNone/>
              <a:defRPr sz="1310" b="1"/>
            </a:lvl3pPr>
            <a:lvl4pPr marL="998414" indent="0">
              <a:buNone/>
              <a:defRPr sz="1165" b="1"/>
            </a:lvl4pPr>
            <a:lvl5pPr marL="1331219" indent="0">
              <a:buNone/>
              <a:defRPr sz="1165" b="1"/>
            </a:lvl5pPr>
            <a:lvl6pPr marL="1664023" indent="0">
              <a:buNone/>
              <a:defRPr sz="1165" b="1"/>
            </a:lvl6pPr>
            <a:lvl7pPr marL="1996827" indent="0">
              <a:buNone/>
              <a:defRPr sz="1165" b="1"/>
            </a:lvl7pPr>
            <a:lvl8pPr marL="2329632" indent="0">
              <a:buNone/>
              <a:defRPr sz="1165" b="1"/>
            </a:lvl8pPr>
            <a:lvl9pPr marL="2662436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1543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6"/>
            <a:ext cx="5183188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805" indent="0">
              <a:buNone/>
              <a:defRPr sz="1456" b="1"/>
            </a:lvl2pPr>
            <a:lvl3pPr marL="665609" indent="0">
              <a:buNone/>
              <a:defRPr sz="1310" b="1"/>
            </a:lvl3pPr>
            <a:lvl4pPr marL="998414" indent="0">
              <a:buNone/>
              <a:defRPr sz="1165" b="1"/>
            </a:lvl4pPr>
            <a:lvl5pPr marL="1331219" indent="0">
              <a:buNone/>
              <a:defRPr sz="1165" b="1"/>
            </a:lvl5pPr>
            <a:lvl6pPr marL="1664023" indent="0">
              <a:buNone/>
              <a:defRPr sz="1165" b="1"/>
            </a:lvl6pPr>
            <a:lvl7pPr marL="1996827" indent="0">
              <a:buNone/>
              <a:defRPr sz="1165" b="1"/>
            </a:lvl7pPr>
            <a:lvl8pPr marL="2329632" indent="0">
              <a:buNone/>
              <a:defRPr sz="1165" b="1"/>
            </a:lvl8pPr>
            <a:lvl9pPr marL="2662436" indent="0">
              <a:buNone/>
              <a:defRPr sz="11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80"/>
            <a:ext cx="5183188" cy="3154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16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6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89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3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18804"/>
          </a:xfrm>
        </p:spPr>
        <p:txBody>
          <a:bodyPr/>
          <a:lstStyle>
            <a:lvl1pPr>
              <a:defRPr sz="2329"/>
            </a:lvl1pPr>
            <a:lvl2pPr>
              <a:defRPr sz="2039"/>
            </a:lvl2pPr>
            <a:lvl3pPr>
              <a:defRPr sz="1748"/>
            </a:lvl3pPr>
            <a:lvl4pPr>
              <a:defRPr sz="1456"/>
            </a:lvl4pPr>
            <a:lvl5pPr>
              <a:defRPr sz="1456"/>
            </a:lvl5pPr>
            <a:lvl6pPr>
              <a:defRPr sz="1456"/>
            </a:lvl6pPr>
            <a:lvl7pPr>
              <a:defRPr sz="1456"/>
            </a:lvl7pPr>
            <a:lvl8pPr>
              <a:defRPr sz="1456"/>
            </a:lvl8pPr>
            <a:lvl9pPr>
              <a:defRPr sz="14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9" cy="3648830"/>
          </a:xfrm>
        </p:spPr>
        <p:txBody>
          <a:bodyPr/>
          <a:lstStyle>
            <a:lvl1pPr marL="0" indent="0">
              <a:buNone/>
              <a:defRPr sz="1165"/>
            </a:lvl1pPr>
            <a:lvl2pPr marL="332805" indent="0">
              <a:buNone/>
              <a:defRPr sz="1019"/>
            </a:lvl2pPr>
            <a:lvl3pPr marL="665609" indent="0">
              <a:buNone/>
              <a:defRPr sz="874"/>
            </a:lvl3pPr>
            <a:lvl4pPr marL="998414" indent="0">
              <a:buNone/>
              <a:defRPr sz="728"/>
            </a:lvl4pPr>
            <a:lvl5pPr marL="1331219" indent="0">
              <a:buNone/>
              <a:defRPr sz="728"/>
            </a:lvl5pPr>
            <a:lvl6pPr marL="1664023" indent="0">
              <a:buNone/>
              <a:defRPr sz="728"/>
            </a:lvl6pPr>
            <a:lvl7pPr marL="1996827" indent="0">
              <a:buNone/>
              <a:defRPr sz="728"/>
            </a:lvl7pPr>
            <a:lvl8pPr marL="2329632" indent="0">
              <a:buNone/>
              <a:defRPr sz="728"/>
            </a:lvl8pPr>
            <a:lvl9pPr marL="2662436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7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74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3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718804"/>
          </a:xfrm>
        </p:spPr>
        <p:txBody>
          <a:bodyPr anchor="t"/>
          <a:lstStyle>
            <a:lvl1pPr marL="0" indent="0">
              <a:buNone/>
              <a:defRPr sz="2329"/>
            </a:lvl1pPr>
            <a:lvl2pPr marL="332805" indent="0">
              <a:buNone/>
              <a:defRPr sz="2039"/>
            </a:lvl2pPr>
            <a:lvl3pPr marL="665609" indent="0">
              <a:buNone/>
              <a:defRPr sz="1748"/>
            </a:lvl3pPr>
            <a:lvl4pPr marL="998414" indent="0">
              <a:buNone/>
              <a:defRPr sz="1456"/>
            </a:lvl4pPr>
            <a:lvl5pPr marL="1331219" indent="0">
              <a:buNone/>
              <a:defRPr sz="1456"/>
            </a:lvl5pPr>
            <a:lvl6pPr marL="1664023" indent="0">
              <a:buNone/>
              <a:defRPr sz="1456"/>
            </a:lvl6pPr>
            <a:lvl7pPr marL="1996827" indent="0">
              <a:buNone/>
              <a:defRPr sz="1456"/>
            </a:lvl7pPr>
            <a:lvl8pPr marL="2329632" indent="0">
              <a:buNone/>
              <a:defRPr sz="1456"/>
            </a:lvl8pPr>
            <a:lvl9pPr marL="2662436" indent="0">
              <a:buNone/>
              <a:defRPr sz="1456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9" cy="3648830"/>
          </a:xfrm>
        </p:spPr>
        <p:txBody>
          <a:bodyPr/>
          <a:lstStyle>
            <a:lvl1pPr marL="0" indent="0">
              <a:buNone/>
              <a:defRPr sz="1165"/>
            </a:lvl1pPr>
            <a:lvl2pPr marL="332805" indent="0">
              <a:buNone/>
              <a:defRPr sz="1019"/>
            </a:lvl2pPr>
            <a:lvl3pPr marL="665609" indent="0">
              <a:buNone/>
              <a:defRPr sz="874"/>
            </a:lvl3pPr>
            <a:lvl4pPr marL="998414" indent="0">
              <a:buNone/>
              <a:defRPr sz="728"/>
            </a:lvl4pPr>
            <a:lvl5pPr marL="1331219" indent="0">
              <a:buNone/>
              <a:defRPr sz="728"/>
            </a:lvl5pPr>
            <a:lvl6pPr marL="1664023" indent="0">
              <a:buNone/>
              <a:defRPr sz="728"/>
            </a:lvl6pPr>
            <a:lvl7pPr marL="1996827" indent="0">
              <a:buNone/>
              <a:defRPr sz="728"/>
            </a:lvl7pPr>
            <a:lvl8pPr marL="2329632" indent="0">
              <a:buNone/>
              <a:defRPr sz="728"/>
            </a:lvl8pPr>
            <a:lvl9pPr marL="2662436" indent="0">
              <a:buNone/>
              <a:defRPr sz="72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503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973" y="1825158"/>
            <a:ext cx="10514060" cy="385768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4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4" y="365127"/>
            <a:ext cx="2628901" cy="5329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7"/>
            <a:ext cx="7734301" cy="53294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970" y="6356537"/>
            <a:ext cx="2742047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986" y="6356537"/>
            <a:ext cx="4114031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SCTA Marketing Plan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988" y="6356537"/>
            <a:ext cx="2742045" cy="365592"/>
          </a:xfrm>
          <a:prstGeom prst="rect">
            <a:avLst/>
          </a:prstGeom>
        </p:spPr>
        <p:txBody>
          <a:bodyPr/>
          <a:lstStyle>
            <a:lvl1pPr defTabSz="674201" eaLnBrk="1" fontAlgn="auto" hangingPunct="1">
              <a:spcBef>
                <a:spcPts val="0"/>
              </a:spcBef>
              <a:spcAft>
                <a:spcPts val="0"/>
              </a:spcAft>
              <a:defRPr sz="1328">
                <a:latin typeface="+mn-lt"/>
              </a:defRPr>
            </a:lvl1pPr>
          </a:lstStyle>
          <a:p>
            <a:pPr>
              <a:defRPr/>
            </a:pPr>
            <a:fld id="{9E895E7D-03C7-474A-9D35-9FA73B0D8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28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Gradient Top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09600" y="1590677"/>
            <a:ext cx="10515600" cy="409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1">
                <a:solidFill>
                  <a:schemeClr val="bg2"/>
                </a:solidFill>
              </a:defRPr>
            </a:lvl1pPr>
            <a:lvl2pPr marL="540807" indent="-208003">
              <a:buClr>
                <a:schemeClr val="accent5"/>
              </a:buClr>
              <a:buFont typeface="LucidaGrande" charset="0"/>
              <a:buChar char="▸"/>
              <a:defRPr>
                <a:solidFill>
                  <a:srgbClr val="7A99AC"/>
                </a:solidFill>
              </a:defRPr>
            </a:lvl2pPr>
            <a:lvl3pPr marL="873613" indent="-208003">
              <a:buClr>
                <a:schemeClr val="accent5"/>
              </a:buClr>
              <a:buFont typeface="LucidaGrande" charset="0"/>
              <a:buChar char="▸"/>
              <a:defRPr>
                <a:solidFill>
                  <a:srgbClr val="7A99AC"/>
                </a:solidFill>
              </a:defRPr>
            </a:lvl3pPr>
            <a:lvl4pPr marL="1206416" indent="-208003">
              <a:buClr>
                <a:schemeClr val="accent5"/>
              </a:buClr>
              <a:buFont typeface="LucidaGrande" charset="0"/>
              <a:buChar char="▹"/>
              <a:defRPr sz="1165">
                <a:solidFill>
                  <a:srgbClr val="7A99AC"/>
                </a:solidFill>
              </a:defRPr>
            </a:lvl4pPr>
            <a:lvl5pPr marL="1539221" indent="-208003">
              <a:buClr>
                <a:schemeClr val="accent5"/>
              </a:buClr>
              <a:buFont typeface="LucidaGrande" charset="0"/>
              <a:buChar char="▹"/>
              <a:defRPr sz="1165">
                <a:solidFill>
                  <a:srgbClr val="7A99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3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5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5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3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3B3A0E1-8754-4D60-A7EC-126AD30A1AAF}" type="datetimeFigureOut">
              <a:rPr lang="en-US" smtClean="0"/>
              <a:t>12/1/20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8B76D64-4CFB-4EC7-BBEF-768379ED8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811469"/>
            <a:ext cx="9529872" cy="10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973" y="365595"/>
            <a:ext cx="10514060" cy="1325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73" y="1825161"/>
            <a:ext cx="10514060" cy="38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09BCD-6717-EB40-AD8D-823DCA68F11B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3416" y="5811471"/>
            <a:ext cx="2510117" cy="98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5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dt="0"/>
  <p:txStyles>
    <p:titleStyle>
      <a:lvl1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2pPr>
      <a:lvl3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3pPr>
      <a:lvl4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4pPr>
      <a:lvl5pPr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5pPr>
      <a:lvl6pPr marL="302550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6pPr>
      <a:lvl7pPr marL="60509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7pPr>
      <a:lvl8pPr marL="90764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8pPr>
      <a:lvl9pPr marL="1210199" algn="l" defTabSz="664979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7">
          <a:solidFill>
            <a:schemeClr val="tx1"/>
          </a:solidFill>
          <a:latin typeface="Arial" charset="0"/>
        </a:defRPr>
      </a:lvl9pPr>
    </p:titleStyle>
    <p:bodyStyle>
      <a:lvl1pPr marL="165982" indent="-165982" algn="l" defTabSz="664979" rtl="0" eaLnBrk="1" fontAlgn="base" hangingPunct="1">
        <a:lnSpc>
          <a:spcPct val="90000"/>
        </a:lnSpc>
        <a:spcBef>
          <a:spcPts val="728"/>
        </a:spcBef>
        <a:spcAft>
          <a:spcPct val="0"/>
        </a:spcAft>
        <a:buFont typeface="Arial" charset="0"/>
        <a:buChar char="•"/>
        <a:defRPr sz="1985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1pPr>
      <a:lvl2pPr marL="498998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720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2pPr>
      <a:lvl3pPr marL="832012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456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3pPr>
      <a:lvl4pPr marL="1163976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258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4pPr>
      <a:lvl5pPr marL="1496991" indent="-165982" algn="l" defTabSz="664979" rtl="0" eaLnBrk="1" fontAlgn="base" hangingPunct="1">
        <a:lnSpc>
          <a:spcPct val="90000"/>
        </a:lnSpc>
        <a:spcBef>
          <a:spcPts val="364"/>
        </a:spcBef>
        <a:spcAft>
          <a:spcPct val="0"/>
        </a:spcAft>
        <a:buFont typeface="Arial" charset="0"/>
        <a:buChar char="•"/>
        <a:defRPr sz="1258" b="0" i="0" kern="120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5pPr>
      <a:lvl6pPr marL="1830426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2163230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496035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828839" indent="-166403" algn="l" defTabSz="665609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1pPr>
      <a:lvl2pPr marL="332805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2pPr>
      <a:lvl3pPr marL="665609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3pPr>
      <a:lvl4pPr marL="998414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4pPr>
      <a:lvl5pPr marL="1331219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5pPr>
      <a:lvl6pPr marL="1664023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6pPr>
      <a:lvl7pPr marL="1996827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7pPr>
      <a:lvl8pPr marL="2329632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8pPr>
      <a:lvl9pPr marL="2662436" algn="l" defTabSz="665609" rtl="0" eaLnBrk="1" latinLnBrk="0" hangingPunct="1">
        <a:defRPr sz="1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rater@mus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schivtc.med.sc.edu/" TargetMode="External"/><Relationship Id="rId5" Type="http://schemas.openxmlformats.org/officeDocument/2006/relationships/hyperlink" Target="mailto:adrena.harrison@uscmed.sc.edu" TargetMode="External"/><Relationship Id="rId4" Type="http://schemas.openxmlformats.org/officeDocument/2006/relationships/hyperlink" Target="http://www.pregnancywellnesssc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5027-2ACF-463F-8E3D-7446AF14B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472344"/>
            <a:ext cx="8991600" cy="1645920"/>
          </a:xfrm>
        </p:spPr>
        <p:txBody>
          <a:bodyPr>
            <a:normAutofit/>
          </a:bodyPr>
          <a:lstStyle/>
          <a:p>
            <a:r>
              <a:rPr lang="en-US" dirty="0"/>
              <a:t>Treating Opioid Withdrawal in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AB231-8EC6-4AE1-8CDC-E9EB0FABC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162"/>
            <a:ext cx="9144000" cy="1866901"/>
          </a:xfrm>
        </p:spPr>
        <p:txBody>
          <a:bodyPr>
            <a:normAutofit/>
          </a:bodyPr>
          <a:lstStyle/>
          <a:p>
            <a:r>
              <a:rPr lang="en-US" sz="2400" dirty="0"/>
              <a:t>Rubin Aujla, MD MPH</a:t>
            </a:r>
          </a:p>
          <a:p>
            <a:r>
              <a:rPr lang="en-US" sz="2400" dirty="0"/>
              <a:t>MUSC Women’s Reproductive Behavioral Health Program</a:t>
            </a:r>
          </a:p>
          <a:p>
            <a:r>
              <a:rPr lang="en-US" sz="2400" dirty="0"/>
              <a:t>aujlar@musc.edu</a:t>
            </a:r>
          </a:p>
        </p:txBody>
      </p:sp>
    </p:spTree>
    <p:extLst>
      <p:ext uri="{BB962C8B-B14F-4D97-AF65-F5344CB8AC3E}">
        <p14:creationId xmlns:p14="http://schemas.microsoft.com/office/powerpoint/2010/main" val="3823986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A70339-4582-5447-8C50-418753E84EEE}"/>
              </a:ext>
            </a:extLst>
          </p:cNvPr>
          <p:cNvSpPr txBox="1">
            <a:spLocks/>
          </p:cNvSpPr>
          <p:nvPr/>
        </p:nvSpPr>
        <p:spPr>
          <a:xfrm>
            <a:off x="719135" y="163345"/>
            <a:ext cx="10415587" cy="11110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Womens Reproductive Behavioral Health program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2C0793B-1DB5-4768-AB7F-D48BD7E444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33" y="1457286"/>
            <a:ext cx="7230793" cy="5084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2C8BF0-F6B9-5349-9404-9C3192B32E98}"/>
              </a:ext>
            </a:extLst>
          </p:cNvPr>
          <p:cNvSpPr/>
          <p:nvPr/>
        </p:nvSpPr>
        <p:spPr>
          <a:xfrm>
            <a:off x="571500" y="1895178"/>
            <a:ext cx="1123569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77"/>
                <a:ea typeface="Times New Roman" panose="02020603050405020304" pitchFamily="18" charset="0"/>
              </a:rPr>
              <a:t>Upcoming Modules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latin typeface="Gill Sans MT" panose="020B0502020104020203" pitchFamily="34" charset="77"/>
                <a:ea typeface="Times New Roman" panose="02020603050405020304" pitchFamily="18" charset="0"/>
              </a:rPr>
              <a:t>Safety Bundles </a:t>
            </a:r>
          </a:p>
          <a:p>
            <a:r>
              <a:rPr lang="en-US" sz="2400" b="1" dirty="0">
                <a:latin typeface="Gill Sans MT" panose="020B0502020104020203" pitchFamily="34" charset="77"/>
                <a:ea typeface="Times New Roman" panose="02020603050405020304" pitchFamily="18" charset="0"/>
              </a:rPr>
              <a:t>Recognition, Differential Diagnosis, and Appropriate Treatment for Pregnancy</a:t>
            </a:r>
          </a:p>
          <a:p>
            <a:pPr algn="ctr"/>
            <a:endParaRPr lang="en-US" sz="2400" dirty="0"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B2C18-4A68-8D41-831A-1B9FD8507B70}"/>
              </a:ext>
            </a:extLst>
          </p:cNvPr>
          <p:cNvSpPr txBox="1"/>
          <p:nvPr/>
        </p:nvSpPr>
        <p:spPr>
          <a:xfrm>
            <a:off x="0" y="388620"/>
            <a:ext cx="121920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latin typeface="Gill Sans MT" panose="020B0502020104020203" pitchFamily="34" charset="77"/>
              </a:rPr>
              <a:t>Starting November 4, 2020</a:t>
            </a:r>
          </a:p>
          <a:p>
            <a:pPr algn="ctr"/>
            <a:r>
              <a:rPr lang="en-US" sz="2800" b="1" dirty="0">
                <a:latin typeface="Gill Sans MT" panose="020B0502020104020203" pitchFamily="34" charset="77"/>
                <a:ea typeface="Times New Roman" panose="02020603050405020304" pitchFamily="18" charset="0"/>
              </a:rPr>
              <a:t>Special Focus: Updates on Pregnancy During the Covid-19 Pandemic</a:t>
            </a:r>
          </a:p>
          <a:p>
            <a:pPr algn="ctr"/>
            <a:r>
              <a:rPr lang="en-US" sz="2800" b="1" dirty="0">
                <a:latin typeface="Gill Sans MT" panose="020B0502020104020203" pitchFamily="34" charset="77"/>
              </a:rPr>
              <a:t>________________________________________________________________</a:t>
            </a:r>
            <a:endParaRPr lang="en-US" sz="2800" dirty="0">
              <a:latin typeface="Gill Sans MT" panose="020B0502020104020203" pitchFamily="34" charset="77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B2FC-2198-1A49-943F-5F171AB02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36701"/>
              </p:ext>
            </p:extLst>
          </p:nvPr>
        </p:nvGraphicFramePr>
        <p:xfrm>
          <a:off x="2449830" y="3450343"/>
          <a:ext cx="7292340" cy="160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293">
                  <a:extLst>
                    <a:ext uri="{9D8B030D-6E8A-4147-A177-3AD203B41FA5}">
                      <a16:colId xmlns:a16="http://schemas.microsoft.com/office/drawing/2014/main" val="3466730653"/>
                    </a:ext>
                  </a:extLst>
                </a:gridCol>
                <a:gridCol w="5583047">
                  <a:extLst>
                    <a:ext uri="{9D8B030D-6E8A-4147-A177-3AD203B41FA5}">
                      <a16:colId xmlns:a16="http://schemas.microsoft.com/office/drawing/2014/main" val="184636729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11294"/>
                  </a:ext>
                </a:extLst>
              </a:tr>
              <a:tr h="26059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II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65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Postpartum hemorrhage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2759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III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65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968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IV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65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Gill Sans MT" panose="020B05020201040202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48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54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905" y="438099"/>
            <a:ext cx="679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Tele-Mentoring Programs in South Carolina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254" y="1368806"/>
            <a:ext cx="5251864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Project ECHO Opioid Use Disorders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Medical Director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Dr. Karen Hartwell, MUSC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Coordinator: Rachel Grater,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grater@musc.edu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www.scmataccess.org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and 3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Friday of each month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12-1 pm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87024" y="1373124"/>
            <a:ext cx="534384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Project ECHO Pregnancy Wellness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Co-Medical Directors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Dr. Berry Campbell, USC and Dr. Donna Johnson, MUSC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Program Coordinator: Rachel Grater,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3"/>
              </a:rPr>
              <a:t>grater@musc.edu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Website: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4"/>
              </a:rPr>
              <a:t>www.pregnancywellnesssc.com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3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Wednesday of each month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12:15-1 pm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337" y="3455802"/>
            <a:ext cx="6752392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Southeast Viral Hepatitis Interactive Case Conference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Director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Divya Ahuja, USC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Coordinator: Adrena Harrison,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adrena.harrison@uscmed.sc.edu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http://schivtc.med.sc.edu/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3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Wednesday of each month  12-1pm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Wednesday of each month 1-2pm</a:t>
            </a:r>
          </a:p>
        </p:txBody>
      </p:sp>
    </p:spTree>
    <p:extLst>
      <p:ext uri="{BB962C8B-B14F-4D97-AF65-F5344CB8AC3E}">
        <p14:creationId xmlns:p14="http://schemas.microsoft.com/office/powerpoint/2010/main" val="412044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CF82-6EC1-4CBA-A638-8E2B70B0B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36" y="369380"/>
            <a:ext cx="7729728" cy="1188720"/>
          </a:xfrm>
        </p:spPr>
        <p:txBody>
          <a:bodyPr>
            <a:normAutofit/>
          </a:bodyPr>
          <a:lstStyle/>
          <a:p>
            <a:r>
              <a:rPr lang="en-US" sz="2400" dirty="0"/>
              <a:t>What if a pregnant patient is admitted with recent illicit opioid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A7630-7BB2-4F2E-A837-B917200B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51"/>
            <a:ext cx="10515600" cy="3871912"/>
          </a:xfrm>
        </p:spPr>
        <p:txBody>
          <a:bodyPr>
            <a:normAutofit/>
          </a:bodyPr>
          <a:lstStyle/>
          <a:p>
            <a:r>
              <a:rPr lang="en-US" sz="2400" dirty="0"/>
              <a:t>OPPORTUNITY TO ENGAGE HER IN TREATMENT!</a:t>
            </a:r>
          </a:p>
          <a:p>
            <a:pPr lvl="1"/>
            <a:r>
              <a:rPr lang="en-US" sz="2000" dirty="0"/>
              <a:t>Consult Psychiatry C/L Service</a:t>
            </a:r>
          </a:p>
          <a:p>
            <a:pPr lvl="2"/>
            <a:r>
              <a:rPr lang="en-US" sz="2000" dirty="0"/>
              <a:t>Place order and page/call psychiatry resident on call</a:t>
            </a:r>
          </a:p>
          <a:p>
            <a:pPr lvl="2"/>
            <a:r>
              <a:rPr lang="en-US" sz="2000" dirty="0"/>
              <a:t>Patient will be seen within 24hours</a:t>
            </a:r>
          </a:p>
          <a:p>
            <a:pPr lvl="2"/>
            <a:r>
              <a:rPr lang="en-US" sz="2000" dirty="0"/>
              <a:t>Can start Buprenorphine while inpatient</a:t>
            </a:r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WRBH Outpatient Clinic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905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8345-F046-4DAD-99AD-50E56F503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Perinatal OUD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126BB-1E42-44AA-9642-3ACDC39A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138" y="2638044"/>
            <a:ext cx="9948862" cy="3101983"/>
          </a:xfrm>
        </p:spPr>
        <p:txBody>
          <a:bodyPr/>
          <a:lstStyle/>
          <a:p>
            <a:pPr lvl="1"/>
            <a:r>
              <a:rPr lang="en-US" sz="2400" dirty="0"/>
              <a:t>SAMHSA Clinical Guide Recommendations:</a:t>
            </a:r>
          </a:p>
          <a:p>
            <a:pPr lvl="1"/>
            <a:endParaRPr lang="en-US" sz="2400" dirty="0"/>
          </a:p>
          <a:p>
            <a:pPr lvl="2"/>
            <a:r>
              <a:rPr lang="en-US" sz="2400" dirty="0"/>
              <a:t>Buprenorphine and Methadone are the safest medications for managing OUD in pregnancy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Medication assisted withdrawal is NOT recommended during pregnancy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7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EE359-C672-4F76-BFF9-0DFD2DC4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Withdrawal: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38391-0DB5-4FB8-B6FB-884F648A4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974" y="2638044"/>
            <a:ext cx="9972675" cy="3101983"/>
          </a:xfrm>
        </p:spPr>
        <p:txBody>
          <a:bodyPr numCol="2"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2900" dirty="0"/>
              <a:t>Tachycardia</a:t>
            </a:r>
          </a:p>
          <a:p>
            <a:pPr marL="457200" lvl="1" indent="0">
              <a:buNone/>
            </a:pPr>
            <a:r>
              <a:rPr lang="en-US" sz="2900" dirty="0"/>
              <a:t>Hypertension</a:t>
            </a:r>
          </a:p>
          <a:p>
            <a:pPr marL="457200" lvl="1" indent="0">
              <a:buNone/>
            </a:pPr>
            <a:r>
              <a:rPr lang="en-US" sz="2900" dirty="0"/>
              <a:t>Muscle aches</a:t>
            </a:r>
          </a:p>
          <a:p>
            <a:pPr marL="457200" lvl="1" indent="0">
              <a:buNone/>
            </a:pPr>
            <a:r>
              <a:rPr lang="en-US" sz="2900" dirty="0"/>
              <a:t>Restlessness</a:t>
            </a:r>
          </a:p>
          <a:p>
            <a:pPr marL="457200" lvl="1" indent="0">
              <a:buNone/>
            </a:pPr>
            <a:r>
              <a:rPr lang="en-US" sz="2900" dirty="0"/>
              <a:t>Anxiety, irritability</a:t>
            </a:r>
          </a:p>
          <a:p>
            <a:pPr marL="457200" lvl="1" indent="0">
              <a:buNone/>
            </a:pPr>
            <a:r>
              <a:rPr lang="en-US" sz="2900" dirty="0"/>
              <a:t>Lacrimation (tearing)</a:t>
            </a:r>
          </a:p>
          <a:p>
            <a:pPr marL="457200" lvl="1" indent="0">
              <a:buNone/>
            </a:pPr>
            <a:r>
              <a:rPr lang="en-US" sz="2900" dirty="0"/>
              <a:t>Rhinorrhea (runny nose)</a:t>
            </a:r>
          </a:p>
          <a:p>
            <a:pPr marL="457200" lvl="1" indent="0">
              <a:buNone/>
            </a:pPr>
            <a:r>
              <a:rPr lang="en-US" sz="2900" dirty="0"/>
              <a:t>Insomnia</a:t>
            </a:r>
          </a:p>
          <a:p>
            <a:pPr marL="457200" lvl="1" indent="0">
              <a:buNone/>
            </a:pPr>
            <a:r>
              <a:rPr lang="en-US" sz="2900" dirty="0"/>
              <a:t>Yawning</a:t>
            </a:r>
          </a:p>
          <a:p>
            <a:pPr marL="457200" lvl="1" indent="0">
              <a:buNone/>
            </a:pPr>
            <a:r>
              <a:rPr lang="en-US" sz="2900" dirty="0"/>
              <a:t>GI distress (N/V, abdominal cramping)</a:t>
            </a:r>
          </a:p>
          <a:p>
            <a:pPr marL="457200" lvl="1" indent="0">
              <a:buNone/>
            </a:pPr>
            <a:r>
              <a:rPr lang="en-US" sz="2900" dirty="0"/>
              <a:t>Dilated pupils</a:t>
            </a:r>
          </a:p>
          <a:p>
            <a:pPr marL="457200" lvl="1" indent="0">
              <a:buNone/>
            </a:pPr>
            <a:r>
              <a:rPr lang="en-US" sz="2900" dirty="0"/>
              <a:t>Goosebump skin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8D10-3B04-4B1D-9DA9-C57FBEEF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Treating Opioid Withdrawal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F7CB-5FC9-42D7-B539-9BECE4F8D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763" y="2638044"/>
            <a:ext cx="9091612" cy="3791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COWS Rating Scale &amp; Comfort Medications (Supportive Care)</a:t>
            </a:r>
          </a:p>
          <a:p>
            <a:pPr lvl="1"/>
            <a:endParaRPr lang="en-US" sz="2000" dirty="0"/>
          </a:p>
          <a:p>
            <a:pPr lvl="1"/>
            <a:r>
              <a:rPr lang="en-US" sz="2200" dirty="0"/>
              <a:t>Clonidine vs Metoprolol – tachycardia, hypertension</a:t>
            </a:r>
          </a:p>
          <a:p>
            <a:pPr lvl="1"/>
            <a:r>
              <a:rPr lang="en-US" sz="2200" dirty="0"/>
              <a:t>Sleep Aid:  Trazodone, Seroquel – insomnia</a:t>
            </a:r>
          </a:p>
          <a:p>
            <a:pPr lvl="1"/>
            <a:r>
              <a:rPr lang="en-US" sz="2200" dirty="0"/>
              <a:t>Bentyl, Imodium, Phenergan – GI distress </a:t>
            </a:r>
          </a:p>
          <a:p>
            <a:pPr lvl="1"/>
            <a:r>
              <a:rPr lang="en-US" sz="2200" dirty="0"/>
              <a:t>Flexeril – MM aches/tension/spasms</a:t>
            </a:r>
          </a:p>
          <a:p>
            <a:pPr lvl="1"/>
            <a:r>
              <a:rPr lang="en-US" sz="2200" dirty="0"/>
              <a:t>Gabapentin? – restlessness, anxiety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2AECA-5199-4544-AEB2-EB1A90BE3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440817"/>
            <a:ext cx="9882188" cy="1188720"/>
          </a:xfrm>
        </p:spPr>
        <p:txBody>
          <a:bodyPr/>
          <a:lstStyle/>
          <a:p>
            <a:r>
              <a:rPr lang="en-US" dirty="0"/>
              <a:t>Comfort Medications in Pregnancy</a:t>
            </a:r>
            <a:br>
              <a:rPr lang="en-US" dirty="0"/>
            </a:br>
            <a:r>
              <a:rPr lang="en-US" dirty="0"/>
              <a:t>Treat the withdrawal 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C884C-0D36-4BD8-80F9-3D2C99D26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71675"/>
            <a:ext cx="7729728" cy="4552949"/>
          </a:xfrm>
        </p:spPr>
        <p:txBody>
          <a:bodyPr>
            <a:normAutofit fontScale="85000" lnSpcReduction="20000"/>
          </a:bodyPr>
          <a:lstStyle/>
          <a:p>
            <a:pPr marL="228600" lvl="1" indent="0">
              <a:buNone/>
            </a:pPr>
            <a:r>
              <a:rPr lang="en-US" sz="2200" b="1" dirty="0"/>
              <a:t>Clonidine</a:t>
            </a:r>
            <a:r>
              <a:rPr lang="en-US" sz="2200" dirty="0"/>
              <a:t> – no increased risk for structural malformation (animal studies only, human case reports unclear), risk for behavioral effects in children? </a:t>
            </a:r>
          </a:p>
          <a:p>
            <a:pPr marL="228600" lvl="1" indent="0">
              <a:buNone/>
            </a:pPr>
            <a:r>
              <a:rPr lang="en-US" sz="2200" b="1" dirty="0"/>
              <a:t>Metoprolol</a:t>
            </a:r>
            <a:r>
              <a:rPr lang="en-US" sz="2200" dirty="0"/>
              <a:t> – no increased risk for malformation (animal and human studies)</a:t>
            </a:r>
          </a:p>
          <a:p>
            <a:pPr lvl="1"/>
            <a:endParaRPr lang="en-US" sz="2200" dirty="0"/>
          </a:p>
          <a:p>
            <a:pPr marL="228600" lvl="1" indent="0">
              <a:buNone/>
            </a:pPr>
            <a:r>
              <a:rPr lang="en-US" sz="2200" b="1" dirty="0"/>
              <a:t>Sleep</a:t>
            </a:r>
            <a:r>
              <a:rPr lang="en-US" sz="2200" dirty="0"/>
              <a:t>:  Trazodone, Seroquel…</a:t>
            </a:r>
          </a:p>
          <a:p>
            <a:pPr lvl="1"/>
            <a:endParaRPr lang="en-US" sz="2200" dirty="0"/>
          </a:p>
          <a:p>
            <a:pPr marL="228600" lvl="1" indent="0">
              <a:buNone/>
            </a:pPr>
            <a:r>
              <a:rPr lang="en-US" sz="2200" dirty="0"/>
              <a:t>GI distress: Bentyl vs Phenergan</a:t>
            </a:r>
          </a:p>
          <a:p>
            <a:pPr marL="228600" lvl="1" indent="0">
              <a:buNone/>
            </a:pPr>
            <a:endParaRPr lang="en-US" sz="2200" dirty="0"/>
          </a:p>
          <a:p>
            <a:pPr marL="228600" lvl="1" indent="0">
              <a:buNone/>
            </a:pPr>
            <a:r>
              <a:rPr lang="en-US" sz="2200" dirty="0"/>
              <a:t>Restlessness, anxiety: Gabapentin? – animal studies showing fetal growth and developmental impairment</a:t>
            </a:r>
          </a:p>
          <a:p>
            <a:pPr marL="228600" lvl="1" indent="0">
              <a:buNone/>
            </a:pPr>
            <a:endParaRPr lang="en-US" sz="2200" dirty="0"/>
          </a:p>
          <a:p>
            <a:pPr marL="228600" lvl="1" indent="0">
              <a:buNone/>
            </a:pPr>
            <a:r>
              <a:rPr lang="en-US" sz="2200" dirty="0"/>
              <a:t>MM tension/aches: Flexeril – no increased risk for congenital anomalies (animal studies)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FF15-200A-47EB-B74C-71E42962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4630"/>
            <a:ext cx="7729728" cy="1188720"/>
          </a:xfrm>
        </p:spPr>
        <p:txBody>
          <a:bodyPr/>
          <a:lstStyle/>
          <a:p>
            <a:r>
              <a:rPr lang="en-US" dirty="0"/>
              <a:t>Opioid Withdrawal, why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299C-AC8F-4C07-AC48-8B25E45C2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363" y="2261806"/>
            <a:ext cx="10115550" cy="348653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Compassionate standard of care</a:t>
            </a:r>
          </a:p>
          <a:p>
            <a:endParaRPr lang="en-US" sz="2400" dirty="0"/>
          </a:p>
          <a:p>
            <a:r>
              <a:rPr lang="en-US" sz="2400" dirty="0"/>
              <a:t>Aids in discussions and decision making about engaging in care</a:t>
            </a:r>
          </a:p>
          <a:p>
            <a:pPr lvl="1"/>
            <a:r>
              <a:rPr lang="en-US" sz="2200" dirty="0"/>
              <a:t>Non-judgmental discussion and education</a:t>
            </a:r>
          </a:p>
          <a:p>
            <a:pPr lvl="1"/>
            <a:r>
              <a:rPr lang="en-US" sz="2200" dirty="0"/>
              <a:t>Motivational interviewing (MI) techniques</a:t>
            </a:r>
          </a:p>
          <a:p>
            <a:pPr lvl="1"/>
            <a:r>
              <a:rPr lang="en-US" sz="2200" dirty="0"/>
              <a:t>Again, opportunity to start Buprenorphine while admitted</a:t>
            </a:r>
          </a:p>
          <a:p>
            <a:endParaRPr lang="en-US" sz="2400" dirty="0"/>
          </a:p>
          <a:p>
            <a:r>
              <a:rPr lang="en-US" sz="2400" dirty="0"/>
              <a:t>Lowers risk that patient will leave AMA to use illicit substances or use immediately after discharge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7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C364-6FEB-40E0-B687-EA1DAA47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59892"/>
            <a:ext cx="7729728" cy="1188720"/>
          </a:xfrm>
        </p:spPr>
        <p:txBody>
          <a:bodyPr>
            <a:normAutofit/>
          </a:bodyPr>
          <a:lstStyle/>
          <a:p>
            <a:r>
              <a:rPr lang="en-US" sz="2800" dirty="0"/>
              <a:t>OPPORTUNITY TO ENGAGE Patient IN TREATMENT!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6650-A697-4AF4-96BD-9F65AD84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5" y="2276475"/>
            <a:ext cx="9463088" cy="4057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Identify illicit substance use including opioid use disorder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Place consult with Psychiatry Consult Service</a:t>
            </a:r>
          </a:p>
          <a:p>
            <a:pPr marL="0" indent="0">
              <a:buNone/>
            </a:pPr>
            <a:r>
              <a:rPr lang="en-US" sz="2400" dirty="0"/>
              <a:t>	- Can potentially start Buprenorphine within 24 hours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Establish outpatient treatment plan for after discharge</a:t>
            </a:r>
          </a:p>
          <a:p>
            <a:pPr marL="0" indent="0">
              <a:buNone/>
            </a:pPr>
            <a:r>
              <a:rPr lang="en-US" sz="2400" dirty="0"/>
              <a:t>	- MUSC Womens Reproductive Behavioral Health program</a:t>
            </a:r>
          </a:p>
        </p:txBody>
      </p:sp>
    </p:spTree>
    <p:extLst>
      <p:ext uri="{BB962C8B-B14F-4D97-AF65-F5344CB8AC3E}">
        <p14:creationId xmlns:p14="http://schemas.microsoft.com/office/powerpoint/2010/main" val="132866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4013-9B46-416F-BEE5-A656BDF9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7" y="388429"/>
            <a:ext cx="10415587" cy="1659446"/>
          </a:xfrm>
        </p:spPr>
        <p:txBody>
          <a:bodyPr>
            <a:normAutofit/>
          </a:bodyPr>
          <a:lstStyle/>
          <a:p>
            <a:r>
              <a:rPr lang="en-US" sz="2800" dirty="0"/>
              <a:t>Womens Reproductive Behavioral Health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9548-FADC-4644-AB64-83CA249C0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0" y="2652713"/>
            <a:ext cx="8648700" cy="3457575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MOMs Phone: (843) 614-9510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Provider or patient can call or text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	Patient is fast-tracked into our clinic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438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SCTA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TA I&amp;E Grants_Summit Slides" id="{716B1DB2-F8E9-D64F-B773-CCD64FB542AF}" vid="{BDDEF099-A3BF-144F-8948-8AEBA5D51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311</TotalTime>
  <Words>599</Words>
  <Application>Microsoft Macintosh PowerPoint</Application>
  <PresentationFormat>Widescreen</PresentationFormat>
  <Paragraphs>110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LucidaGrande</vt:lpstr>
      <vt:lpstr>Times New Roman</vt:lpstr>
      <vt:lpstr>Parcel</vt:lpstr>
      <vt:lpstr>1_SCTA PPT</vt:lpstr>
      <vt:lpstr>Treating Opioid Withdrawal in Pregnancy</vt:lpstr>
      <vt:lpstr>What if a pregnant patient is admitted with recent illicit opioid use?</vt:lpstr>
      <vt:lpstr>Perinatal OUD Treatment</vt:lpstr>
      <vt:lpstr>Opioid Withdrawal:</vt:lpstr>
      <vt:lpstr>Treating Opioid Withdrawal</vt:lpstr>
      <vt:lpstr>Comfort Medications in Pregnancy Treat the withdrawal sx</vt:lpstr>
      <vt:lpstr>Opioid Withdrawal, why treat?</vt:lpstr>
      <vt:lpstr>OPPORTUNITY TO ENGAGE Patient IN TREATMENT!</vt:lpstr>
      <vt:lpstr>Womens Reproductive Behavioral Health program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Opioid Withdrawal in Pregnancy</dc:title>
  <dc:creator>Rubin Aujla</dc:creator>
  <cp:lastModifiedBy>Microsoft Office User</cp:lastModifiedBy>
  <cp:revision>64</cp:revision>
  <dcterms:created xsi:type="dcterms:W3CDTF">2020-10-20T10:56:16Z</dcterms:created>
  <dcterms:modified xsi:type="dcterms:W3CDTF">2020-12-02T04:52:14Z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1245768457</vt:i4>
  </property>
  <property fmtid="{D5CDD505-2E9C-101B-9397-08002B2CF9AE}" pid="3" name="_NewReviewCycle">
    <vt:lpwstr/>
  </property>
  <property fmtid="{D5CDD505-2E9C-101B-9397-08002B2CF9AE}" pid="4" name="_EmailSubject">
    <vt:lpwstr>Feedback for Preg Wellness Website Draft</vt:lpwstr>
  </property>
  <property fmtid="{D5CDD505-2E9C-101B-9397-08002B2CF9AE}" pid="5" name="_AuthorEmailDisplayName">
    <vt:lpwstr>Frankowski, Sonya</vt:lpwstr>
  </property>
</Properties>
</file>