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1320" indent="0" algn="ctr">
              <a:buNone/>
              <a:defRPr sz="2000"/>
            </a:lvl2pPr>
            <a:lvl3pPr marL="902641" indent="0" algn="ctr">
              <a:buNone/>
              <a:defRPr sz="1800"/>
            </a:lvl3pPr>
            <a:lvl4pPr marL="1353961" indent="0" algn="ctr">
              <a:buNone/>
              <a:defRPr sz="1600"/>
            </a:lvl4pPr>
            <a:lvl5pPr marL="1805282" indent="0" algn="ctr">
              <a:buNone/>
              <a:defRPr sz="1600"/>
            </a:lvl5pPr>
            <a:lvl6pPr marL="2256602" indent="0" algn="ctr">
              <a:buNone/>
              <a:defRPr sz="1600"/>
            </a:lvl6pPr>
            <a:lvl7pPr marL="2707922" indent="0" algn="ctr">
              <a:buNone/>
              <a:defRPr sz="1600"/>
            </a:lvl7pPr>
            <a:lvl8pPr marL="3159243" indent="0" algn="ctr">
              <a:buNone/>
              <a:defRPr sz="1600"/>
            </a:lvl8pPr>
            <a:lvl9pPr marL="361056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9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9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227" y="6356537"/>
            <a:ext cx="2056535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6FEA507C-3B10-AB4C-A6A2-96F815F78D5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9239" y="6356537"/>
            <a:ext cx="3085523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8239" y="6356537"/>
            <a:ext cx="2056534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B805F57B-F12E-874B-907D-CEAF86FF4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6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1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26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53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052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56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079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592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10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3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65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89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1320" indent="0">
              <a:buNone/>
              <a:defRPr sz="2800"/>
            </a:lvl2pPr>
            <a:lvl3pPr marL="902641" indent="0">
              <a:buNone/>
              <a:defRPr sz="2400"/>
            </a:lvl3pPr>
            <a:lvl4pPr marL="1353961" indent="0">
              <a:buNone/>
              <a:defRPr sz="2000"/>
            </a:lvl4pPr>
            <a:lvl5pPr marL="1805282" indent="0">
              <a:buNone/>
              <a:defRPr sz="2000"/>
            </a:lvl5pPr>
            <a:lvl6pPr marL="2256602" indent="0">
              <a:buNone/>
              <a:defRPr sz="2000"/>
            </a:lvl6pPr>
            <a:lvl7pPr marL="2707922" indent="0">
              <a:buNone/>
              <a:defRPr sz="2000"/>
            </a:lvl7pPr>
            <a:lvl8pPr marL="3159243" indent="0">
              <a:buNone/>
              <a:defRPr sz="2000"/>
            </a:lvl8pPr>
            <a:lvl9pPr marL="361056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54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228" y="365593"/>
            <a:ext cx="7885545" cy="1325096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28" y="1825159"/>
            <a:ext cx="7885545" cy="4352084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10291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820583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230874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641165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</p:titleStyle>
    <p:bodyStyle>
      <a:lvl1pPr marL="225090" indent="-225090" algn="l" defTabSz="901786" rtl="0" eaLnBrk="1" fontAlgn="base" hangingPunct="1">
        <a:lnSpc>
          <a:spcPct val="90000"/>
        </a:lnSpc>
        <a:spcBef>
          <a:spcPts val="987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6696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301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8482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088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26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58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0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622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32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64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96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28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92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24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56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339" y="573539"/>
            <a:ext cx="8747139" cy="284888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P:C RATIO OR 24 HOUR URINE</a:t>
            </a:r>
            <a:br>
              <a:rPr lang="en-US" sz="3600" b="1" dirty="0" smtClean="0"/>
            </a:br>
            <a:r>
              <a:rPr lang="en-US" sz="3600" b="1" dirty="0" smtClean="0"/>
              <a:t>WHAT TESTS DO I NEED TO ORDER FOR PRE_GESTATIONAL DIABETES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Donna D. Johnson,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2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ROUTINE PRENATAL LABS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146" y="1593613"/>
            <a:ext cx="6566429" cy="4525963"/>
          </a:xfrm>
        </p:spPr>
        <p:txBody>
          <a:bodyPr/>
          <a:lstStyle/>
          <a:p>
            <a:r>
              <a:rPr lang="en-US" dirty="0" smtClean="0"/>
              <a:t>Asymptomatic bacteriuria</a:t>
            </a:r>
          </a:p>
          <a:p>
            <a:pPr lvl="1"/>
            <a:r>
              <a:rPr lang="en-US" dirty="0" smtClean="0"/>
              <a:t>3-5 times more common in DM</a:t>
            </a:r>
          </a:p>
          <a:p>
            <a:pPr lvl="1"/>
            <a:r>
              <a:rPr lang="en-US" dirty="0" smtClean="0"/>
              <a:t>Can consider culturing every trimester</a:t>
            </a:r>
          </a:p>
          <a:p>
            <a:pPr lvl="1"/>
            <a:r>
              <a:rPr lang="en-US" dirty="0" smtClean="0"/>
              <a:t>Monitor dip stick each visit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0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HEMOGLOBIN A1C</a:t>
            </a:r>
            <a:endParaRPr lang="en-US" sz="4800" b="1" dirty="0"/>
          </a:p>
        </p:txBody>
      </p:sp>
      <p:pic>
        <p:nvPicPr>
          <p:cNvPr id="4" name="Content Placeholder 3" descr="Screen Shot 2019-03-03 at 10.06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34" b="10734"/>
          <a:stretch>
            <a:fillRect/>
          </a:stretch>
        </p:blipFill>
        <p:spPr>
          <a:xfrm>
            <a:off x="457200" y="1417638"/>
            <a:ext cx="8229600" cy="4286250"/>
          </a:xfrm>
        </p:spPr>
      </p:pic>
    </p:spTree>
    <p:extLst>
      <p:ext uri="{BB962C8B-B14F-4D97-AF65-F5344CB8AC3E}">
        <p14:creationId xmlns:p14="http://schemas.microsoft.com/office/powerpoint/2010/main" val="391669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BASIC TESTS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265" y="1917778"/>
            <a:ext cx="3883973" cy="4208385"/>
          </a:xfrm>
        </p:spPr>
        <p:txBody>
          <a:bodyPr/>
          <a:lstStyle/>
          <a:p>
            <a:r>
              <a:rPr lang="en-US" dirty="0" smtClean="0"/>
              <a:t>BMP</a:t>
            </a:r>
          </a:p>
          <a:p>
            <a:r>
              <a:rPr lang="en-US" dirty="0" smtClean="0"/>
              <a:t>TSH</a:t>
            </a:r>
          </a:p>
          <a:p>
            <a:r>
              <a:rPr lang="en-US" dirty="0" smtClean="0"/>
              <a:t>Dilated eye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6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28" y="365593"/>
            <a:ext cx="8312471" cy="1325096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P:C RATIO vs. 24 Hour Urine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7683" y="1775240"/>
            <a:ext cx="6657140" cy="4350923"/>
          </a:xfrm>
        </p:spPr>
        <p:txBody>
          <a:bodyPr/>
          <a:lstStyle/>
          <a:p>
            <a:r>
              <a:rPr lang="en-US" dirty="0" smtClean="0"/>
              <a:t>Baseline protein by dipstick	</a:t>
            </a:r>
          </a:p>
          <a:p>
            <a:pPr lvl="1"/>
            <a:r>
              <a:rPr lang="en-US" dirty="0" smtClean="0"/>
              <a:t>24 hour urine and creatinine clearance</a:t>
            </a:r>
          </a:p>
          <a:p>
            <a:pPr lvl="1"/>
            <a:r>
              <a:rPr lang="en-US" dirty="0" smtClean="0"/>
              <a:t>PE work up the same</a:t>
            </a:r>
            <a:endParaRPr lang="en-US" dirty="0"/>
          </a:p>
          <a:p>
            <a:r>
              <a:rPr lang="en-US" dirty="0" smtClean="0"/>
              <a:t>No proteinuria</a:t>
            </a:r>
          </a:p>
          <a:p>
            <a:pPr lvl="1"/>
            <a:r>
              <a:rPr lang="en-US" dirty="0" smtClean="0"/>
              <a:t>P:C ratio</a:t>
            </a:r>
          </a:p>
          <a:p>
            <a:pPr lvl="1"/>
            <a:r>
              <a:rPr lang="en-US" dirty="0" smtClean="0"/>
              <a:t>PE work up the same</a:t>
            </a:r>
          </a:p>
        </p:txBody>
      </p:sp>
    </p:spTree>
    <p:extLst>
      <p:ext uri="{BB962C8B-B14F-4D97-AF65-F5344CB8AC3E}">
        <p14:creationId xmlns:p14="http://schemas.microsoft.com/office/powerpoint/2010/main" val="300576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EKG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143" y="1762282"/>
            <a:ext cx="3806220" cy="4363881"/>
          </a:xfrm>
        </p:spPr>
        <p:txBody>
          <a:bodyPr/>
          <a:lstStyle/>
          <a:p>
            <a:r>
              <a:rPr lang="en-US" dirty="0" smtClean="0"/>
              <a:t>Any symptoms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Any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pPr lvl="1"/>
            <a:r>
              <a:rPr lang="en-US" dirty="0" smtClean="0"/>
              <a:t>Retinal or renal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9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7102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FREQUENCY OF TESTS</a:t>
            </a:r>
            <a:endParaRPr lang="en-US" sz="4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87762"/>
              </p:ext>
            </p:extLst>
          </p:nvPr>
        </p:nvGraphicFramePr>
        <p:xfrm>
          <a:off x="1524000" y="2073273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HA1C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4-6 weeks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Home glucose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times a day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Urine ketones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 illness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Urine protein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visit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Serum creatinine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 and worsening proteinuria</a:t>
                      </a:r>
                      <a:r>
                        <a:rPr lang="en-US" baseline="0" dirty="0" smtClean="0"/>
                        <a:t> or BP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Thyroid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</a:tr>
              <a:tr h="294491">
                <a:tc>
                  <a:txBody>
                    <a:bodyPr/>
                    <a:lstStyle/>
                    <a:p>
                      <a:r>
                        <a:rPr lang="en-US" dirty="0" smtClean="0"/>
                        <a:t>Ophthalmology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 and follow recommendations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038586"/>
      </p:ext>
    </p:extLst>
  </p:cSld>
  <p:clrMapOvr>
    <a:masterClrMapping/>
  </p:clrMapOvr>
</p:sld>
</file>

<file path=ppt/theme/theme1.xml><?xml version="1.0" encoding="utf-8"?>
<a:theme xmlns:a="http://schemas.openxmlformats.org/drawingml/2006/main" name="SCTA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B329F579-B6B1-0941-93D3-6225B3BE1493}" vid="{061A62BD-2D20-FE44-A5F8-1D13582A0C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SCTA_PPT</Template>
  <TotalTime>40</TotalTime>
  <Words>104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SCTA PPT</vt:lpstr>
      <vt:lpstr>P:C RATIO OR 24 HOUR URINE WHAT TESTS DO I NEED TO ORDER FOR PRE_GESTATIONAL DIABETES</vt:lpstr>
      <vt:lpstr>ROUTINE PRENATAL LABS</vt:lpstr>
      <vt:lpstr>HEMOGLOBIN A1C</vt:lpstr>
      <vt:lpstr>BASIC TESTS</vt:lpstr>
      <vt:lpstr>P:C RATIO vs. 24 Hour Urine</vt:lpstr>
      <vt:lpstr>EKG</vt:lpstr>
      <vt:lpstr>FREQUENCY OF TESTS</vt:lpstr>
    </vt:vector>
  </TitlesOfParts>
  <Company>MUSC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P:C RATIO OR 24 HOUR URINE WHAT TESTS DO I NEED TO ORDER FOR PRE_GESTATIONAL DIABETES</dc:title>
  <dc:creator>Donna Johnson</dc:creator>
  <cp:lastModifiedBy>MUSC User</cp:lastModifiedBy>
  <cp:revision>4</cp:revision>
  <dcterms:created xsi:type="dcterms:W3CDTF">2019-03-04T02:56:38Z</dcterms:created>
  <dcterms:modified xsi:type="dcterms:W3CDTF">2019-03-04T12:08:26Z</dcterms:modified>
</cp:coreProperties>
</file>