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26C"/>
    <a:srgbClr val="465F6E"/>
    <a:srgbClr val="516F81"/>
    <a:srgbClr val="41748D"/>
    <a:srgbClr val="005288"/>
    <a:srgbClr val="4D4D4D"/>
    <a:srgbClr val="333333"/>
    <a:srgbClr val="7A99AC"/>
    <a:srgbClr val="6F90A5"/>
    <a:srgbClr val="499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6"/>
    <p:restoredTop sz="94676"/>
  </p:normalViewPr>
  <p:slideViewPr>
    <p:cSldViewPr snapToGrid="0">
      <p:cViewPr varScale="1">
        <p:scale>
          <a:sx n="106" d="100"/>
          <a:sy n="106" d="100"/>
        </p:scale>
        <p:origin x="14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29" y="676398"/>
            <a:ext cx="6303889" cy="533400"/>
          </a:xfrm>
        </p:spPr>
        <p:txBody>
          <a:bodyPr wrap="none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60420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57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4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C555-19A0-4B4B-8095-9D3A4A02D064}" type="datetimeFigureOut">
              <a:rPr lang="en-US" smtClean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1DF4-BA04-8E4B-8A04-E46E0EB78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9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C555-19A0-4B4B-8095-9D3A4A02D064}" type="datetimeFigureOut">
              <a:rPr lang="en-US" smtClean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1DF4-BA04-8E4B-8A04-E46E0EB78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2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C555-19A0-4B4B-8095-9D3A4A02D064}" type="datetimeFigureOut">
              <a:rPr lang="en-US" smtClean="0"/>
              <a:t>7/14/20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1DF4-BA04-8E4B-8A04-E46E0EB78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7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5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0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17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07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1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1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6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3" r:id="rId4"/>
    <p:sldLayoutId id="2147483664" r:id="rId5"/>
    <p:sldLayoutId id="2147483654" r:id="rId6"/>
    <p:sldLayoutId id="2147483665" r:id="rId7"/>
    <p:sldLayoutId id="2147483657" r:id="rId8"/>
    <p:sldLayoutId id="2147483668" r:id="rId9"/>
    <p:sldLayoutId id="2147483658" r:id="rId10"/>
    <p:sldLayoutId id="2147483669" r:id="rId11"/>
    <p:sldLayoutId id="2147483661" r:id="rId12"/>
    <p:sldLayoutId id="2147483666" r:id="rId13"/>
    <p:sldLayoutId id="2147483655" r:id="rId14"/>
    <p:sldLayoutId id="2147483667" r:id="rId15"/>
    <p:sldLayoutId id="2147483660" r:id="rId16"/>
    <p:sldLayoutId id="2147483670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5288"/>
        </a:buClr>
        <a:buSzPct val="120000"/>
        <a:buFontTx/>
        <a:buNone/>
        <a:defRPr sz="2200" kern="1200" spc="-2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49948E"/>
        </a:buClr>
        <a:buSzPct val="100000"/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gnancywellnesssc.com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289"/>
            <a:ext cx="7772400" cy="256381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TESTS AND REST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68102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Donna D. Johnson, MD</a:t>
            </a:r>
          </a:p>
          <a:p>
            <a:r>
              <a:rPr lang="en-US" sz="3200" dirty="0"/>
              <a:t>Chair, Department of Ob/Gyn</a:t>
            </a:r>
          </a:p>
          <a:p>
            <a:r>
              <a:rPr lang="en-US" sz="3200" dirty="0"/>
              <a:t>Lawrence Hester Endowed Chair</a:t>
            </a:r>
          </a:p>
        </p:txBody>
      </p:sp>
    </p:spTree>
    <p:extLst>
      <p:ext uri="{BB962C8B-B14F-4D97-AF65-F5344CB8AC3E}">
        <p14:creationId xmlns:p14="http://schemas.microsoft.com/office/powerpoint/2010/main" val="296279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BAE4-9923-461C-A8CB-EFB85EF0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STAY HEALTHY MENTALLY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CB8AE-2B36-4C1E-B158-6144DF4F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93" y="1537953"/>
            <a:ext cx="8482614" cy="45259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Stay in contact with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your children have concerns, talk with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attach it to an ethnic group or nationality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using unhealthy and unhelpful coping strategies, such as alcohol, drugs, and tobacco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supportive of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Exercise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Feeling under pressure is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Get the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 social media &amp; video games</a:t>
            </a:r>
          </a:p>
        </p:txBody>
      </p:sp>
    </p:spTree>
    <p:extLst>
      <p:ext uri="{BB962C8B-B14F-4D97-AF65-F5344CB8AC3E}">
        <p14:creationId xmlns:p14="http://schemas.microsoft.com/office/powerpoint/2010/main" val="42561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A2CD28-14D6-9548-9F4C-C510534D2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53499"/>
              </p:ext>
            </p:extLst>
          </p:nvPr>
        </p:nvGraphicFramePr>
        <p:xfrm>
          <a:off x="168275" y="1636295"/>
          <a:ext cx="8758991" cy="120974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67310">
                  <a:extLst>
                    <a:ext uri="{9D8B030D-6E8A-4147-A177-3AD203B41FA5}">
                      <a16:colId xmlns:a16="http://schemas.microsoft.com/office/drawing/2014/main" val="1665543142"/>
                    </a:ext>
                  </a:extLst>
                </a:gridCol>
                <a:gridCol w="7691681">
                  <a:extLst>
                    <a:ext uri="{9D8B030D-6E8A-4147-A177-3AD203B41FA5}">
                      <a16:colId xmlns:a16="http://schemas.microsoft.com/office/drawing/2014/main" val="3833188839"/>
                    </a:ext>
                  </a:extLst>
                </a:gridCol>
              </a:tblGrid>
              <a:tr h="478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pple Symbols" panose="02000000000000000000" pitchFamily="2" charset="-79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Pregnancy Wellness During the Corona Virus Public Health Emergency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517615"/>
                  </a:ext>
                </a:extLst>
              </a:tr>
              <a:tr h="6824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8/5/20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Apple Symbols" panose="02000000000000000000" pitchFamily="2" charset="-79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Panel Discussion: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Pregnancy Wellness During the Corona Virus Public Health Emergency Lessons Learned and Looking Forward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ple Symbols" panose="02000000000000000000" pitchFamily="2" charset="-79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08897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E05BC4-63C5-E841-ACAC-E36C2E3F9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7472"/>
              </p:ext>
            </p:extLst>
          </p:nvPr>
        </p:nvGraphicFramePr>
        <p:xfrm>
          <a:off x="168275" y="3324726"/>
          <a:ext cx="8758991" cy="225322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40578">
                  <a:extLst>
                    <a:ext uri="{9D8B030D-6E8A-4147-A177-3AD203B41FA5}">
                      <a16:colId xmlns:a16="http://schemas.microsoft.com/office/drawing/2014/main" val="3129585164"/>
                    </a:ext>
                  </a:extLst>
                </a:gridCol>
                <a:gridCol w="5661179">
                  <a:extLst>
                    <a:ext uri="{9D8B030D-6E8A-4147-A177-3AD203B41FA5}">
                      <a16:colId xmlns:a16="http://schemas.microsoft.com/office/drawing/2014/main" val="1834900740"/>
                    </a:ext>
                  </a:extLst>
                </a:gridCol>
                <a:gridCol w="2057234">
                  <a:extLst>
                    <a:ext uri="{9D8B030D-6E8A-4147-A177-3AD203B41FA5}">
                      <a16:colId xmlns:a16="http://schemas.microsoft.com/office/drawing/2014/main" val="2329266789"/>
                    </a:ext>
                  </a:extLst>
                </a:gridCol>
              </a:tblGrid>
              <a:tr h="531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600" dirty="0"/>
                        <a:t>Substance Use Disorder in Pregnancy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600" dirty="0"/>
                        <a:t>August 19, 2020 – October 21, 2020</a:t>
                      </a:r>
                      <a:endParaRPr lang="en-US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Presenter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8924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8/19/20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Subutex, Methadone, or Suboxone: Which is Better for Baby?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Dr. Lisa Boyars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3142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9/2/20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 a Professional Wean Opioids During Pregnancy?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Dr. Connie Guille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9402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9/16/20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Pain Management After Delivery in OUD Patients on Medical Maintenance Therapy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Dr. Berry Campbell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27532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10/7/20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How do I Get Patients into Treatment?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Dr. Claire Smith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432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10/21/20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What to Do When a Patient is Admitted on OB with Recent Illicit Drug Use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Dr. Rubin Aujla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2160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17BE52-93B1-644A-93B0-D09DCEC56683}"/>
              </a:ext>
            </a:extLst>
          </p:cNvPr>
          <p:cNvSpPr txBox="1"/>
          <p:nvPr/>
        </p:nvSpPr>
        <p:spPr>
          <a:xfrm>
            <a:off x="986589" y="144094"/>
            <a:ext cx="7760369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cs typeface="Calibri" panose="020F0502020204030204" pitchFamily="34" charset="0"/>
              </a:rPr>
              <a:t>Upcoming Topics</a:t>
            </a:r>
          </a:p>
          <a:p>
            <a:pPr algn="ctr" defTabSz="685800"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http://www.pregnancywellnesssc.com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5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/>
              <a:t>FDA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004" y="2011264"/>
            <a:ext cx="7070753" cy="407880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Emergency use authorization (EUA)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Lab developed test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State authorization</a:t>
            </a:r>
          </a:p>
        </p:txBody>
      </p:sp>
    </p:spTree>
    <p:extLst>
      <p:ext uri="{BB962C8B-B14F-4D97-AF65-F5344CB8AC3E}">
        <p14:creationId xmlns:p14="http://schemas.microsoft.com/office/powerpoint/2010/main" val="140497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Shot 2020-07-13 at 10.30.22 PM.png">
            <a:extLst>
              <a:ext uri="{FF2B5EF4-FFF2-40B4-BE49-F238E27FC236}">
                <a16:creationId xmlns:a16="http://schemas.microsoft.com/office/drawing/2014/main" id="{C35C205F-9354-2F4B-8345-7B4E1BB19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 b="7096"/>
          <a:stretch>
            <a:fillRect/>
          </a:stretch>
        </p:blipFill>
        <p:spPr>
          <a:xfrm>
            <a:off x="221589" y="126824"/>
            <a:ext cx="8922411" cy="60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DIAGNOSTIC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51" y="1703062"/>
            <a:ext cx="7177205" cy="40451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Not collected appropriately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May be contaminated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Specimen kept at wrong temperature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Reagents may not be working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940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" y="274638"/>
            <a:ext cx="9059779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WHO SHOULD BE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7999"/>
            <a:ext cx="6701589" cy="428613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Patients with symptoms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Patients with high risk exposure</a:t>
            </a:r>
          </a:p>
        </p:txBody>
      </p:sp>
    </p:spTree>
    <p:extLst>
      <p:ext uri="{BB962C8B-B14F-4D97-AF65-F5344CB8AC3E}">
        <p14:creationId xmlns:p14="http://schemas.microsoft.com/office/powerpoint/2010/main" val="266092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ANTIBODY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74" y="1904832"/>
            <a:ext cx="7213299" cy="405288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Not currently recommended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only tell you have been exposed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have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98874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B022-E4B1-4B8F-84B1-6446F02B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2" y="286669"/>
            <a:ext cx="8710863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WHAT TO DO WITH THE BABY?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41122-3B47-4AB3-A95C-DED19539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1" y="1720518"/>
            <a:ext cx="8229600" cy="45171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Newborn separation from parent (AAP)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Separation and placement in postpartum room with an asymptomatic caretaker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Rooming in with COVID-19 + mother strict precautions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414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AF2D-6099-4340-BB21-4D3702AF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LEVEL 2 &amp;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510C-75CB-4932-B122-573D90D4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940" y="1830786"/>
            <a:ext cx="7011724" cy="423521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10 days from the onset of symptoms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Positive IgG</a:t>
            </a:r>
          </a:p>
        </p:txBody>
      </p:sp>
    </p:spTree>
    <p:extLst>
      <p:ext uri="{BB962C8B-B14F-4D97-AF65-F5344CB8AC3E}">
        <p14:creationId xmlns:p14="http://schemas.microsoft.com/office/powerpoint/2010/main" val="229971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38EA-A9B0-4B65-89C1-1005F289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F40C9-80D7-481A-928B-BCA8C3C5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684" y="1720516"/>
            <a:ext cx="7375357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10 days from the onset of symptoms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Positive IgG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3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CHealth_digital">
      <a:dk1>
        <a:srgbClr val="005288"/>
      </a:dk1>
      <a:lt1>
        <a:sysClr val="window" lastClr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3A9CDF8-0C40-6642-9772-C3BEE9932409}" vid="{3436F44D-E2CA-7145-9C3E-86C9927B5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330</Words>
  <Application>Microsoft Macintosh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Apple Symbols</vt:lpstr>
      <vt:lpstr>Arial</vt:lpstr>
      <vt:lpstr>Arial Black</vt:lpstr>
      <vt:lpstr>Calibri</vt:lpstr>
      <vt:lpstr>Times New Roman</vt:lpstr>
      <vt:lpstr>Office Theme</vt:lpstr>
      <vt:lpstr>TESTS AND REST</vt:lpstr>
      <vt:lpstr>FDA</vt:lpstr>
      <vt:lpstr>PowerPoint Presentation</vt:lpstr>
      <vt:lpstr>DIAGNOSTIC TEST</vt:lpstr>
      <vt:lpstr>WHO SHOULD BE TESTED</vt:lpstr>
      <vt:lpstr>ANTIBODY TESTING</vt:lpstr>
      <vt:lpstr>WHAT TO DO WITH THE BABY?</vt:lpstr>
      <vt:lpstr>LEVEL 2 &amp; 3</vt:lpstr>
      <vt:lpstr>WORKERS</vt:lpstr>
      <vt:lpstr>STAY HEALTHY MENTALLY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AND REST</dc:title>
  <dc:creator>Microsoft Office User</dc:creator>
  <cp:lastModifiedBy>Microsoft Office User</cp:lastModifiedBy>
  <cp:revision>3</cp:revision>
  <dcterms:created xsi:type="dcterms:W3CDTF">2020-07-15T03:06:41Z</dcterms:created>
  <dcterms:modified xsi:type="dcterms:W3CDTF">2020-07-15T03:27:15Z</dcterms:modified>
</cp:coreProperties>
</file>