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5" r:id="rId8"/>
    <p:sldId id="266" r:id="rId9"/>
    <p:sldId id="268" r:id="rId10"/>
    <p:sldId id="262" r:id="rId11"/>
    <p:sldId id="267" r:id="rId12"/>
    <p:sldId id="263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26"/>
  </p:normalViewPr>
  <p:slideViewPr>
    <p:cSldViewPr snapToGrid="0">
      <p:cViewPr varScale="1">
        <p:scale>
          <a:sx n="121" d="100"/>
          <a:sy n="121" d="100"/>
        </p:scale>
        <p:origin x="7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BDD55-DADF-7409-3A60-FBCF501EEF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D130A4-EB1E-8AE2-6001-0DF23CB408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9BC36F-93EB-699D-1F12-0DB4C10AD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5BDF7-AF7D-7C43-B340-A2496366D366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C9B5A-8EE6-C714-7A74-AEC7BD231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C95E4-6CD2-D8D4-CD22-C1E087EA0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B504-EA4E-7F47-B1A7-7EA46D1265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951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62986-44C8-7863-078D-17D24AB68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81A963-2E06-10C5-BFCA-FE3271A59D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816F0-352E-39C4-E800-BE7A457A4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5BDF7-AF7D-7C43-B340-A2496366D366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B1AC0-AE89-EC17-54BA-0AB791CDC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C755F3-46EC-4B50-C717-C9EC9FFC2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B504-EA4E-7F47-B1A7-7EA46D1265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79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000FDD-5747-5372-58FB-B443979ECD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E765B7-303C-1FDF-B529-CCEE32095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D8362-A1CC-F8EE-D49F-2292C9FEC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5BDF7-AF7D-7C43-B340-A2496366D366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C25F83-AFA5-5D17-2919-BAF49072E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C7C13-3AB7-B450-3FC7-84303E0F2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B504-EA4E-7F47-B1A7-7EA46D1265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99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BEB39-D105-EAA1-96C1-979242A47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D4261-6DBD-5454-BE86-52B41AB1A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97A21-3E2C-5E76-FE5E-323F40DC1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5BDF7-AF7D-7C43-B340-A2496366D366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5F7F5-3F09-E6C0-27F0-DB3CA7A3A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44D0D-EE66-1801-66D7-3A309437F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B504-EA4E-7F47-B1A7-7EA46D1265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102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A678A-DB5C-2AD2-DCBE-32767DB14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2CC0F-9177-BD37-785B-CEB823A49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28C18-F00E-45C6-795A-36A29D6D0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5BDF7-AF7D-7C43-B340-A2496366D366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4D817-A720-0C8C-80D2-5EE91D045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C572D-D97A-6486-BD6C-FBEAD6638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B504-EA4E-7F47-B1A7-7EA46D1265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925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3F4DA-098F-AA22-8E17-C7FBEE62D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B985D-E91E-2EFD-6849-8596660BAF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8D31EA-05D3-52EF-8353-81382FC5CE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DC5F53-4073-FD4C-7F9C-C25123D83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5BDF7-AF7D-7C43-B340-A2496366D366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ABE949-C39C-8B15-0858-E0F1BCF0C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EDDDE6-19BC-89DF-6A8C-96A583EFD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B504-EA4E-7F47-B1A7-7EA46D1265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725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4B7A3-BD38-B424-4887-C150C9E19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8B287C-4C96-3E40-10A6-9A74310299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860CB8-5901-550B-1EA0-240B7524E1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410C4B-166B-4A89-2AE7-4311085F9E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4019CE-6084-347C-EC62-B9D428D8FC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77EDCA-0DDB-E9C1-30B9-927DEF399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5BDF7-AF7D-7C43-B340-A2496366D366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D60086-DB3A-C5CF-74EF-F19E8DC4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AD3B21-F16D-D6C4-3345-0C48E2EBF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B504-EA4E-7F47-B1A7-7EA46D1265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585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ECB70-F719-8C5E-E752-FD7FE0995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C900A8-B790-37DC-1B2D-8436DE814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5BDF7-AF7D-7C43-B340-A2496366D366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25A9BE-7851-6DDD-905F-DD04B5E51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C7E27-CB89-6A7F-36DA-A83D60137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B504-EA4E-7F47-B1A7-7EA46D1265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131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E79C4C-E870-1F18-011C-7264209C9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5BDF7-AF7D-7C43-B340-A2496366D366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2A54FC-9957-02F2-9663-B7A45BD91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E5082A-DB94-33D4-48CF-6EE82204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B504-EA4E-7F47-B1A7-7EA46D1265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742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4C873-1EC6-58B5-606E-B74BEB748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C586B-78E2-A7FD-BF0E-DD0FEF23A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1634A4-0FBB-01E9-BBDB-0FC79B6D93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DD5749-7361-A791-F329-CD8E27A84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5BDF7-AF7D-7C43-B340-A2496366D366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AA803E-923F-9B03-EDF5-7FB830C79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083044-8262-6E23-AC19-FA534C2D4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B504-EA4E-7F47-B1A7-7EA46D1265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889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8B8E0-1B4B-902F-0981-37ADB7F96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5DA3B1-29C3-84A8-1A3E-8331961B73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460F2A-769F-89FC-2B80-D4A3498FF6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3E11D0-558B-E07E-D059-D0BC754D9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5BDF7-AF7D-7C43-B340-A2496366D366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4AE35D-B2D8-F850-58DA-E2BFC13A5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2BB32C-DBA4-D998-4352-5BBB6D1FA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B504-EA4E-7F47-B1A7-7EA46D1265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71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2B3BED-DFE1-964D-F48E-D23E8BCD6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BAE90B-DD56-D49E-B5D7-625436440F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FCFC2E-40F2-61B0-E2E9-34DCF8CC28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5BDF7-AF7D-7C43-B340-A2496366D366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455CF1-0D6A-E890-E50F-0A65DF3AC6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40D49-00DE-A07F-06EE-B6FD0A55DE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9B504-EA4E-7F47-B1A7-7EA46D1265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295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vaccines/hcp/acip-recs/general-recs/immunocompetence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coronavirus/2019-ncov/need-extra-precautions/pregnant-people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cdc.gov/coronavirus/2019-ncov/vaccines/stay-up-to-date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poxvirus/monkeypox/clinicians/pregnancy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8A5E9-60BE-4B38-217E-9136AF0CDF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VACCINATIONS </a:t>
            </a:r>
            <a:br>
              <a:rPr lang="en-US" sz="7200" b="1" dirty="0"/>
            </a:br>
            <a:r>
              <a:rPr lang="en-US" sz="7200" b="1" dirty="0"/>
              <a:t>IN PREGNANCY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5497A2-6CEC-4A7F-6945-9F752887BE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50066"/>
            <a:ext cx="9144000" cy="1507733"/>
          </a:xfrm>
        </p:spPr>
        <p:txBody>
          <a:bodyPr/>
          <a:lstStyle/>
          <a:p>
            <a:r>
              <a:rPr lang="en-US" dirty="0"/>
              <a:t>Donna D. Johnson, MD</a:t>
            </a:r>
          </a:p>
        </p:txBody>
      </p:sp>
    </p:spTree>
    <p:extLst>
      <p:ext uri="{BB962C8B-B14F-4D97-AF65-F5344CB8AC3E}">
        <p14:creationId xmlns:p14="http://schemas.microsoft.com/office/powerpoint/2010/main" val="2561813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DA2E2-C742-50B5-817C-ACB43611D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789" y="365125"/>
            <a:ext cx="11239928" cy="1325563"/>
          </a:xfrm>
        </p:spPr>
        <p:txBody>
          <a:bodyPr/>
          <a:lstStyle/>
          <a:p>
            <a:r>
              <a:rPr lang="en-US" b="1" dirty="0"/>
              <a:t>UNUSUAL VACCINATIONS DURING PREGNANCY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830FE-CFD5-2BE3-1D58-13D732C9D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Yellow fever</a:t>
            </a:r>
          </a:p>
          <a:p>
            <a:pPr lvl="1"/>
            <a:r>
              <a:rPr lang="en-US" dirty="0"/>
              <a:t>Live</a:t>
            </a:r>
          </a:p>
          <a:p>
            <a:r>
              <a:rPr lang="en-US" dirty="0"/>
              <a:t>Rabies</a:t>
            </a:r>
          </a:p>
          <a:p>
            <a:pPr lvl="1"/>
            <a:r>
              <a:rPr lang="en-US" dirty="0"/>
              <a:t>Inactivated</a:t>
            </a:r>
          </a:p>
          <a:p>
            <a:r>
              <a:rPr lang="en-US" dirty="0"/>
              <a:t>Hepatitis A and B</a:t>
            </a:r>
          </a:p>
          <a:p>
            <a:pPr lvl="1"/>
            <a:r>
              <a:rPr lang="en-US" dirty="0"/>
              <a:t>Inactivated</a:t>
            </a:r>
          </a:p>
          <a:p>
            <a:r>
              <a:rPr lang="en-US" b="0" i="0" dirty="0">
                <a:solidFill>
                  <a:srgbClr val="232323"/>
                </a:solidFill>
                <a:effectLst/>
              </a:rPr>
              <a:t>Meningococcal</a:t>
            </a:r>
            <a:endParaRPr lang="en-US" dirty="0"/>
          </a:p>
          <a:p>
            <a:pPr lvl="1"/>
            <a:r>
              <a:rPr lang="en-US" b="0" i="0" dirty="0">
                <a:solidFill>
                  <a:srgbClr val="232323"/>
                </a:solidFill>
                <a:effectLst/>
              </a:rPr>
              <a:t>quadrivalent meningococcal conjugate vaccines</a:t>
            </a:r>
          </a:p>
          <a:p>
            <a:pPr lvl="2"/>
            <a:r>
              <a:rPr lang="en-US" dirty="0">
                <a:solidFill>
                  <a:srgbClr val="232323"/>
                </a:solidFill>
              </a:rPr>
              <a:t>Considered safe if indicated</a:t>
            </a:r>
            <a:r>
              <a:rPr lang="en-US" b="0" i="0" dirty="0">
                <a:solidFill>
                  <a:srgbClr val="232323"/>
                </a:solidFill>
                <a:effectLst/>
              </a:rPr>
              <a:t> </a:t>
            </a:r>
          </a:p>
          <a:p>
            <a:pPr lvl="1"/>
            <a:r>
              <a:rPr lang="en-US" b="0" i="0" dirty="0">
                <a:solidFill>
                  <a:srgbClr val="232323"/>
                </a:solidFill>
                <a:effectLst/>
              </a:rPr>
              <a:t>meningococcus serogroup B vaccines </a:t>
            </a:r>
          </a:p>
          <a:p>
            <a:pPr lvl="2"/>
            <a:r>
              <a:rPr lang="en-US" dirty="0">
                <a:solidFill>
                  <a:srgbClr val="232323"/>
                </a:solidFill>
              </a:rPr>
              <a:t>Defer until after pregnancy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036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A3AE6-2A6B-92FD-91F0-7A2A461A9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133" y="385673"/>
            <a:ext cx="11157734" cy="1325563"/>
          </a:xfrm>
        </p:spPr>
        <p:txBody>
          <a:bodyPr/>
          <a:lstStyle/>
          <a:p>
            <a:r>
              <a:rPr lang="en-US" b="1" dirty="0"/>
              <a:t>UNUSUAL VACCINATIONS DURING PREGNANCY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D8029-184F-D1ED-7CB5-529F50521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Polio</a:t>
            </a:r>
          </a:p>
          <a:p>
            <a:pPr lvl="1"/>
            <a:r>
              <a:rPr lang="en-US" dirty="0"/>
              <a:t>Oral</a:t>
            </a:r>
          </a:p>
          <a:p>
            <a:pPr lvl="1"/>
            <a:r>
              <a:rPr lang="en-US" dirty="0"/>
              <a:t>Inactivated</a:t>
            </a:r>
          </a:p>
          <a:p>
            <a:r>
              <a:rPr lang="en-US" dirty="0"/>
              <a:t>Typhoid</a:t>
            </a:r>
          </a:p>
          <a:p>
            <a:pPr lvl="1"/>
            <a:r>
              <a:rPr lang="en-US" dirty="0"/>
              <a:t>Inactivated</a:t>
            </a:r>
          </a:p>
          <a:p>
            <a:r>
              <a:rPr lang="en-US" dirty="0"/>
              <a:t>Anthrax</a:t>
            </a:r>
          </a:p>
          <a:p>
            <a:pPr lvl="1"/>
            <a:r>
              <a:rPr lang="en-US" dirty="0"/>
              <a:t>Post-exposure</a:t>
            </a:r>
          </a:p>
        </p:txBody>
      </p:sp>
    </p:spTree>
    <p:extLst>
      <p:ext uri="{BB962C8B-B14F-4D97-AF65-F5344CB8AC3E}">
        <p14:creationId xmlns:p14="http://schemas.microsoft.com/office/powerpoint/2010/main" val="2650066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98C31-E75E-032A-5D02-530B1FFAA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IMMUNOCOMPROMISED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2CBE4-D027-33F8-5366-4A3838ABE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Pneumococcal</a:t>
            </a:r>
          </a:p>
          <a:p>
            <a:pPr lvl="1"/>
            <a:r>
              <a:rPr lang="en-US" b="0" i="0" dirty="0">
                <a:solidFill>
                  <a:srgbClr val="232323"/>
                </a:solidFill>
                <a:effectLst/>
              </a:rPr>
              <a:t>PCV-20 and PCV-15: pneumococcal conjugate vaccines</a:t>
            </a:r>
          </a:p>
          <a:p>
            <a:pPr lvl="2"/>
            <a:r>
              <a:rPr lang="en-US" dirty="0">
                <a:solidFill>
                  <a:srgbClr val="232323"/>
                </a:solidFill>
              </a:rPr>
              <a:t>Very  little data</a:t>
            </a:r>
            <a:endParaRPr lang="en-US" b="0" i="0" dirty="0">
              <a:solidFill>
                <a:srgbClr val="232323"/>
              </a:solidFill>
              <a:effectLst/>
            </a:endParaRPr>
          </a:p>
          <a:p>
            <a:pPr lvl="1"/>
            <a:r>
              <a:rPr lang="en-US" b="0" i="0" dirty="0">
                <a:solidFill>
                  <a:srgbClr val="232323"/>
                </a:solidFill>
                <a:effectLst/>
              </a:rPr>
              <a:t>PPSV23: </a:t>
            </a:r>
            <a:r>
              <a:rPr lang="en-US" dirty="0">
                <a:solidFill>
                  <a:srgbClr val="232323"/>
                </a:solidFill>
              </a:rPr>
              <a:t>Pneumococcal polysaccharide</a:t>
            </a:r>
          </a:p>
          <a:p>
            <a:pPr lvl="2"/>
            <a:r>
              <a:rPr lang="en-US" dirty="0">
                <a:solidFill>
                  <a:srgbClr val="232323"/>
                </a:solidFill>
              </a:rPr>
              <a:t>Consider safe in 2</a:t>
            </a:r>
            <a:r>
              <a:rPr lang="en-US" baseline="30000" dirty="0">
                <a:solidFill>
                  <a:srgbClr val="232323"/>
                </a:solidFill>
              </a:rPr>
              <a:t>nd</a:t>
            </a:r>
            <a:r>
              <a:rPr lang="en-US" dirty="0">
                <a:solidFill>
                  <a:srgbClr val="232323"/>
                </a:solidFill>
              </a:rPr>
              <a:t> and 3</a:t>
            </a:r>
            <a:r>
              <a:rPr lang="en-US" baseline="30000" dirty="0">
                <a:solidFill>
                  <a:srgbClr val="232323"/>
                </a:solidFill>
              </a:rPr>
              <a:t>rd</a:t>
            </a:r>
            <a:r>
              <a:rPr lang="en-US" dirty="0">
                <a:solidFill>
                  <a:srgbClr val="232323"/>
                </a:solidFill>
              </a:rPr>
              <a:t> trimester</a:t>
            </a:r>
          </a:p>
          <a:p>
            <a:r>
              <a:rPr lang="en-US" i="0" dirty="0">
                <a:solidFill>
                  <a:srgbClr val="232323"/>
                </a:solidFill>
                <a:effectLst/>
              </a:rPr>
              <a:t>Haemophilus influenzae (Hib) vaccination</a:t>
            </a:r>
          </a:p>
          <a:p>
            <a:pPr lvl="1"/>
            <a:r>
              <a:rPr lang="en-US" dirty="0">
                <a:solidFill>
                  <a:srgbClr val="232323"/>
                </a:solidFill>
              </a:rPr>
              <a:t>Inactivated </a:t>
            </a:r>
          </a:p>
          <a:p>
            <a:r>
              <a:rPr lang="en-US" b="0" i="0" dirty="0">
                <a:solidFill>
                  <a:srgbClr val="232323"/>
                </a:solidFill>
                <a:effectLst/>
              </a:rPr>
              <a:t>Meningococcal</a:t>
            </a:r>
            <a:endParaRPr lang="en-US" dirty="0"/>
          </a:p>
          <a:p>
            <a:r>
              <a:rPr lang="en-US" dirty="0">
                <a:hlinkClick r:id="rId2"/>
              </a:rPr>
              <a:t>https://www.cdc.gov/vaccines/hcp/acip-recs/general-recs/immunocompetence.html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153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9B6E2-F541-E4A8-2E20-0B56CB2C2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POSTPARTUM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7F804-FFA9-DEA8-5243-7BF5EDEC1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MMR</a:t>
            </a:r>
          </a:p>
          <a:p>
            <a:r>
              <a:rPr lang="en-US" dirty="0"/>
              <a:t>Varicella</a:t>
            </a:r>
          </a:p>
          <a:p>
            <a:r>
              <a:rPr lang="en-US" dirty="0"/>
              <a:t>Not recommended in immunocompromised patients</a:t>
            </a:r>
          </a:p>
        </p:txBody>
      </p:sp>
    </p:spTree>
    <p:extLst>
      <p:ext uri="{BB962C8B-B14F-4D97-AF65-F5344CB8AC3E}">
        <p14:creationId xmlns:p14="http://schemas.microsoft.com/office/powerpoint/2010/main" val="3259968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9D25E-EE93-5A0D-BF7E-4367EB6CB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TYPES OF VACCINATIONS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8566B-AA0C-6997-BB2E-36785614A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Live</a:t>
            </a:r>
          </a:p>
          <a:p>
            <a:pPr lvl="1"/>
            <a:r>
              <a:rPr lang="en-US" sz="3200" dirty="0"/>
              <a:t>Rubella</a:t>
            </a:r>
          </a:p>
          <a:p>
            <a:pPr lvl="1"/>
            <a:r>
              <a:rPr lang="en-US" sz="3200" dirty="0"/>
              <a:t>Varicella</a:t>
            </a:r>
          </a:p>
          <a:p>
            <a:r>
              <a:rPr lang="en-US" sz="3600" dirty="0"/>
              <a:t>Inactivated/toxoid</a:t>
            </a:r>
          </a:p>
          <a:p>
            <a:pPr lvl="1"/>
            <a:r>
              <a:rPr lang="en-US" sz="3200" dirty="0"/>
              <a:t>Tdap</a:t>
            </a:r>
          </a:p>
          <a:p>
            <a:pPr lvl="1"/>
            <a:r>
              <a:rPr lang="en-US" sz="3200" dirty="0"/>
              <a:t>Influenza (injection)</a:t>
            </a:r>
          </a:p>
          <a:p>
            <a:r>
              <a:rPr lang="en-US" sz="3600" dirty="0"/>
              <a:t>mRNA or vector</a:t>
            </a:r>
          </a:p>
          <a:p>
            <a:pPr lvl="1"/>
            <a:r>
              <a:rPr lang="en-US" sz="3200" dirty="0"/>
              <a:t>COVID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136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9B8C9-DF21-53BA-F964-B8A653443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PREGNANCY &amp; VACCINATIONS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F163B-9CE3-D367-11E3-F02C4639C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Live</a:t>
            </a:r>
          </a:p>
          <a:p>
            <a:pPr lvl="1"/>
            <a:r>
              <a:rPr lang="en-US" sz="3600" dirty="0"/>
              <a:t>Usually contraindicated</a:t>
            </a:r>
          </a:p>
          <a:p>
            <a:r>
              <a:rPr lang="en-US" sz="4000" dirty="0"/>
              <a:t>Inactive/toxoid</a:t>
            </a:r>
          </a:p>
          <a:p>
            <a:pPr lvl="1"/>
            <a:r>
              <a:rPr lang="en-US" sz="3600" dirty="0"/>
              <a:t>Considered safe</a:t>
            </a:r>
          </a:p>
          <a:p>
            <a:r>
              <a:rPr lang="en-US" sz="4000" dirty="0"/>
              <a:t>mRNA</a:t>
            </a:r>
          </a:p>
          <a:p>
            <a:pPr lvl="1"/>
            <a:r>
              <a:rPr lang="en-US" sz="3600" dirty="0"/>
              <a:t>COVID considered safe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476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95632-2DAE-0DEC-12C5-77AD86B89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VACCINATIONS: EVERY PREGNANCY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40934-4327-1B1E-54E1-2874923DD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Tdap 28-36 weeks</a:t>
            </a:r>
          </a:p>
          <a:p>
            <a:pPr lvl="1"/>
            <a:r>
              <a:rPr lang="en-US" sz="3600" dirty="0"/>
              <a:t>Every pregnancy</a:t>
            </a:r>
          </a:p>
          <a:p>
            <a:r>
              <a:rPr lang="en-US" sz="4000" dirty="0"/>
              <a:t>Influenza</a:t>
            </a:r>
          </a:p>
          <a:p>
            <a:pPr lvl="1"/>
            <a:r>
              <a:rPr lang="en-US" sz="3600" dirty="0"/>
              <a:t>Yearly</a:t>
            </a:r>
          </a:p>
          <a:p>
            <a:pPr lvl="1"/>
            <a:r>
              <a:rPr lang="en-US" sz="3600" dirty="0"/>
              <a:t>Not a candidate for LAIV (nasal prep)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833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9AEE5-DD59-7D77-ACA5-D6E110948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820" y="365125"/>
            <a:ext cx="10941978" cy="1325563"/>
          </a:xfrm>
        </p:spPr>
        <p:txBody>
          <a:bodyPr/>
          <a:lstStyle/>
          <a:p>
            <a:r>
              <a:rPr lang="en-US" b="1" dirty="0"/>
              <a:t>VACCINATIONS NOT INDICATED IN PREGNANCY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782B7-0DF3-1462-B146-285BADF87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/>
              <a:t>Rubella (MMR)</a:t>
            </a:r>
          </a:p>
          <a:p>
            <a:r>
              <a:rPr lang="en-US" sz="4000" dirty="0"/>
              <a:t>Varicella</a:t>
            </a:r>
          </a:p>
          <a:p>
            <a:r>
              <a:rPr lang="en-US" sz="4000" dirty="0"/>
              <a:t>HPV</a:t>
            </a:r>
          </a:p>
          <a:p>
            <a:pPr lvl="1"/>
            <a:r>
              <a:rPr lang="en-US" sz="3600" dirty="0"/>
              <a:t>If in a series do not continue</a:t>
            </a:r>
          </a:p>
          <a:p>
            <a:r>
              <a:rPr lang="en-US" sz="4400" dirty="0"/>
              <a:t>Zoster (Shingrix) </a:t>
            </a:r>
          </a:p>
          <a:p>
            <a:pPr lvl="1"/>
            <a:r>
              <a:rPr lang="en-US" sz="4000" dirty="0"/>
              <a:t>Recombinant</a:t>
            </a:r>
          </a:p>
          <a:p>
            <a:r>
              <a:rPr lang="en-US" sz="4000" dirty="0"/>
              <a:t>Preconception</a:t>
            </a:r>
          </a:p>
        </p:txBody>
      </p:sp>
    </p:spTree>
    <p:extLst>
      <p:ext uri="{BB962C8B-B14F-4D97-AF65-F5344CB8AC3E}">
        <p14:creationId xmlns:p14="http://schemas.microsoft.com/office/powerpoint/2010/main" val="2981232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C1335-2481-4419-B544-A25EF4177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COVID VACCINATION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7D74C-FB4F-0C00-8866-F33586156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Safe in pregnancy</a:t>
            </a:r>
          </a:p>
          <a:p>
            <a:r>
              <a:rPr lang="en-US" dirty="0"/>
              <a:t>Booster is recommended</a:t>
            </a:r>
          </a:p>
          <a:p>
            <a:r>
              <a:rPr lang="en-US" dirty="0"/>
              <a:t>If &gt; 2 months: Omicron booster recommended</a:t>
            </a:r>
          </a:p>
          <a:p>
            <a:r>
              <a:rPr lang="en-US" dirty="0">
                <a:hlinkClick r:id="rId2"/>
              </a:rPr>
              <a:t>https://www.cdc.gov/coronavirus/2019-ncov/need-extra-precautions/pregnant-people.html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176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9BFD4-55A2-338A-08CA-A4CE6F8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COVID VACCINATION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09F708E-89E4-C21D-EBA4-CA2943465D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59623"/>
            <a:ext cx="10515600" cy="3390472"/>
          </a:xfrm>
        </p:spPr>
      </p:pic>
    </p:spTree>
    <p:extLst>
      <p:ext uri="{BB962C8B-B14F-4D97-AF65-F5344CB8AC3E}">
        <p14:creationId xmlns:p14="http://schemas.microsoft.com/office/powerpoint/2010/main" val="1864960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D1F4E-E1D8-031D-A94B-EEBDFEDF9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COVID VACCINATION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6C8CD-FEE0-E947-E84C-A813A1A93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https://www.cdc.gov/coronavirus/2019-ncov/vaccines/stay-up-to-date.html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2EE144-8870-6FFE-53A5-3915526C8A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1777" y="2880678"/>
            <a:ext cx="7772400" cy="206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659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5460D-B1E7-C121-E3F1-8ACAA9DEC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MONKEYPOX VACCINATION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D52E1-6C4B-273F-74C3-6091075B4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https://www.cdc.gov/poxvirus/monkeypox/clinicians/pregnancy.html</a:t>
            </a:r>
            <a:endParaRPr lang="en-US" dirty="0"/>
          </a:p>
          <a:p>
            <a:r>
              <a:rPr lang="en-US" b="0" i="0" dirty="0">
                <a:solidFill>
                  <a:srgbClr val="000000"/>
                </a:solidFill>
                <a:effectLst/>
              </a:rPr>
              <a:t>JYNNEOS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</a:rPr>
              <a:t>live, non-replicating viral vaccine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</a:rPr>
              <a:t>prevention of monkey pox &amp; smallpox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</a:rPr>
              <a:t>ACAM2000 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</a:rPr>
              <a:t>replicating viral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</a:rPr>
              <a:t>prevention of smallpox</a:t>
            </a:r>
          </a:p>
          <a:p>
            <a:r>
              <a:rPr lang="en-US" dirty="0">
                <a:solidFill>
                  <a:srgbClr val="000000"/>
                </a:solidFill>
              </a:rPr>
              <a:t>Post-exposure prophylaxis: </a:t>
            </a:r>
            <a:r>
              <a:rPr lang="en-US" b="0" i="0" dirty="0">
                <a:solidFill>
                  <a:srgbClr val="000000"/>
                </a:solidFill>
                <a:effectLst/>
              </a:rPr>
              <a:t>JYNNEOS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406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282</Words>
  <Application>Microsoft Macintosh PowerPoint</Application>
  <PresentationFormat>Widescreen</PresentationFormat>
  <Paragraphs>83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VACCINATIONS  IN PREGNANCY</vt:lpstr>
      <vt:lpstr>TYPES OF VACCINATIONS</vt:lpstr>
      <vt:lpstr>PREGNANCY &amp; VACCINATIONS</vt:lpstr>
      <vt:lpstr>VACCINATIONS: EVERY PREGNANCY</vt:lpstr>
      <vt:lpstr>VACCINATIONS NOT INDICATED IN PREGNANCY</vt:lpstr>
      <vt:lpstr>COVID VACCINATION</vt:lpstr>
      <vt:lpstr>COVID VACCINATION</vt:lpstr>
      <vt:lpstr>COVID VACCINATION</vt:lpstr>
      <vt:lpstr>MONKEYPOX VACCINATION</vt:lpstr>
      <vt:lpstr>UNUSUAL VACCINATIONS DURING PREGNANCY</vt:lpstr>
      <vt:lpstr>UNUSUAL VACCINATIONS DURING PREGNANCY</vt:lpstr>
      <vt:lpstr>IMMUNOCOMPROMISED </vt:lpstr>
      <vt:lpstr>POSTPARTUM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VACCINATIONS  IN PREGNANCY</dc:title>
  <dc:creator>Donna Johnson</dc:creator>
  <cp:lastModifiedBy>Grater, Rachel</cp:lastModifiedBy>
  <cp:revision>3</cp:revision>
  <dcterms:created xsi:type="dcterms:W3CDTF">2022-09-21T01:33:32Z</dcterms:created>
  <dcterms:modified xsi:type="dcterms:W3CDTF">2023-07-09T01:52:41Z</dcterms:modified>
</cp:coreProperties>
</file>