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41"/>
  </p:notesMasterIdLst>
  <p:sldIdLst>
    <p:sldId id="256" r:id="rId2"/>
    <p:sldId id="259" r:id="rId3"/>
    <p:sldId id="260" r:id="rId4"/>
    <p:sldId id="261" r:id="rId5"/>
    <p:sldId id="292" r:id="rId6"/>
    <p:sldId id="257" r:id="rId7"/>
    <p:sldId id="265" r:id="rId8"/>
    <p:sldId id="266" r:id="rId9"/>
    <p:sldId id="267" r:id="rId10"/>
    <p:sldId id="279" r:id="rId11"/>
    <p:sldId id="262" r:id="rId12"/>
    <p:sldId id="268" r:id="rId13"/>
    <p:sldId id="270" r:id="rId14"/>
    <p:sldId id="272" r:id="rId15"/>
    <p:sldId id="271" r:id="rId16"/>
    <p:sldId id="269" r:id="rId17"/>
    <p:sldId id="273" r:id="rId18"/>
    <p:sldId id="293" r:id="rId19"/>
    <p:sldId id="280" r:id="rId20"/>
    <p:sldId id="281" r:id="rId21"/>
    <p:sldId id="282" r:id="rId22"/>
    <p:sldId id="284" r:id="rId23"/>
    <p:sldId id="283" r:id="rId24"/>
    <p:sldId id="285" r:id="rId25"/>
    <p:sldId id="287" r:id="rId26"/>
    <p:sldId id="294" r:id="rId27"/>
    <p:sldId id="277" r:id="rId28"/>
    <p:sldId id="278" r:id="rId29"/>
    <p:sldId id="295" r:id="rId30"/>
    <p:sldId id="274" r:id="rId31"/>
    <p:sldId id="289" r:id="rId32"/>
    <p:sldId id="297" r:id="rId33"/>
    <p:sldId id="296" r:id="rId34"/>
    <p:sldId id="275" r:id="rId35"/>
    <p:sldId id="264" r:id="rId36"/>
    <p:sldId id="291" r:id="rId37"/>
    <p:sldId id="288" r:id="rId38"/>
    <p:sldId id="290" r:id="rId39"/>
    <p:sldId id="276"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CC0099"/>
    <a:srgbClr val="FFCCCC"/>
    <a:srgbClr val="9966FF"/>
    <a:srgbClr val="66FFCC"/>
    <a:srgbClr val="99CCFF"/>
    <a:srgbClr val="FF6699"/>
    <a:srgbClr val="339966"/>
    <a:srgbClr val="660033"/>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77006" autoAdjust="0"/>
  </p:normalViewPr>
  <p:slideViewPr>
    <p:cSldViewPr snapToGrid="0">
      <p:cViewPr varScale="1">
        <p:scale>
          <a:sx n="85" d="100"/>
          <a:sy n="85" d="100"/>
        </p:scale>
        <p:origin x="1632"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D89302-DC50-4860-AF66-530E15F6DEE5}" type="doc">
      <dgm:prSet loTypeId="urn:microsoft.com/office/officeart/2005/8/layout/venn2" loCatId="relationship" qsTypeId="urn:microsoft.com/office/officeart/2005/8/quickstyle/simple1" qsCatId="simple" csTypeId="urn:microsoft.com/office/officeart/2005/8/colors/colorful1" csCatId="colorful" phldr="1"/>
      <dgm:spPr/>
    </dgm:pt>
    <dgm:pt modelId="{CE020BED-FF51-44F7-B45C-F593FAE7FCDE}">
      <dgm:prSet phldrT="[Text]" custT="1"/>
      <dgm:spPr/>
      <dgm:t>
        <a:bodyPr/>
        <a:lstStyle/>
        <a:p>
          <a:r>
            <a:rPr lang="en-US" sz="1050" dirty="0">
              <a:latin typeface="Calibri" panose="020F0502020204030204" pitchFamily="34" charset="0"/>
              <a:cs typeface="Calibri" panose="020F0502020204030204" pitchFamily="34" charset="0"/>
            </a:rPr>
            <a:t> </a:t>
          </a:r>
          <a:endParaRPr lang="en-US" sz="800" dirty="0">
            <a:latin typeface="Calibri" panose="020F0502020204030204" pitchFamily="34" charset="0"/>
            <a:cs typeface="Calibri" panose="020F0502020204030204" pitchFamily="34" charset="0"/>
          </a:endParaRPr>
        </a:p>
      </dgm:t>
    </dgm:pt>
    <dgm:pt modelId="{5E4B495B-0A68-4034-90DC-74176236780B}" type="parTrans" cxnId="{46469264-A0DD-461D-A3DB-5AB6CA08F604}">
      <dgm:prSet/>
      <dgm:spPr/>
      <dgm:t>
        <a:bodyPr/>
        <a:lstStyle/>
        <a:p>
          <a:endParaRPr lang="en-US"/>
        </a:p>
      </dgm:t>
    </dgm:pt>
    <dgm:pt modelId="{AA380B00-ABAF-4683-A155-989863F78FEE}" type="sibTrans" cxnId="{46469264-A0DD-461D-A3DB-5AB6CA08F604}">
      <dgm:prSet/>
      <dgm:spPr/>
      <dgm:t>
        <a:bodyPr/>
        <a:lstStyle/>
        <a:p>
          <a:endParaRPr lang="en-US"/>
        </a:p>
      </dgm:t>
    </dgm:pt>
    <dgm:pt modelId="{71A33DB3-E3BA-479E-BCEF-E1806414E1FA}">
      <dgm:prSet phldrT="[Text]" custT="1"/>
      <dgm:spPr/>
      <dgm:t>
        <a:bodyPr/>
        <a:lstStyle/>
        <a:p>
          <a:endParaRPr lang="en-US" sz="1050" dirty="0">
            <a:latin typeface="Calibri" panose="020F0502020204030204" pitchFamily="34" charset="0"/>
            <a:cs typeface="Calibri" panose="020F0502020204030204" pitchFamily="34" charset="0"/>
          </a:endParaRPr>
        </a:p>
      </dgm:t>
    </dgm:pt>
    <dgm:pt modelId="{01CA66EA-AF51-4011-9D2A-981891BEED05}" type="parTrans" cxnId="{64F2B06F-CF98-4EC1-89B7-3973819A48F6}">
      <dgm:prSet/>
      <dgm:spPr/>
      <dgm:t>
        <a:bodyPr/>
        <a:lstStyle/>
        <a:p>
          <a:endParaRPr lang="en-US"/>
        </a:p>
      </dgm:t>
    </dgm:pt>
    <dgm:pt modelId="{8B284AE4-E378-4D26-9D10-D6DBB1C37A55}" type="sibTrans" cxnId="{64F2B06F-CF98-4EC1-89B7-3973819A48F6}">
      <dgm:prSet/>
      <dgm:spPr/>
      <dgm:t>
        <a:bodyPr/>
        <a:lstStyle/>
        <a:p>
          <a:endParaRPr lang="en-US"/>
        </a:p>
      </dgm:t>
    </dgm:pt>
    <dgm:pt modelId="{3B7A8B2D-35FA-4215-B767-C707B1D0B078}">
      <dgm:prSet phldrT="[Text]"/>
      <dgm:spPr/>
      <dgm:t>
        <a:bodyPr/>
        <a:lstStyle/>
        <a:p>
          <a:endParaRPr lang="en-US" dirty="0"/>
        </a:p>
      </dgm:t>
    </dgm:pt>
    <dgm:pt modelId="{6EA79440-89A9-4A25-8AE5-635185560BA6}" type="parTrans" cxnId="{C4B15E23-FD1B-4256-AD7B-2E312FC48805}">
      <dgm:prSet/>
      <dgm:spPr/>
      <dgm:t>
        <a:bodyPr/>
        <a:lstStyle/>
        <a:p>
          <a:endParaRPr lang="en-US"/>
        </a:p>
      </dgm:t>
    </dgm:pt>
    <dgm:pt modelId="{C6834512-E677-4B64-8191-CBE2D4093E3D}" type="sibTrans" cxnId="{C4B15E23-FD1B-4256-AD7B-2E312FC48805}">
      <dgm:prSet/>
      <dgm:spPr/>
      <dgm:t>
        <a:bodyPr/>
        <a:lstStyle/>
        <a:p>
          <a:endParaRPr lang="en-US"/>
        </a:p>
      </dgm:t>
    </dgm:pt>
    <dgm:pt modelId="{7BFCC589-6CE6-4710-A147-BD26501712B1}">
      <dgm:prSet phldrT="[Text]" custT="1"/>
      <dgm:spPr/>
      <dgm:t>
        <a:bodyPr/>
        <a:lstStyle/>
        <a:p>
          <a:endParaRPr lang="en-US" sz="1050" dirty="0">
            <a:latin typeface="Calibri" panose="020F0502020204030204" pitchFamily="34" charset="0"/>
            <a:cs typeface="Calibri" panose="020F0502020204030204" pitchFamily="34" charset="0"/>
          </a:endParaRPr>
        </a:p>
      </dgm:t>
    </dgm:pt>
    <dgm:pt modelId="{763D73BC-B2A1-4FC7-89A0-040E37BF9C38}" type="parTrans" cxnId="{643D7C77-5EBB-4174-A44A-454BFB47B78A}">
      <dgm:prSet/>
      <dgm:spPr/>
      <dgm:t>
        <a:bodyPr/>
        <a:lstStyle/>
        <a:p>
          <a:endParaRPr lang="en-US"/>
        </a:p>
      </dgm:t>
    </dgm:pt>
    <dgm:pt modelId="{64F5F83B-1B2D-41DF-9631-CC4E9553F11A}" type="sibTrans" cxnId="{643D7C77-5EBB-4174-A44A-454BFB47B78A}">
      <dgm:prSet/>
      <dgm:spPr/>
      <dgm:t>
        <a:bodyPr/>
        <a:lstStyle/>
        <a:p>
          <a:endParaRPr lang="en-US"/>
        </a:p>
      </dgm:t>
    </dgm:pt>
    <dgm:pt modelId="{D5C435E2-2CB1-4F9C-84DC-72AC5E3C9E90}" type="pres">
      <dgm:prSet presAssocID="{93D89302-DC50-4860-AF66-530E15F6DEE5}" presName="Name0" presStyleCnt="0">
        <dgm:presLayoutVars>
          <dgm:chMax val="7"/>
          <dgm:resizeHandles val="exact"/>
        </dgm:presLayoutVars>
      </dgm:prSet>
      <dgm:spPr/>
    </dgm:pt>
    <dgm:pt modelId="{0C3902A5-DDE7-40AC-8CA0-6ED5F7B3A624}" type="pres">
      <dgm:prSet presAssocID="{93D89302-DC50-4860-AF66-530E15F6DEE5}" presName="comp1" presStyleCnt="0"/>
      <dgm:spPr/>
    </dgm:pt>
    <dgm:pt modelId="{6B98202E-EE2C-453C-8645-E3807E73EDB5}" type="pres">
      <dgm:prSet presAssocID="{93D89302-DC50-4860-AF66-530E15F6DEE5}" presName="circle1" presStyleLbl="node1" presStyleIdx="0" presStyleCnt="4"/>
      <dgm:spPr/>
    </dgm:pt>
    <dgm:pt modelId="{CA165C9C-6083-4D89-8839-95A135C43792}" type="pres">
      <dgm:prSet presAssocID="{93D89302-DC50-4860-AF66-530E15F6DEE5}" presName="c1text" presStyleLbl="node1" presStyleIdx="0" presStyleCnt="4">
        <dgm:presLayoutVars>
          <dgm:bulletEnabled val="1"/>
        </dgm:presLayoutVars>
      </dgm:prSet>
      <dgm:spPr/>
    </dgm:pt>
    <dgm:pt modelId="{117DE780-E858-4CED-B901-15390696AB02}" type="pres">
      <dgm:prSet presAssocID="{93D89302-DC50-4860-AF66-530E15F6DEE5}" presName="comp2" presStyleCnt="0"/>
      <dgm:spPr/>
    </dgm:pt>
    <dgm:pt modelId="{1321EFF9-5B08-456F-9F16-E70EDC8BFA6C}" type="pres">
      <dgm:prSet presAssocID="{93D89302-DC50-4860-AF66-530E15F6DEE5}" presName="circle2" presStyleLbl="node1" presStyleIdx="1" presStyleCnt="4" custLinFactNeighborX="0" custLinFactNeighborY="-10589"/>
      <dgm:spPr/>
    </dgm:pt>
    <dgm:pt modelId="{CD10D458-D94D-4A4C-B857-6F56D03936DE}" type="pres">
      <dgm:prSet presAssocID="{93D89302-DC50-4860-AF66-530E15F6DEE5}" presName="c2text" presStyleLbl="node1" presStyleIdx="1" presStyleCnt="4">
        <dgm:presLayoutVars>
          <dgm:bulletEnabled val="1"/>
        </dgm:presLayoutVars>
      </dgm:prSet>
      <dgm:spPr/>
    </dgm:pt>
    <dgm:pt modelId="{FF60658E-B63B-4E9B-92A4-6CF32191B1FC}" type="pres">
      <dgm:prSet presAssocID="{93D89302-DC50-4860-AF66-530E15F6DEE5}" presName="comp3" presStyleCnt="0"/>
      <dgm:spPr/>
    </dgm:pt>
    <dgm:pt modelId="{79F95BB7-304B-40F3-8138-3E0B164A5B1D}" type="pres">
      <dgm:prSet presAssocID="{93D89302-DC50-4860-AF66-530E15F6DEE5}" presName="circle3" presStyleLbl="node1" presStyleIdx="2" presStyleCnt="4" custLinFactNeighborX="0" custLinFactNeighborY="-29254"/>
      <dgm:spPr/>
    </dgm:pt>
    <dgm:pt modelId="{CA1F4A8B-B6A4-4720-907C-33BB84B56237}" type="pres">
      <dgm:prSet presAssocID="{93D89302-DC50-4860-AF66-530E15F6DEE5}" presName="c3text" presStyleLbl="node1" presStyleIdx="2" presStyleCnt="4">
        <dgm:presLayoutVars>
          <dgm:bulletEnabled val="1"/>
        </dgm:presLayoutVars>
      </dgm:prSet>
      <dgm:spPr/>
    </dgm:pt>
    <dgm:pt modelId="{EA2EA8C9-AF67-4784-BCA8-E19E6393185C}" type="pres">
      <dgm:prSet presAssocID="{93D89302-DC50-4860-AF66-530E15F6DEE5}" presName="comp4" presStyleCnt="0"/>
      <dgm:spPr/>
    </dgm:pt>
    <dgm:pt modelId="{91BD26EF-A8AD-49BC-92C8-0EA9A4289F57}" type="pres">
      <dgm:prSet presAssocID="{93D89302-DC50-4860-AF66-530E15F6DEE5}" presName="circle4" presStyleLbl="node1" presStyleIdx="3" presStyleCnt="4" custLinFactNeighborX="0" custLinFactNeighborY="-68880"/>
      <dgm:spPr/>
    </dgm:pt>
    <dgm:pt modelId="{2DBD5A3A-CEE1-426B-87A9-2072516618D4}" type="pres">
      <dgm:prSet presAssocID="{93D89302-DC50-4860-AF66-530E15F6DEE5}" presName="c4text" presStyleLbl="node1" presStyleIdx="3" presStyleCnt="4">
        <dgm:presLayoutVars>
          <dgm:bulletEnabled val="1"/>
        </dgm:presLayoutVars>
      </dgm:prSet>
      <dgm:spPr/>
    </dgm:pt>
  </dgm:ptLst>
  <dgm:cxnLst>
    <dgm:cxn modelId="{C4B15E23-FD1B-4256-AD7B-2E312FC48805}" srcId="{93D89302-DC50-4860-AF66-530E15F6DEE5}" destId="{3B7A8B2D-35FA-4215-B767-C707B1D0B078}" srcOrd="0" destOrd="0" parTransId="{6EA79440-89A9-4A25-8AE5-635185560BA6}" sibTransId="{C6834512-E677-4B64-8191-CBE2D4093E3D}"/>
    <dgm:cxn modelId="{1855A940-6C77-44A0-A56D-C8556C25B819}" type="presOf" srcId="{71A33DB3-E3BA-479E-BCEF-E1806414E1FA}" destId="{CA1F4A8B-B6A4-4720-907C-33BB84B56237}" srcOrd="1" destOrd="0" presId="urn:microsoft.com/office/officeart/2005/8/layout/venn2"/>
    <dgm:cxn modelId="{54A8C248-1BCE-4BEC-8FE3-87B596DDD96B}" type="presOf" srcId="{CE020BED-FF51-44F7-B45C-F593FAE7FCDE}" destId="{91BD26EF-A8AD-49BC-92C8-0EA9A4289F57}" srcOrd="0" destOrd="0" presId="urn:microsoft.com/office/officeart/2005/8/layout/venn2"/>
    <dgm:cxn modelId="{78751850-49C1-4227-837A-E1AD5A0E773C}" type="presOf" srcId="{3B7A8B2D-35FA-4215-B767-C707B1D0B078}" destId="{6B98202E-EE2C-453C-8645-E3807E73EDB5}" srcOrd="0" destOrd="0" presId="urn:microsoft.com/office/officeart/2005/8/layout/venn2"/>
    <dgm:cxn modelId="{18C0E25A-302C-4426-A684-C670326857EF}" type="presOf" srcId="{71A33DB3-E3BA-479E-BCEF-E1806414E1FA}" destId="{79F95BB7-304B-40F3-8138-3E0B164A5B1D}" srcOrd="0" destOrd="0" presId="urn:microsoft.com/office/officeart/2005/8/layout/venn2"/>
    <dgm:cxn modelId="{396ECB5C-0721-40AF-93EB-03930108F88E}" type="presOf" srcId="{7BFCC589-6CE6-4710-A147-BD26501712B1}" destId="{CD10D458-D94D-4A4C-B857-6F56D03936DE}" srcOrd="1" destOrd="0" presId="urn:microsoft.com/office/officeart/2005/8/layout/venn2"/>
    <dgm:cxn modelId="{46469264-A0DD-461D-A3DB-5AB6CA08F604}" srcId="{93D89302-DC50-4860-AF66-530E15F6DEE5}" destId="{CE020BED-FF51-44F7-B45C-F593FAE7FCDE}" srcOrd="3" destOrd="0" parTransId="{5E4B495B-0A68-4034-90DC-74176236780B}" sibTransId="{AA380B00-ABAF-4683-A155-989863F78FEE}"/>
    <dgm:cxn modelId="{64F2B06F-CF98-4EC1-89B7-3973819A48F6}" srcId="{93D89302-DC50-4860-AF66-530E15F6DEE5}" destId="{71A33DB3-E3BA-479E-BCEF-E1806414E1FA}" srcOrd="2" destOrd="0" parTransId="{01CA66EA-AF51-4011-9D2A-981891BEED05}" sibTransId="{8B284AE4-E378-4D26-9D10-D6DBB1C37A55}"/>
    <dgm:cxn modelId="{643D7C77-5EBB-4174-A44A-454BFB47B78A}" srcId="{93D89302-DC50-4860-AF66-530E15F6DEE5}" destId="{7BFCC589-6CE6-4710-A147-BD26501712B1}" srcOrd="1" destOrd="0" parTransId="{763D73BC-B2A1-4FC7-89A0-040E37BF9C38}" sibTransId="{64F5F83B-1B2D-41DF-9631-CC4E9553F11A}"/>
    <dgm:cxn modelId="{80987488-55CF-40F1-9897-D18E91EA0724}" type="presOf" srcId="{93D89302-DC50-4860-AF66-530E15F6DEE5}" destId="{D5C435E2-2CB1-4F9C-84DC-72AC5E3C9E90}" srcOrd="0" destOrd="0" presId="urn:microsoft.com/office/officeart/2005/8/layout/venn2"/>
    <dgm:cxn modelId="{A764CCB7-2AC7-4521-84FF-453D072B512F}" type="presOf" srcId="{CE020BED-FF51-44F7-B45C-F593FAE7FCDE}" destId="{2DBD5A3A-CEE1-426B-87A9-2072516618D4}" srcOrd="1" destOrd="0" presId="urn:microsoft.com/office/officeart/2005/8/layout/venn2"/>
    <dgm:cxn modelId="{4B4D8CCE-657D-4B82-AE67-F7ED8F14A9E2}" type="presOf" srcId="{3B7A8B2D-35FA-4215-B767-C707B1D0B078}" destId="{CA165C9C-6083-4D89-8839-95A135C43792}" srcOrd="1" destOrd="0" presId="urn:microsoft.com/office/officeart/2005/8/layout/venn2"/>
    <dgm:cxn modelId="{1F25DCE2-F38D-4C5A-AC30-F3E485336E1E}" type="presOf" srcId="{7BFCC589-6CE6-4710-A147-BD26501712B1}" destId="{1321EFF9-5B08-456F-9F16-E70EDC8BFA6C}" srcOrd="0" destOrd="0" presId="urn:microsoft.com/office/officeart/2005/8/layout/venn2"/>
    <dgm:cxn modelId="{AE67F744-E39F-4EB7-8187-B087471CBE9A}" type="presParOf" srcId="{D5C435E2-2CB1-4F9C-84DC-72AC5E3C9E90}" destId="{0C3902A5-DDE7-40AC-8CA0-6ED5F7B3A624}" srcOrd="0" destOrd="0" presId="urn:microsoft.com/office/officeart/2005/8/layout/venn2"/>
    <dgm:cxn modelId="{1659F716-5BE3-42CE-8DBC-E63378C11C0E}" type="presParOf" srcId="{0C3902A5-DDE7-40AC-8CA0-6ED5F7B3A624}" destId="{6B98202E-EE2C-453C-8645-E3807E73EDB5}" srcOrd="0" destOrd="0" presId="urn:microsoft.com/office/officeart/2005/8/layout/venn2"/>
    <dgm:cxn modelId="{90427C32-C899-42F2-BC58-C87B9AD8F9E4}" type="presParOf" srcId="{0C3902A5-DDE7-40AC-8CA0-6ED5F7B3A624}" destId="{CA165C9C-6083-4D89-8839-95A135C43792}" srcOrd="1" destOrd="0" presId="urn:microsoft.com/office/officeart/2005/8/layout/venn2"/>
    <dgm:cxn modelId="{AE4CB246-5142-40EB-9502-048FF6FEF8F4}" type="presParOf" srcId="{D5C435E2-2CB1-4F9C-84DC-72AC5E3C9E90}" destId="{117DE780-E858-4CED-B901-15390696AB02}" srcOrd="1" destOrd="0" presId="urn:microsoft.com/office/officeart/2005/8/layout/venn2"/>
    <dgm:cxn modelId="{04088209-4EC8-435F-BC56-758CEB918848}" type="presParOf" srcId="{117DE780-E858-4CED-B901-15390696AB02}" destId="{1321EFF9-5B08-456F-9F16-E70EDC8BFA6C}" srcOrd="0" destOrd="0" presId="urn:microsoft.com/office/officeart/2005/8/layout/venn2"/>
    <dgm:cxn modelId="{FA3B191F-4A78-42E7-ABEC-8157999EBE3B}" type="presParOf" srcId="{117DE780-E858-4CED-B901-15390696AB02}" destId="{CD10D458-D94D-4A4C-B857-6F56D03936DE}" srcOrd="1" destOrd="0" presId="urn:microsoft.com/office/officeart/2005/8/layout/venn2"/>
    <dgm:cxn modelId="{BC227463-204E-4DFA-9743-2A7D42DCEF39}" type="presParOf" srcId="{D5C435E2-2CB1-4F9C-84DC-72AC5E3C9E90}" destId="{FF60658E-B63B-4E9B-92A4-6CF32191B1FC}" srcOrd="2" destOrd="0" presId="urn:microsoft.com/office/officeart/2005/8/layout/venn2"/>
    <dgm:cxn modelId="{E66C1E40-DC36-45E8-B344-C04DDAB76E56}" type="presParOf" srcId="{FF60658E-B63B-4E9B-92A4-6CF32191B1FC}" destId="{79F95BB7-304B-40F3-8138-3E0B164A5B1D}" srcOrd="0" destOrd="0" presId="urn:microsoft.com/office/officeart/2005/8/layout/venn2"/>
    <dgm:cxn modelId="{A110C74A-D261-4C4E-BDB1-7DA8D86B9075}" type="presParOf" srcId="{FF60658E-B63B-4E9B-92A4-6CF32191B1FC}" destId="{CA1F4A8B-B6A4-4720-907C-33BB84B56237}" srcOrd="1" destOrd="0" presId="urn:microsoft.com/office/officeart/2005/8/layout/venn2"/>
    <dgm:cxn modelId="{CA2C5888-02B9-4F70-AC69-3D34618EEBE6}" type="presParOf" srcId="{D5C435E2-2CB1-4F9C-84DC-72AC5E3C9E90}" destId="{EA2EA8C9-AF67-4784-BCA8-E19E6393185C}" srcOrd="3" destOrd="0" presId="urn:microsoft.com/office/officeart/2005/8/layout/venn2"/>
    <dgm:cxn modelId="{1FDCA856-9F43-41A7-849F-5C1159CDA986}" type="presParOf" srcId="{EA2EA8C9-AF67-4784-BCA8-E19E6393185C}" destId="{91BD26EF-A8AD-49BC-92C8-0EA9A4289F57}" srcOrd="0" destOrd="0" presId="urn:microsoft.com/office/officeart/2005/8/layout/venn2"/>
    <dgm:cxn modelId="{113FDE0F-C189-4D1D-96AA-620662577351}" type="presParOf" srcId="{EA2EA8C9-AF67-4784-BCA8-E19E6393185C}" destId="{2DBD5A3A-CEE1-426B-87A9-2072516618D4}"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68AA31-8C00-4D2D-91AA-FE57722F65E6}"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FE257FB-9745-408E-B637-2FA7FC5CAD5B}">
      <dgm:prSet phldrT="[Text]" custT="1"/>
      <dgm:spPr/>
      <dgm:t>
        <a:bodyPr/>
        <a:lstStyle/>
        <a:p>
          <a:r>
            <a:rPr lang="en-US" sz="1600" dirty="0">
              <a:latin typeface="Abadi" panose="020B0604020104020204" pitchFamily="34" charset="0"/>
            </a:rPr>
            <a:t>Readiness</a:t>
          </a:r>
        </a:p>
      </dgm:t>
    </dgm:pt>
    <dgm:pt modelId="{8AAF4B26-2671-4190-85EC-FAA6708CD1D1}" type="parTrans" cxnId="{76A28762-8455-4B01-A8E4-32B61C4D462B}">
      <dgm:prSet/>
      <dgm:spPr/>
      <dgm:t>
        <a:bodyPr/>
        <a:lstStyle/>
        <a:p>
          <a:endParaRPr lang="en-US"/>
        </a:p>
      </dgm:t>
    </dgm:pt>
    <dgm:pt modelId="{358B6B96-CB1C-4ABA-B2AE-A38057FCDF8B}" type="sibTrans" cxnId="{76A28762-8455-4B01-A8E4-32B61C4D462B}">
      <dgm:prSet/>
      <dgm:spPr/>
      <dgm:t>
        <a:bodyPr/>
        <a:lstStyle/>
        <a:p>
          <a:endParaRPr lang="en-US"/>
        </a:p>
      </dgm:t>
    </dgm:pt>
    <dgm:pt modelId="{4202158E-4D62-4930-BAE8-8E1E76384526}">
      <dgm:prSet custT="1"/>
      <dgm:spPr/>
      <dgm:t>
        <a:bodyPr/>
        <a:lstStyle/>
        <a:p>
          <a:r>
            <a:rPr lang="en-US" sz="1200" dirty="0">
              <a:latin typeface="Abadi" panose="020B0604020104020204" pitchFamily="34" charset="0"/>
            </a:rPr>
            <a:t>supports establishment of risk-assessment strategies throughout pregnancy</a:t>
          </a:r>
        </a:p>
      </dgm:t>
    </dgm:pt>
    <dgm:pt modelId="{B45EE5E2-0603-4466-9B77-A2DFF6C5D9E5}" type="parTrans" cxnId="{8FC020CF-6F6E-47B5-A8F8-26DFC4335282}">
      <dgm:prSet/>
      <dgm:spPr/>
      <dgm:t>
        <a:bodyPr/>
        <a:lstStyle/>
        <a:p>
          <a:endParaRPr lang="en-US"/>
        </a:p>
      </dgm:t>
    </dgm:pt>
    <dgm:pt modelId="{9D50C669-3317-428D-8061-53A97C886759}" type="sibTrans" cxnId="{8FC020CF-6F6E-47B5-A8F8-26DFC4335282}">
      <dgm:prSet/>
      <dgm:spPr/>
      <dgm:t>
        <a:bodyPr/>
        <a:lstStyle/>
        <a:p>
          <a:endParaRPr lang="en-US"/>
        </a:p>
      </dgm:t>
    </dgm:pt>
    <dgm:pt modelId="{26B21865-1CD5-4FE3-8C64-D49CFCF469C0}">
      <dgm:prSet custT="1"/>
      <dgm:spPr/>
      <dgm:t>
        <a:bodyPr/>
        <a:lstStyle/>
        <a:p>
          <a:r>
            <a:rPr lang="en-US" sz="1600" dirty="0">
              <a:latin typeface="Abadi" panose="020B0604020104020204" pitchFamily="34" charset="0"/>
            </a:rPr>
            <a:t>Recognition</a:t>
          </a:r>
        </a:p>
      </dgm:t>
    </dgm:pt>
    <dgm:pt modelId="{D4A37C8F-B1C7-4F02-A4E4-1CADFC76DF4D}" type="parTrans" cxnId="{B179EFBC-A479-49AE-9047-F50E91D58F7B}">
      <dgm:prSet/>
      <dgm:spPr/>
      <dgm:t>
        <a:bodyPr/>
        <a:lstStyle/>
        <a:p>
          <a:endParaRPr lang="en-US"/>
        </a:p>
      </dgm:t>
    </dgm:pt>
    <dgm:pt modelId="{D8A67E0B-67F8-44E7-AC26-CC18AB14348E}" type="sibTrans" cxnId="{B179EFBC-A479-49AE-9047-F50E91D58F7B}">
      <dgm:prSet/>
      <dgm:spPr/>
      <dgm:t>
        <a:bodyPr/>
        <a:lstStyle/>
        <a:p>
          <a:endParaRPr lang="en-US"/>
        </a:p>
      </dgm:t>
    </dgm:pt>
    <dgm:pt modelId="{63951DA4-907E-4429-B221-F567ACCC5296}">
      <dgm:prSet custT="1"/>
      <dgm:spPr/>
      <dgm:t>
        <a:bodyPr/>
        <a:lstStyle/>
        <a:p>
          <a:r>
            <a:rPr lang="en-US" sz="1200" dirty="0">
              <a:latin typeface="Abadi" panose="020B0604020104020204" pitchFamily="34" charset="0"/>
            </a:rPr>
            <a:t>reviews clinical recommendations from major existing guidelines for patients recognized to be at increased risk for thromboembolism </a:t>
          </a:r>
        </a:p>
      </dgm:t>
    </dgm:pt>
    <dgm:pt modelId="{54FB1816-0BFC-42B9-9990-EC04632B9969}" type="parTrans" cxnId="{24C1FD57-5AA1-4962-8C82-03FEBFECF66E}">
      <dgm:prSet/>
      <dgm:spPr/>
      <dgm:t>
        <a:bodyPr/>
        <a:lstStyle/>
        <a:p>
          <a:endParaRPr lang="en-US"/>
        </a:p>
      </dgm:t>
    </dgm:pt>
    <dgm:pt modelId="{4A87F158-7831-4C43-986C-93F88E123238}" type="sibTrans" cxnId="{24C1FD57-5AA1-4962-8C82-03FEBFECF66E}">
      <dgm:prSet/>
      <dgm:spPr/>
      <dgm:t>
        <a:bodyPr/>
        <a:lstStyle/>
        <a:p>
          <a:endParaRPr lang="en-US"/>
        </a:p>
      </dgm:t>
    </dgm:pt>
    <dgm:pt modelId="{B5D31B12-604A-4388-B257-B245DB89B0CA}">
      <dgm:prSet custT="1"/>
      <dgm:spPr/>
      <dgm:t>
        <a:bodyPr/>
        <a:lstStyle/>
        <a:p>
          <a:r>
            <a:rPr lang="en-US" sz="1600" dirty="0">
              <a:latin typeface="Abadi" panose="020B0604020104020204" pitchFamily="34" charset="0"/>
            </a:rPr>
            <a:t>Response</a:t>
          </a:r>
        </a:p>
      </dgm:t>
    </dgm:pt>
    <dgm:pt modelId="{09C10231-C246-4101-8F95-909D3AF59C63}" type="parTrans" cxnId="{1E9A8D22-F54F-4BB6-B084-FE18FED1656E}">
      <dgm:prSet/>
      <dgm:spPr/>
      <dgm:t>
        <a:bodyPr/>
        <a:lstStyle/>
        <a:p>
          <a:endParaRPr lang="en-US"/>
        </a:p>
      </dgm:t>
    </dgm:pt>
    <dgm:pt modelId="{27E70C0B-B14B-474B-B60F-07FFD300F552}" type="sibTrans" cxnId="{1E9A8D22-F54F-4BB6-B084-FE18FED1656E}">
      <dgm:prSet/>
      <dgm:spPr/>
      <dgm:t>
        <a:bodyPr/>
        <a:lstStyle/>
        <a:p>
          <a:endParaRPr lang="en-US"/>
        </a:p>
      </dgm:t>
    </dgm:pt>
    <dgm:pt modelId="{DC78963B-96AD-414D-87CB-393A24E281A2}">
      <dgm:prSet custT="1"/>
      <dgm:spPr/>
      <dgm:t>
        <a:bodyPr/>
        <a:lstStyle/>
        <a:p>
          <a:r>
            <a:rPr lang="en-US" sz="1200" dirty="0">
              <a:latin typeface="Abadi" panose="020B0604020104020204" pitchFamily="34" charset="0"/>
            </a:rPr>
            <a:t>outlines specific recommendations for prophylaxis for at-risk patients from the NPMS working group </a:t>
          </a:r>
        </a:p>
      </dgm:t>
    </dgm:pt>
    <dgm:pt modelId="{F9585046-0564-4C16-9226-EC0E2779C832}" type="parTrans" cxnId="{2787BE9A-6B2D-4037-9E52-0F999BEF54D6}">
      <dgm:prSet/>
      <dgm:spPr/>
      <dgm:t>
        <a:bodyPr/>
        <a:lstStyle/>
        <a:p>
          <a:endParaRPr lang="en-US"/>
        </a:p>
      </dgm:t>
    </dgm:pt>
    <dgm:pt modelId="{899D745C-3FEA-4E64-83AB-4BE992AC061E}" type="sibTrans" cxnId="{2787BE9A-6B2D-4037-9E52-0F999BEF54D6}">
      <dgm:prSet/>
      <dgm:spPr/>
      <dgm:t>
        <a:bodyPr/>
        <a:lstStyle/>
        <a:p>
          <a:endParaRPr lang="en-US"/>
        </a:p>
      </dgm:t>
    </dgm:pt>
    <dgm:pt modelId="{7E5D4286-62B5-4379-8E20-48C72B7B2F7A}">
      <dgm:prSet custT="1"/>
      <dgm:spPr/>
      <dgm:t>
        <a:bodyPr/>
        <a:lstStyle/>
        <a:p>
          <a:r>
            <a:rPr lang="en-US" sz="1600" dirty="0">
              <a:latin typeface="Abadi" panose="020B0604020104020204" pitchFamily="34" charset="0"/>
            </a:rPr>
            <a:t>Reporting and Systems Learning</a:t>
          </a:r>
        </a:p>
      </dgm:t>
    </dgm:pt>
    <dgm:pt modelId="{A7FBFB0F-4DB6-4BBC-AD3F-E132886CDE66}" type="parTrans" cxnId="{BE82493B-D538-495B-9CED-D30588F687CD}">
      <dgm:prSet/>
      <dgm:spPr/>
      <dgm:t>
        <a:bodyPr/>
        <a:lstStyle/>
        <a:p>
          <a:endParaRPr lang="en-US"/>
        </a:p>
      </dgm:t>
    </dgm:pt>
    <dgm:pt modelId="{D2BC6FC7-D29A-41F1-A9B5-C75B61C06F47}" type="sibTrans" cxnId="{BE82493B-D538-495B-9CED-D30588F687CD}">
      <dgm:prSet/>
      <dgm:spPr/>
      <dgm:t>
        <a:bodyPr/>
        <a:lstStyle/>
        <a:p>
          <a:endParaRPr lang="en-US"/>
        </a:p>
      </dgm:t>
    </dgm:pt>
    <dgm:pt modelId="{6E5EA609-6AC7-4F09-ABF3-3688583EE524}">
      <dgm:prSet custT="1"/>
      <dgm:spPr/>
      <dgm:t>
        <a:bodyPr/>
        <a:lstStyle/>
        <a:p>
          <a:r>
            <a:rPr lang="en-US" sz="1200" dirty="0">
              <a:latin typeface="Abadi" panose="020B0604020104020204" pitchFamily="34" charset="0"/>
            </a:rPr>
            <a:t>includes recommendations for quality assurance and surveillance</a:t>
          </a:r>
        </a:p>
      </dgm:t>
    </dgm:pt>
    <dgm:pt modelId="{14E54C8A-ED8A-4B38-B095-77B1AD8C9B7B}" type="parTrans" cxnId="{A0466F74-2966-48C0-BAC6-3ECE1F2377E2}">
      <dgm:prSet/>
      <dgm:spPr/>
      <dgm:t>
        <a:bodyPr/>
        <a:lstStyle/>
        <a:p>
          <a:endParaRPr lang="en-US"/>
        </a:p>
      </dgm:t>
    </dgm:pt>
    <dgm:pt modelId="{870060FF-6E9A-44D1-936F-18C999701407}" type="sibTrans" cxnId="{A0466F74-2966-48C0-BAC6-3ECE1F2377E2}">
      <dgm:prSet/>
      <dgm:spPr/>
      <dgm:t>
        <a:bodyPr/>
        <a:lstStyle/>
        <a:p>
          <a:endParaRPr lang="en-US"/>
        </a:p>
      </dgm:t>
    </dgm:pt>
    <dgm:pt modelId="{6687F960-C151-460B-83B7-13610DBE0AD3}">
      <dgm:prSet custT="1"/>
      <dgm:spPr/>
      <dgm:t>
        <a:bodyPr/>
        <a:lstStyle/>
        <a:p>
          <a:r>
            <a:rPr lang="en-US" sz="1600" dirty="0">
              <a:latin typeface="Abadi" panose="020B0604020104020204" pitchFamily="34" charset="0"/>
            </a:rPr>
            <a:t>Respectful Care (new)</a:t>
          </a:r>
        </a:p>
      </dgm:t>
    </dgm:pt>
    <dgm:pt modelId="{A83468D5-5E0D-4DB1-B1F3-D5DE72D6406A}" type="parTrans" cxnId="{1103FA3B-99B1-4B80-9F4E-339B2CF49E93}">
      <dgm:prSet/>
      <dgm:spPr/>
      <dgm:t>
        <a:bodyPr/>
        <a:lstStyle/>
        <a:p>
          <a:endParaRPr lang="en-US"/>
        </a:p>
      </dgm:t>
    </dgm:pt>
    <dgm:pt modelId="{26008980-0121-4582-9078-290ABE28C7E9}" type="sibTrans" cxnId="{1103FA3B-99B1-4B80-9F4E-339B2CF49E93}">
      <dgm:prSet/>
      <dgm:spPr/>
      <dgm:t>
        <a:bodyPr/>
        <a:lstStyle/>
        <a:p>
          <a:endParaRPr lang="en-US"/>
        </a:p>
      </dgm:t>
    </dgm:pt>
    <dgm:pt modelId="{37DF4CC6-B643-4B71-9083-EC88B3DD89CC}" type="pres">
      <dgm:prSet presAssocID="{7D68AA31-8C00-4D2D-91AA-FE57722F65E6}" presName="Name0" presStyleCnt="0">
        <dgm:presLayoutVars>
          <dgm:chMax val="7"/>
          <dgm:chPref val="7"/>
          <dgm:dir/>
        </dgm:presLayoutVars>
      </dgm:prSet>
      <dgm:spPr/>
    </dgm:pt>
    <dgm:pt modelId="{E630D085-E991-4402-8A90-ED186DCBA43E}" type="pres">
      <dgm:prSet presAssocID="{7D68AA31-8C00-4D2D-91AA-FE57722F65E6}" presName="Name1" presStyleCnt="0"/>
      <dgm:spPr/>
    </dgm:pt>
    <dgm:pt modelId="{C4F403D1-778A-46DC-94F8-AF53AD73EFBC}" type="pres">
      <dgm:prSet presAssocID="{7D68AA31-8C00-4D2D-91AA-FE57722F65E6}" presName="cycle" presStyleCnt="0"/>
      <dgm:spPr/>
    </dgm:pt>
    <dgm:pt modelId="{89EEED5F-5DE4-4C9D-9B71-466722A43A21}" type="pres">
      <dgm:prSet presAssocID="{7D68AA31-8C00-4D2D-91AA-FE57722F65E6}" presName="srcNode" presStyleLbl="node1" presStyleIdx="0" presStyleCnt="5"/>
      <dgm:spPr/>
    </dgm:pt>
    <dgm:pt modelId="{16C203FF-C474-4DB6-A53F-7FDBEBBC244B}" type="pres">
      <dgm:prSet presAssocID="{7D68AA31-8C00-4D2D-91AA-FE57722F65E6}" presName="conn" presStyleLbl="parChTrans1D2" presStyleIdx="0" presStyleCnt="1"/>
      <dgm:spPr/>
    </dgm:pt>
    <dgm:pt modelId="{B2C9A793-58B4-41B4-8F63-2A2E9A856D55}" type="pres">
      <dgm:prSet presAssocID="{7D68AA31-8C00-4D2D-91AA-FE57722F65E6}" presName="extraNode" presStyleLbl="node1" presStyleIdx="0" presStyleCnt="5"/>
      <dgm:spPr/>
    </dgm:pt>
    <dgm:pt modelId="{D55242FB-2CFF-4328-9A1C-CD118DE37D1A}" type="pres">
      <dgm:prSet presAssocID="{7D68AA31-8C00-4D2D-91AA-FE57722F65E6}" presName="dstNode" presStyleLbl="node1" presStyleIdx="0" presStyleCnt="5"/>
      <dgm:spPr/>
    </dgm:pt>
    <dgm:pt modelId="{9F80B223-7A17-469C-9120-433ED4C1CD06}" type="pres">
      <dgm:prSet presAssocID="{3FE257FB-9745-408E-B637-2FA7FC5CAD5B}" presName="text_1" presStyleLbl="node1" presStyleIdx="0" presStyleCnt="5">
        <dgm:presLayoutVars>
          <dgm:bulletEnabled val="1"/>
        </dgm:presLayoutVars>
      </dgm:prSet>
      <dgm:spPr/>
    </dgm:pt>
    <dgm:pt modelId="{D2D522B8-FBE1-4F3A-BA53-0B228D6FC0C2}" type="pres">
      <dgm:prSet presAssocID="{3FE257FB-9745-408E-B637-2FA7FC5CAD5B}" presName="accent_1" presStyleCnt="0"/>
      <dgm:spPr/>
    </dgm:pt>
    <dgm:pt modelId="{C768ACC1-7E7F-4E30-B560-57CF3BD7A4D9}" type="pres">
      <dgm:prSet presAssocID="{3FE257FB-9745-408E-B637-2FA7FC5CAD5B}" presName="accentRepeatNode" presStyleLbl="solidFgAcc1" presStyleIdx="0" presStyleCnt="5"/>
      <dgm:spPr/>
    </dgm:pt>
    <dgm:pt modelId="{4D39906E-99DB-4A28-8BFA-1B2EC08DBA25}" type="pres">
      <dgm:prSet presAssocID="{26B21865-1CD5-4FE3-8C64-D49CFCF469C0}" presName="text_2" presStyleLbl="node1" presStyleIdx="1" presStyleCnt="5">
        <dgm:presLayoutVars>
          <dgm:bulletEnabled val="1"/>
        </dgm:presLayoutVars>
      </dgm:prSet>
      <dgm:spPr/>
    </dgm:pt>
    <dgm:pt modelId="{579D3BD0-93E0-456A-84B6-03EDC95B8FAB}" type="pres">
      <dgm:prSet presAssocID="{26B21865-1CD5-4FE3-8C64-D49CFCF469C0}" presName="accent_2" presStyleCnt="0"/>
      <dgm:spPr/>
    </dgm:pt>
    <dgm:pt modelId="{430A629B-F049-41FF-9888-2ACA638096B1}" type="pres">
      <dgm:prSet presAssocID="{26B21865-1CD5-4FE3-8C64-D49CFCF469C0}" presName="accentRepeatNode" presStyleLbl="solidFgAcc1" presStyleIdx="1" presStyleCnt="5"/>
      <dgm:spPr/>
    </dgm:pt>
    <dgm:pt modelId="{E6DECFBA-B6E5-4E0A-8A7F-542B07DF1EC5}" type="pres">
      <dgm:prSet presAssocID="{B5D31B12-604A-4388-B257-B245DB89B0CA}" presName="text_3" presStyleLbl="node1" presStyleIdx="2" presStyleCnt="5">
        <dgm:presLayoutVars>
          <dgm:bulletEnabled val="1"/>
        </dgm:presLayoutVars>
      </dgm:prSet>
      <dgm:spPr/>
    </dgm:pt>
    <dgm:pt modelId="{9832009E-B67E-4A96-AAA1-CFE6E4E10F74}" type="pres">
      <dgm:prSet presAssocID="{B5D31B12-604A-4388-B257-B245DB89B0CA}" presName="accent_3" presStyleCnt="0"/>
      <dgm:spPr/>
    </dgm:pt>
    <dgm:pt modelId="{8E0F2958-7B42-44F0-B3C4-E4EB5095BA91}" type="pres">
      <dgm:prSet presAssocID="{B5D31B12-604A-4388-B257-B245DB89B0CA}" presName="accentRepeatNode" presStyleLbl="solidFgAcc1" presStyleIdx="2" presStyleCnt="5"/>
      <dgm:spPr/>
    </dgm:pt>
    <dgm:pt modelId="{71F6FF03-9BF0-4B33-A8FD-7CC726743205}" type="pres">
      <dgm:prSet presAssocID="{7E5D4286-62B5-4379-8E20-48C72B7B2F7A}" presName="text_4" presStyleLbl="node1" presStyleIdx="3" presStyleCnt="5">
        <dgm:presLayoutVars>
          <dgm:bulletEnabled val="1"/>
        </dgm:presLayoutVars>
      </dgm:prSet>
      <dgm:spPr/>
    </dgm:pt>
    <dgm:pt modelId="{9293B9E9-8944-4D4A-B8AB-66F3BF1F0A89}" type="pres">
      <dgm:prSet presAssocID="{7E5D4286-62B5-4379-8E20-48C72B7B2F7A}" presName="accent_4" presStyleCnt="0"/>
      <dgm:spPr/>
    </dgm:pt>
    <dgm:pt modelId="{B7597A38-4E92-4D02-8ED6-EA2B1CD14CEB}" type="pres">
      <dgm:prSet presAssocID="{7E5D4286-62B5-4379-8E20-48C72B7B2F7A}" presName="accentRepeatNode" presStyleLbl="solidFgAcc1" presStyleIdx="3" presStyleCnt="5"/>
      <dgm:spPr/>
    </dgm:pt>
    <dgm:pt modelId="{4D56FC83-DDD1-496A-8801-2F354BD1310E}" type="pres">
      <dgm:prSet presAssocID="{6687F960-C151-460B-83B7-13610DBE0AD3}" presName="text_5" presStyleLbl="node1" presStyleIdx="4" presStyleCnt="5">
        <dgm:presLayoutVars>
          <dgm:bulletEnabled val="1"/>
        </dgm:presLayoutVars>
      </dgm:prSet>
      <dgm:spPr/>
    </dgm:pt>
    <dgm:pt modelId="{E25E7BB2-0FE4-4040-A9A5-AE7B2B4EEE18}" type="pres">
      <dgm:prSet presAssocID="{6687F960-C151-460B-83B7-13610DBE0AD3}" presName="accent_5" presStyleCnt="0"/>
      <dgm:spPr/>
    </dgm:pt>
    <dgm:pt modelId="{81122368-F2C3-4D55-A85A-0286E1C3EE56}" type="pres">
      <dgm:prSet presAssocID="{6687F960-C151-460B-83B7-13610DBE0AD3}" presName="accentRepeatNode" presStyleLbl="solidFgAcc1" presStyleIdx="4" presStyleCnt="5"/>
      <dgm:spPr/>
    </dgm:pt>
  </dgm:ptLst>
  <dgm:cxnLst>
    <dgm:cxn modelId="{474D5D00-8FF8-4183-B024-8AA15EC5D111}" type="presOf" srcId="{26B21865-1CD5-4FE3-8C64-D49CFCF469C0}" destId="{4D39906E-99DB-4A28-8BFA-1B2EC08DBA25}" srcOrd="0" destOrd="0" presId="urn:microsoft.com/office/officeart/2008/layout/VerticalCurvedList"/>
    <dgm:cxn modelId="{17DA350C-C01E-4B39-AC40-7A793EE52799}" type="presOf" srcId="{63951DA4-907E-4429-B221-F567ACCC5296}" destId="{4D39906E-99DB-4A28-8BFA-1B2EC08DBA25}" srcOrd="0" destOrd="1" presId="urn:microsoft.com/office/officeart/2008/layout/VerticalCurvedList"/>
    <dgm:cxn modelId="{1E9A8D22-F54F-4BB6-B084-FE18FED1656E}" srcId="{7D68AA31-8C00-4D2D-91AA-FE57722F65E6}" destId="{B5D31B12-604A-4388-B257-B245DB89B0CA}" srcOrd="2" destOrd="0" parTransId="{09C10231-C246-4101-8F95-909D3AF59C63}" sibTransId="{27E70C0B-B14B-474B-B60F-07FFD300F552}"/>
    <dgm:cxn modelId="{BE82493B-D538-495B-9CED-D30588F687CD}" srcId="{7D68AA31-8C00-4D2D-91AA-FE57722F65E6}" destId="{7E5D4286-62B5-4379-8E20-48C72B7B2F7A}" srcOrd="3" destOrd="0" parTransId="{A7FBFB0F-4DB6-4BBC-AD3F-E132886CDE66}" sibTransId="{D2BC6FC7-D29A-41F1-A9B5-C75B61C06F47}"/>
    <dgm:cxn modelId="{1103FA3B-99B1-4B80-9F4E-339B2CF49E93}" srcId="{7D68AA31-8C00-4D2D-91AA-FE57722F65E6}" destId="{6687F960-C151-460B-83B7-13610DBE0AD3}" srcOrd="4" destOrd="0" parTransId="{A83468D5-5E0D-4DB1-B1F3-D5DE72D6406A}" sibTransId="{26008980-0121-4582-9078-290ABE28C7E9}"/>
    <dgm:cxn modelId="{B33BB257-2EC6-4983-9B32-C20A69D474BD}" type="presOf" srcId="{9D50C669-3317-428D-8061-53A97C886759}" destId="{16C203FF-C474-4DB6-A53F-7FDBEBBC244B}" srcOrd="0" destOrd="0" presId="urn:microsoft.com/office/officeart/2008/layout/VerticalCurvedList"/>
    <dgm:cxn modelId="{24C1FD57-5AA1-4962-8C82-03FEBFECF66E}" srcId="{26B21865-1CD5-4FE3-8C64-D49CFCF469C0}" destId="{63951DA4-907E-4429-B221-F567ACCC5296}" srcOrd="0" destOrd="0" parTransId="{54FB1816-0BFC-42B9-9990-EC04632B9969}" sibTransId="{4A87F158-7831-4C43-986C-93F88E123238}"/>
    <dgm:cxn modelId="{40D5D35E-C5B0-44BA-99C5-32E61039A3ED}" type="presOf" srcId="{DC78963B-96AD-414D-87CB-393A24E281A2}" destId="{E6DECFBA-B6E5-4E0A-8A7F-542B07DF1EC5}" srcOrd="0" destOrd="1" presId="urn:microsoft.com/office/officeart/2008/layout/VerticalCurvedList"/>
    <dgm:cxn modelId="{76A28762-8455-4B01-A8E4-32B61C4D462B}" srcId="{7D68AA31-8C00-4D2D-91AA-FE57722F65E6}" destId="{3FE257FB-9745-408E-B637-2FA7FC5CAD5B}" srcOrd="0" destOrd="0" parTransId="{8AAF4B26-2671-4190-85EC-FAA6708CD1D1}" sibTransId="{358B6B96-CB1C-4ABA-B2AE-A38057FCDF8B}"/>
    <dgm:cxn modelId="{4F8C306C-FE97-46FE-8235-1E15C0468688}" type="presOf" srcId="{7E5D4286-62B5-4379-8E20-48C72B7B2F7A}" destId="{71F6FF03-9BF0-4B33-A8FD-7CC726743205}" srcOrd="0" destOrd="0" presId="urn:microsoft.com/office/officeart/2008/layout/VerticalCurvedList"/>
    <dgm:cxn modelId="{A0466F74-2966-48C0-BAC6-3ECE1F2377E2}" srcId="{7E5D4286-62B5-4379-8E20-48C72B7B2F7A}" destId="{6E5EA609-6AC7-4F09-ABF3-3688583EE524}" srcOrd="0" destOrd="0" parTransId="{14E54C8A-ED8A-4B38-B095-77B1AD8C9B7B}" sibTransId="{870060FF-6E9A-44D1-936F-18C999701407}"/>
    <dgm:cxn modelId="{2E78CC7A-99A1-492C-B4DF-421E74BBDFB6}" type="presOf" srcId="{7D68AA31-8C00-4D2D-91AA-FE57722F65E6}" destId="{37DF4CC6-B643-4B71-9083-EC88B3DD89CC}" srcOrd="0" destOrd="0" presId="urn:microsoft.com/office/officeart/2008/layout/VerticalCurvedList"/>
    <dgm:cxn modelId="{2787BE9A-6B2D-4037-9E52-0F999BEF54D6}" srcId="{B5D31B12-604A-4388-B257-B245DB89B0CA}" destId="{DC78963B-96AD-414D-87CB-393A24E281A2}" srcOrd="0" destOrd="0" parTransId="{F9585046-0564-4C16-9226-EC0E2779C832}" sibTransId="{899D745C-3FEA-4E64-83AB-4BE992AC061E}"/>
    <dgm:cxn modelId="{3B7F6F9F-4161-4165-889E-12BA643B3D6B}" type="presOf" srcId="{B5D31B12-604A-4388-B257-B245DB89B0CA}" destId="{E6DECFBA-B6E5-4E0A-8A7F-542B07DF1EC5}" srcOrd="0" destOrd="0" presId="urn:microsoft.com/office/officeart/2008/layout/VerticalCurvedList"/>
    <dgm:cxn modelId="{6D2399A0-3B0E-44E7-BA09-38C85F412891}" type="presOf" srcId="{4202158E-4D62-4930-BAE8-8E1E76384526}" destId="{9F80B223-7A17-469C-9120-433ED4C1CD06}" srcOrd="0" destOrd="1" presId="urn:microsoft.com/office/officeart/2008/layout/VerticalCurvedList"/>
    <dgm:cxn modelId="{B179EFBC-A479-49AE-9047-F50E91D58F7B}" srcId="{7D68AA31-8C00-4D2D-91AA-FE57722F65E6}" destId="{26B21865-1CD5-4FE3-8C64-D49CFCF469C0}" srcOrd="1" destOrd="0" parTransId="{D4A37C8F-B1C7-4F02-A4E4-1CADFC76DF4D}" sibTransId="{D8A67E0B-67F8-44E7-AC26-CC18AB14348E}"/>
    <dgm:cxn modelId="{F8EE9EC2-4CD4-43E2-A05D-D8206A30C6E2}" type="presOf" srcId="{6E5EA609-6AC7-4F09-ABF3-3688583EE524}" destId="{71F6FF03-9BF0-4B33-A8FD-7CC726743205}" srcOrd="0" destOrd="1" presId="urn:microsoft.com/office/officeart/2008/layout/VerticalCurvedList"/>
    <dgm:cxn modelId="{8FC020CF-6F6E-47B5-A8F8-26DFC4335282}" srcId="{3FE257FB-9745-408E-B637-2FA7FC5CAD5B}" destId="{4202158E-4D62-4930-BAE8-8E1E76384526}" srcOrd="0" destOrd="0" parTransId="{B45EE5E2-0603-4466-9B77-A2DFF6C5D9E5}" sibTransId="{9D50C669-3317-428D-8061-53A97C886759}"/>
    <dgm:cxn modelId="{E82A63D7-337F-4D49-80D1-900FB41141FD}" type="presOf" srcId="{6687F960-C151-460B-83B7-13610DBE0AD3}" destId="{4D56FC83-DDD1-496A-8801-2F354BD1310E}" srcOrd="0" destOrd="0" presId="urn:microsoft.com/office/officeart/2008/layout/VerticalCurvedList"/>
    <dgm:cxn modelId="{609302E4-DAF8-4012-B388-60FDE57919C8}" type="presOf" srcId="{3FE257FB-9745-408E-B637-2FA7FC5CAD5B}" destId="{9F80B223-7A17-469C-9120-433ED4C1CD06}" srcOrd="0" destOrd="0" presId="urn:microsoft.com/office/officeart/2008/layout/VerticalCurvedList"/>
    <dgm:cxn modelId="{94A9D16C-AFA4-42EB-8193-07FB25DD2576}" type="presParOf" srcId="{37DF4CC6-B643-4B71-9083-EC88B3DD89CC}" destId="{E630D085-E991-4402-8A90-ED186DCBA43E}" srcOrd="0" destOrd="0" presId="urn:microsoft.com/office/officeart/2008/layout/VerticalCurvedList"/>
    <dgm:cxn modelId="{97EFCEDD-80DF-4BFB-93FF-C968AA010EE8}" type="presParOf" srcId="{E630D085-E991-4402-8A90-ED186DCBA43E}" destId="{C4F403D1-778A-46DC-94F8-AF53AD73EFBC}" srcOrd="0" destOrd="0" presId="urn:microsoft.com/office/officeart/2008/layout/VerticalCurvedList"/>
    <dgm:cxn modelId="{0E08E0A2-6943-4FB3-8A22-EA1239145BF2}" type="presParOf" srcId="{C4F403D1-778A-46DC-94F8-AF53AD73EFBC}" destId="{89EEED5F-5DE4-4C9D-9B71-466722A43A21}" srcOrd="0" destOrd="0" presId="urn:microsoft.com/office/officeart/2008/layout/VerticalCurvedList"/>
    <dgm:cxn modelId="{C979BD0C-ACCA-443A-B7CA-CB8049EE9BD5}" type="presParOf" srcId="{C4F403D1-778A-46DC-94F8-AF53AD73EFBC}" destId="{16C203FF-C474-4DB6-A53F-7FDBEBBC244B}" srcOrd="1" destOrd="0" presId="urn:microsoft.com/office/officeart/2008/layout/VerticalCurvedList"/>
    <dgm:cxn modelId="{49DD1ECC-9A9F-43E4-B627-EB1D1CD3145A}" type="presParOf" srcId="{C4F403D1-778A-46DC-94F8-AF53AD73EFBC}" destId="{B2C9A793-58B4-41B4-8F63-2A2E9A856D55}" srcOrd="2" destOrd="0" presId="urn:microsoft.com/office/officeart/2008/layout/VerticalCurvedList"/>
    <dgm:cxn modelId="{4EBC63BC-DB56-49D7-AD60-76B19D6947EA}" type="presParOf" srcId="{C4F403D1-778A-46DC-94F8-AF53AD73EFBC}" destId="{D55242FB-2CFF-4328-9A1C-CD118DE37D1A}" srcOrd="3" destOrd="0" presId="urn:microsoft.com/office/officeart/2008/layout/VerticalCurvedList"/>
    <dgm:cxn modelId="{1893E0D8-D094-4EA7-9700-1C6074AD236A}" type="presParOf" srcId="{E630D085-E991-4402-8A90-ED186DCBA43E}" destId="{9F80B223-7A17-469C-9120-433ED4C1CD06}" srcOrd="1" destOrd="0" presId="urn:microsoft.com/office/officeart/2008/layout/VerticalCurvedList"/>
    <dgm:cxn modelId="{18E94DB9-0135-41E1-91A3-A2B1626A858F}" type="presParOf" srcId="{E630D085-E991-4402-8A90-ED186DCBA43E}" destId="{D2D522B8-FBE1-4F3A-BA53-0B228D6FC0C2}" srcOrd="2" destOrd="0" presId="urn:microsoft.com/office/officeart/2008/layout/VerticalCurvedList"/>
    <dgm:cxn modelId="{641A7353-B578-414A-A509-6CED0B20332E}" type="presParOf" srcId="{D2D522B8-FBE1-4F3A-BA53-0B228D6FC0C2}" destId="{C768ACC1-7E7F-4E30-B560-57CF3BD7A4D9}" srcOrd="0" destOrd="0" presId="urn:microsoft.com/office/officeart/2008/layout/VerticalCurvedList"/>
    <dgm:cxn modelId="{46FC6458-2973-41AA-85D9-A873699090AF}" type="presParOf" srcId="{E630D085-E991-4402-8A90-ED186DCBA43E}" destId="{4D39906E-99DB-4A28-8BFA-1B2EC08DBA25}" srcOrd="3" destOrd="0" presId="urn:microsoft.com/office/officeart/2008/layout/VerticalCurvedList"/>
    <dgm:cxn modelId="{332F698D-8124-4BF7-A560-3612DC562AB9}" type="presParOf" srcId="{E630D085-E991-4402-8A90-ED186DCBA43E}" destId="{579D3BD0-93E0-456A-84B6-03EDC95B8FAB}" srcOrd="4" destOrd="0" presId="urn:microsoft.com/office/officeart/2008/layout/VerticalCurvedList"/>
    <dgm:cxn modelId="{13D191BB-5965-4FDD-B697-8439DC05777E}" type="presParOf" srcId="{579D3BD0-93E0-456A-84B6-03EDC95B8FAB}" destId="{430A629B-F049-41FF-9888-2ACA638096B1}" srcOrd="0" destOrd="0" presId="urn:microsoft.com/office/officeart/2008/layout/VerticalCurvedList"/>
    <dgm:cxn modelId="{0F64BD88-1FD1-4D8E-854B-B9D37B722D13}" type="presParOf" srcId="{E630D085-E991-4402-8A90-ED186DCBA43E}" destId="{E6DECFBA-B6E5-4E0A-8A7F-542B07DF1EC5}" srcOrd="5" destOrd="0" presId="urn:microsoft.com/office/officeart/2008/layout/VerticalCurvedList"/>
    <dgm:cxn modelId="{C81FB622-CD8B-4A30-8E0B-57883702120E}" type="presParOf" srcId="{E630D085-E991-4402-8A90-ED186DCBA43E}" destId="{9832009E-B67E-4A96-AAA1-CFE6E4E10F74}" srcOrd="6" destOrd="0" presId="urn:microsoft.com/office/officeart/2008/layout/VerticalCurvedList"/>
    <dgm:cxn modelId="{E61C005E-5154-43E1-8AD0-872CE4D17CCF}" type="presParOf" srcId="{9832009E-B67E-4A96-AAA1-CFE6E4E10F74}" destId="{8E0F2958-7B42-44F0-B3C4-E4EB5095BA91}" srcOrd="0" destOrd="0" presId="urn:microsoft.com/office/officeart/2008/layout/VerticalCurvedList"/>
    <dgm:cxn modelId="{801840AA-2D26-49D6-91B2-A14A7B65F148}" type="presParOf" srcId="{E630D085-E991-4402-8A90-ED186DCBA43E}" destId="{71F6FF03-9BF0-4B33-A8FD-7CC726743205}" srcOrd="7" destOrd="0" presId="urn:microsoft.com/office/officeart/2008/layout/VerticalCurvedList"/>
    <dgm:cxn modelId="{230ED484-24AF-4B2A-AADA-578B3DF42358}" type="presParOf" srcId="{E630D085-E991-4402-8A90-ED186DCBA43E}" destId="{9293B9E9-8944-4D4A-B8AB-66F3BF1F0A89}" srcOrd="8" destOrd="0" presId="urn:microsoft.com/office/officeart/2008/layout/VerticalCurvedList"/>
    <dgm:cxn modelId="{3950DC0E-ABEE-4E88-8827-73C9F6B73CCC}" type="presParOf" srcId="{9293B9E9-8944-4D4A-B8AB-66F3BF1F0A89}" destId="{B7597A38-4E92-4D02-8ED6-EA2B1CD14CEB}" srcOrd="0" destOrd="0" presId="urn:microsoft.com/office/officeart/2008/layout/VerticalCurvedList"/>
    <dgm:cxn modelId="{B5579128-61D2-496E-A998-FD9C7D4252A1}" type="presParOf" srcId="{E630D085-E991-4402-8A90-ED186DCBA43E}" destId="{4D56FC83-DDD1-496A-8801-2F354BD1310E}" srcOrd="9" destOrd="0" presId="urn:microsoft.com/office/officeart/2008/layout/VerticalCurvedList"/>
    <dgm:cxn modelId="{2CF76282-D5F2-44C7-9EF0-A16BF363DE26}" type="presParOf" srcId="{E630D085-E991-4402-8A90-ED186DCBA43E}" destId="{E25E7BB2-0FE4-4040-A9A5-AE7B2B4EEE18}" srcOrd="10" destOrd="0" presId="urn:microsoft.com/office/officeart/2008/layout/VerticalCurvedList"/>
    <dgm:cxn modelId="{D36B90C8-FEDB-476A-B535-9AC97B25E823}" type="presParOf" srcId="{E25E7BB2-0FE4-4040-A9A5-AE7B2B4EEE18}" destId="{81122368-F2C3-4D55-A85A-0286E1C3EE5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5104A0-FB26-492B-91CF-16D9C79D8941}"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en-US"/>
        </a:p>
      </dgm:t>
    </dgm:pt>
    <dgm:pt modelId="{869DF995-0DAD-476A-BEF4-E5AC8714A9DE}">
      <dgm:prSet phldrT="[Text]" custT="1"/>
      <dgm:spPr/>
      <dgm:t>
        <a:bodyPr/>
        <a:lstStyle/>
        <a:p>
          <a:r>
            <a:rPr lang="en-US" sz="1200" dirty="0">
              <a:latin typeface="Calibri" panose="020F0502020204030204" pitchFamily="34" charset="0"/>
              <a:cs typeface="Calibri" panose="020F0502020204030204" pitchFamily="34" charset="0"/>
            </a:rPr>
            <a:t>Risk Assessment tool for Intrapartum Admission</a:t>
          </a:r>
        </a:p>
      </dgm:t>
    </dgm:pt>
    <dgm:pt modelId="{F9B19631-DCC8-4BCB-B136-26B0621B925D}" type="parTrans" cxnId="{43677691-E855-429C-B7A4-0570D95B6BE8}">
      <dgm:prSet/>
      <dgm:spPr/>
      <dgm:t>
        <a:bodyPr/>
        <a:lstStyle/>
        <a:p>
          <a:endParaRPr lang="en-US">
            <a:latin typeface="Calibri" panose="020F0502020204030204" pitchFamily="34" charset="0"/>
            <a:cs typeface="Calibri" panose="020F0502020204030204" pitchFamily="34" charset="0"/>
          </a:endParaRPr>
        </a:p>
      </dgm:t>
    </dgm:pt>
    <dgm:pt modelId="{CF3948EF-99BF-4332-8E59-2B3FC854EEB9}" type="sibTrans" cxnId="{43677691-E855-429C-B7A4-0570D95B6BE8}">
      <dgm:prSet/>
      <dgm:spPr/>
      <dgm:t>
        <a:bodyPr/>
        <a:lstStyle/>
        <a:p>
          <a:endParaRPr lang="en-US">
            <a:latin typeface="Calibri" panose="020F0502020204030204" pitchFamily="34" charset="0"/>
            <a:cs typeface="Calibri" panose="020F0502020204030204" pitchFamily="34" charset="0"/>
          </a:endParaRPr>
        </a:p>
      </dgm:t>
    </dgm:pt>
    <dgm:pt modelId="{B9B1BA98-B5E8-4190-8D7C-52B16E548D33}">
      <dgm:prSet phldrT="[Text]" custT="1"/>
      <dgm:spPr/>
      <dgm:t>
        <a:bodyPr/>
        <a:lstStyle/>
        <a:p>
          <a:r>
            <a:rPr lang="en-US" sz="1200" dirty="0">
              <a:latin typeface="Calibri" panose="020F0502020204030204" pitchFamily="34" charset="0"/>
              <a:cs typeface="Calibri" panose="020F0502020204030204" pitchFamily="34" charset="0"/>
            </a:rPr>
            <a:t>Vaginal Delivery</a:t>
          </a:r>
        </a:p>
      </dgm:t>
    </dgm:pt>
    <dgm:pt modelId="{455BEB2B-EF00-40A7-BAE9-1423DCCE8324}" type="parTrans" cxnId="{DDAB6CC6-DF74-4FFA-9901-E9E79A30971E}">
      <dgm:prSet/>
      <dgm:spPr/>
      <dgm:t>
        <a:bodyPr/>
        <a:lstStyle/>
        <a:p>
          <a:endParaRPr lang="en-US">
            <a:latin typeface="Calibri" panose="020F0502020204030204" pitchFamily="34" charset="0"/>
            <a:cs typeface="Calibri" panose="020F0502020204030204" pitchFamily="34" charset="0"/>
          </a:endParaRPr>
        </a:p>
      </dgm:t>
    </dgm:pt>
    <dgm:pt modelId="{396C0402-4114-4274-B264-C5CBEACA671F}" type="sibTrans" cxnId="{DDAB6CC6-DF74-4FFA-9901-E9E79A30971E}">
      <dgm:prSet/>
      <dgm:spPr/>
      <dgm:t>
        <a:bodyPr/>
        <a:lstStyle/>
        <a:p>
          <a:endParaRPr lang="en-US">
            <a:latin typeface="Calibri" panose="020F0502020204030204" pitchFamily="34" charset="0"/>
            <a:cs typeface="Calibri" panose="020F0502020204030204" pitchFamily="34" charset="0"/>
          </a:endParaRPr>
        </a:p>
      </dgm:t>
    </dgm:pt>
    <dgm:pt modelId="{787AA778-7147-488B-970B-BD2BF410057C}">
      <dgm:prSet phldrT="[Text]" custT="1"/>
      <dgm:spPr/>
      <dgm:t>
        <a:bodyPr/>
        <a:lstStyle/>
        <a:p>
          <a:r>
            <a:rPr lang="en-US" sz="1200" dirty="0">
              <a:latin typeface="Calibri" panose="020F0502020204030204" pitchFamily="34" charset="0"/>
              <a:cs typeface="Calibri" panose="020F0502020204030204" pitchFamily="34" charset="0"/>
            </a:rPr>
            <a:t>Cesarean Delivery</a:t>
          </a:r>
        </a:p>
      </dgm:t>
    </dgm:pt>
    <dgm:pt modelId="{E0801912-A7C4-4438-91C3-A5E650C02628}" type="parTrans" cxnId="{831ECE6F-CDEC-4508-A1E1-9544C58CD856}">
      <dgm:prSet/>
      <dgm:spPr/>
      <dgm:t>
        <a:bodyPr/>
        <a:lstStyle/>
        <a:p>
          <a:endParaRPr lang="en-US">
            <a:latin typeface="Calibri" panose="020F0502020204030204" pitchFamily="34" charset="0"/>
            <a:cs typeface="Calibri" panose="020F0502020204030204" pitchFamily="34" charset="0"/>
          </a:endParaRPr>
        </a:p>
      </dgm:t>
    </dgm:pt>
    <dgm:pt modelId="{214A3B64-4212-4920-B3D3-3A0E2F26B4C9}" type="sibTrans" cxnId="{831ECE6F-CDEC-4508-A1E1-9544C58CD856}">
      <dgm:prSet/>
      <dgm:spPr/>
      <dgm:t>
        <a:bodyPr/>
        <a:lstStyle/>
        <a:p>
          <a:endParaRPr lang="en-US">
            <a:latin typeface="Calibri" panose="020F0502020204030204" pitchFamily="34" charset="0"/>
            <a:cs typeface="Calibri" panose="020F0502020204030204" pitchFamily="34" charset="0"/>
          </a:endParaRPr>
        </a:p>
      </dgm:t>
    </dgm:pt>
    <dgm:pt modelId="{EEED3F28-8ADB-4988-B538-CED76E780078}" type="pres">
      <dgm:prSet presAssocID="{E95104A0-FB26-492B-91CF-16D9C79D8941}" presName="hierChild1" presStyleCnt="0">
        <dgm:presLayoutVars>
          <dgm:orgChart val="1"/>
          <dgm:chPref val="1"/>
          <dgm:dir/>
          <dgm:animOne val="branch"/>
          <dgm:animLvl val="lvl"/>
          <dgm:resizeHandles/>
        </dgm:presLayoutVars>
      </dgm:prSet>
      <dgm:spPr/>
    </dgm:pt>
    <dgm:pt modelId="{50B486B2-E8F6-4B0F-89AA-7E98B31F697E}" type="pres">
      <dgm:prSet presAssocID="{869DF995-0DAD-476A-BEF4-E5AC8714A9DE}" presName="hierRoot1" presStyleCnt="0">
        <dgm:presLayoutVars>
          <dgm:hierBranch val="init"/>
        </dgm:presLayoutVars>
      </dgm:prSet>
      <dgm:spPr/>
    </dgm:pt>
    <dgm:pt modelId="{404E67BD-517D-4F23-A977-F4251630969D}" type="pres">
      <dgm:prSet presAssocID="{869DF995-0DAD-476A-BEF4-E5AC8714A9DE}" presName="rootComposite1" presStyleCnt="0"/>
      <dgm:spPr/>
    </dgm:pt>
    <dgm:pt modelId="{FE3779F7-9C66-404C-A6CD-184FE178ABDB}" type="pres">
      <dgm:prSet presAssocID="{869DF995-0DAD-476A-BEF4-E5AC8714A9DE}" presName="rootText1" presStyleLbl="node0" presStyleIdx="0" presStyleCnt="1" custScaleX="164952" custScaleY="91234">
        <dgm:presLayoutVars>
          <dgm:chPref val="3"/>
        </dgm:presLayoutVars>
      </dgm:prSet>
      <dgm:spPr/>
    </dgm:pt>
    <dgm:pt modelId="{65B7EC30-E62D-47A8-8C83-633DB0E78063}" type="pres">
      <dgm:prSet presAssocID="{869DF995-0DAD-476A-BEF4-E5AC8714A9DE}" presName="rootConnector1" presStyleLbl="node1" presStyleIdx="0" presStyleCnt="0"/>
      <dgm:spPr/>
    </dgm:pt>
    <dgm:pt modelId="{03032896-B386-464B-B7FD-D2FF587DBA13}" type="pres">
      <dgm:prSet presAssocID="{869DF995-0DAD-476A-BEF4-E5AC8714A9DE}" presName="hierChild2" presStyleCnt="0"/>
      <dgm:spPr/>
    </dgm:pt>
    <dgm:pt modelId="{6D46497F-E358-4F63-9D1B-5C619D1FE751}" type="pres">
      <dgm:prSet presAssocID="{455BEB2B-EF00-40A7-BAE9-1423DCCE8324}" presName="Name37" presStyleLbl="parChTrans1D2" presStyleIdx="0" presStyleCnt="2"/>
      <dgm:spPr/>
    </dgm:pt>
    <dgm:pt modelId="{D46E3D4A-9830-4FD3-82CE-D389B337340D}" type="pres">
      <dgm:prSet presAssocID="{B9B1BA98-B5E8-4190-8D7C-52B16E548D33}" presName="hierRoot2" presStyleCnt="0">
        <dgm:presLayoutVars>
          <dgm:hierBranch val="init"/>
        </dgm:presLayoutVars>
      </dgm:prSet>
      <dgm:spPr/>
    </dgm:pt>
    <dgm:pt modelId="{FA977DED-89D0-4146-9498-2BF67D47ECE3}" type="pres">
      <dgm:prSet presAssocID="{B9B1BA98-B5E8-4190-8D7C-52B16E548D33}" presName="rootComposite" presStyleCnt="0"/>
      <dgm:spPr/>
    </dgm:pt>
    <dgm:pt modelId="{2310028F-C7C8-473E-976B-2E49A9912C85}" type="pres">
      <dgm:prSet presAssocID="{B9B1BA98-B5E8-4190-8D7C-52B16E548D33}" presName="rootText" presStyleLbl="node2" presStyleIdx="0" presStyleCnt="2" custScaleY="56099">
        <dgm:presLayoutVars>
          <dgm:chPref val="3"/>
        </dgm:presLayoutVars>
      </dgm:prSet>
      <dgm:spPr/>
    </dgm:pt>
    <dgm:pt modelId="{7FA993FD-B0AB-48CF-B06A-F86F32D36B67}" type="pres">
      <dgm:prSet presAssocID="{B9B1BA98-B5E8-4190-8D7C-52B16E548D33}" presName="rootConnector" presStyleLbl="node2" presStyleIdx="0" presStyleCnt="2"/>
      <dgm:spPr/>
    </dgm:pt>
    <dgm:pt modelId="{7013EF17-13A2-4956-8E6F-44E406677515}" type="pres">
      <dgm:prSet presAssocID="{B9B1BA98-B5E8-4190-8D7C-52B16E548D33}" presName="hierChild4" presStyleCnt="0"/>
      <dgm:spPr/>
    </dgm:pt>
    <dgm:pt modelId="{F9502B2B-D4F8-43C8-B5BD-BF90170B3C5A}" type="pres">
      <dgm:prSet presAssocID="{B9B1BA98-B5E8-4190-8D7C-52B16E548D33}" presName="hierChild5" presStyleCnt="0"/>
      <dgm:spPr/>
    </dgm:pt>
    <dgm:pt modelId="{E7D65673-2566-4EBA-A0E4-EDC58BBB7D3C}" type="pres">
      <dgm:prSet presAssocID="{E0801912-A7C4-4438-91C3-A5E650C02628}" presName="Name37" presStyleLbl="parChTrans1D2" presStyleIdx="1" presStyleCnt="2"/>
      <dgm:spPr/>
    </dgm:pt>
    <dgm:pt modelId="{D313DF6C-F550-4ED0-AF5B-8419B8D273F2}" type="pres">
      <dgm:prSet presAssocID="{787AA778-7147-488B-970B-BD2BF410057C}" presName="hierRoot2" presStyleCnt="0">
        <dgm:presLayoutVars>
          <dgm:hierBranch val="init"/>
        </dgm:presLayoutVars>
      </dgm:prSet>
      <dgm:spPr/>
    </dgm:pt>
    <dgm:pt modelId="{3BD3E963-1F54-430F-BC80-48D9EB0C1972}" type="pres">
      <dgm:prSet presAssocID="{787AA778-7147-488B-970B-BD2BF410057C}" presName="rootComposite" presStyleCnt="0"/>
      <dgm:spPr/>
    </dgm:pt>
    <dgm:pt modelId="{603E84EB-00AA-4C5B-8849-2F7056F83D79}" type="pres">
      <dgm:prSet presAssocID="{787AA778-7147-488B-970B-BD2BF410057C}" presName="rootText" presStyleLbl="node2" presStyleIdx="1" presStyleCnt="2" custScaleY="58907">
        <dgm:presLayoutVars>
          <dgm:chPref val="3"/>
        </dgm:presLayoutVars>
      </dgm:prSet>
      <dgm:spPr/>
    </dgm:pt>
    <dgm:pt modelId="{65AAA816-9F04-48AB-8A3D-8748D581DFDA}" type="pres">
      <dgm:prSet presAssocID="{787AA778-7147-488B-970B-BD2BF410057C}" presName="rootConnector" presStyleLbl="node2" presStyleIdx="1" presStyleCnt="2"/>
      <dgm:spPr/>
    </dgm:pt>
    <dgm:pt modelId="{9874A457-870F-4DE6-83DE-3854AE20017E}" type="pres">
      <dgm:prSet presAssocID="{787AA778-7147-488B-970B-BD2BF410057C}" presName="hierChild4" presStyleCnt="0"/>
      <dgm:spPr/>
    </dgm:pt>
    <dgm:pt modelId="{69C91F4E-B1C4-4080-B4F4-896C53B9FD09}" type="pres">
      <dgm:prSet presAssocID="{787AA778-7147-488B-970B-BD2BF410057C}" presName="hierChild5" presStyleCnt="0"/>
      <dgm:spPr/>
    </dgm:pt>
    <dgm:pt modelId="{03B25E48-AD63-4136-8E94-E237C689FB20}" type="pres">
      <dgm:prSet presAssocID="{869DF995-0DAD-476A-BEF4-E5AC8714A9DE}" presName="hierChild3" presStyleCnt="0"/>
      <dgm:spPr/>
    </dgm:pt>
  </dgm:ptLst>
  <dgm:cxnLst>
    <dgm:cxn modelId="{477B995C-1C0F-491C-9CEC-4AACA50C0A8A}" type="presOf" srcId="{869DF995-0DAD-476A-BEF4-E5AC8714A9DE}" destId="{65B7EC30-E62D-47A8-8C83-633DB0E78063}" srcOrd="1" destOrd="0" presId="urn:microsoft.com/office/officeart/2005/8/layout/orgChart1"/>
    <dgm:cxn modelId="{D922476E-0814-4839-89C7-20617073572A}" type="presOf" srcId="{B9B1BA98-B5E8-4190-8D7C-52B16E548D33}" destId="{7FA993FD-B0AB-48CF-B06A-F86F32D36B67}" srcOrd="1" destOrd="0" presId="urn:microsoft.com/office/officeart/2005/8/layout/orgChart1"/>
    <dgm:cxn modelId="{831ECE6F-CDEC-4508-A1E1-9544C58CD856}" srcId="{869DF995-0DAD-476A-BEF4-E5AC8714A9DE}" destId="{787AA778-7147-488B-970B-BD2BF410057C}" srcOrd="1" destOrd="0" parTransId="{E0801912-A7C4-4438-91C3-A5E650C02628}" sibTransId="{214A3B64-4212-4920-B3D3-3A0E2F26B4C9}"/>
    <dgm:cxn modelId="{98513976-4F00-4396-8594-62576C6D12F2}" type="presOf" srcId="{869DF995-0DAD-476A-BEF4-E5AC8714A9DE}" destId="{FE3779F7-9C66-404C-A6CD-184FE178ABDB}" srcOrd="0" destOrd="0" presId="urn:microsoft.com/office/officeart/2005/8/layout/orgChart1"/>
    <dgm:cxn modelId="{CD1B8584-9445-4FA9-BE11-CCC0FCAEBEF3}" type="presOf" srcId="{E0801912-A7C4-4438-91C3-A5E650C02628}" destId="{E7D65673-2566-4EBA-A0E4-EDC58BBB7D3C}" srcOrd="0" destOrd="0" presId="urn:microsoft.com/office/officeart/2005/8/layout/orgChart1"/>
    <dgm:cxn modelId="{43677691-E855-429C-B7A4-0570D95B6BE8}" srcId="{E95104A0-FB26-492B-91CF-16D9C79D8941}" destId="{869DF995-0DAD-476A-BEF4-E5AC8714A9DE}" srcOrd="0" destOrd="0" parTransId="{F9B19631-DCC8-4BCB-B136-26B0621B925D}" sibTransId="{CF3948EF-99BF-4332-8E59-2B3FC854EEB9}"/>
    <dgm:cxn modelId="{E94F1194-2F07-46B2-94F8-0B1C3757256C}" type="presOf" srcId="{E95104A0-FB26-492B-91CF-16D9C79D8941}" destId="{EEED3F28-8ADB-4988-B538-CED76E780078}" srcOrd="0" destOrd="0" presId="urn:microsoft.com/office/officeart/2005/8/layout/orgChart1"/>
    <dgm:cxn modelId="{4FB28DBF-24DC-4591-8C8D-083798CB3292}" type="presOf" srcId="{787AA778-7147-488B-970B-BD2BF410057C}" destId="{65AAA816-9F04-48AB-8A3D-8748D581DFDA}" srcOrd="1" destOrd="0" presId="urn:microsoft.com/office/officeart/2005/8/layout/orgChart1"/>
    <dgm:cxn modelId="{DDAB6CC6-DF74-4FFA-9901-E9E79A30971E}" srcId="{869DF995-0DAD-476A-BEF4-E5AC8714A9DE}" destId="{B9B1BA98-B5E8-4190-8D7C-52B16E548D33}" srcOrd="0" destOrd="0" parTransId="{455BEB2B-EF00-40A7-BAE9-1423DCCE8324}" sibTransId="{396C0402-4114-4274-B264-C5CBEACA671F}"/>
    <dgm:cxn modelId="{D82578D8-E428-4F3F-B461-B664D6E9F4D8}" type="presOf" srcId="{B9B1BA98-B5E8-4190-8D7C-52B16E548D33}" destId="{2310028F-C7C8-473E-976B-2E49A9912C85}" srcOrd="0" destOrd="0" presId="urn:microsoft.com/office/officeart/2005/8/layout/orgChart1"/>
    <dgm:cxn modelId="{EA61D5DC-3FE5-4304-B67F-96960C6F96C2}" type="presOf" srcId="{455BEB2B-EF00-40A7-BAE9-1423DCCE8324}" destId="{6D46497F-E358-4F63-9D1B-5C619D1FE751}" srcOrd="0" destOrd="0" presId="urn:microsoft.com/office/officeart/2005/8/layout/orgChart1"/>
    <dgm:cxn modelId="{B30849F3-5A2E-41F3-884A-0B203B2DB9B3}" type="presOf" srcId="{787AA778-7147-488B-970B-BD2BF410057C}" destId="{603E84EB-00AA-4C5B-8849-2F7056F83D79}" srcOrd="0" destOrd="0" presId="urn:microsoft.com/office/officeart/2005/8/layout/orgChart1"/>
    <dgm:cxn modelId="{66813C85-998F-4A37-B65C-23445A0D47B6}" type="presParOf" srcId="{EEED3F28-8ADB-4988-B538-CED76E780078}" destId="{50B486B2-E8F6-4B0F-89AA-7E98B31F697E}" srcOrd="0" destOrd="0" presId="urn:microsoft.com/office/officeart/2005/8/layout/orgChart1"/>
    <dgm:cxn modelId="{8663F3CA-4A69-4328-B217-A75D5F89F72A}" type="presParOf" srcId="{50B486B2-E8F6-4B0F-89AA-7E98B31F697E}" destId="{404E67BD-517D-4F23-A977-F4251630969D}" srcOrd="0" destOrd="0" presId="urn:microsoft.com/office/officeart/2005/8/layout/orgChart1"/>
    <dgm:cxn modelId="{54274BAB-EE30-47C9-9CC3-EE589F6F1811}" type="presParOf" srcId="{404E67BD-517D-4F23-A977-F4251630969D}" destId="{FE3779F7-9C66-404C-A6CD-184FE178ABDB}" srcOrd="0" destOrd="0" presId="urn:microsoft.com/office/officeart/2005/8/layout/orgChart1"/>
    <dgm:cxn modelId="{FCF3C39A-6467-4022-AA70-2156287047FE}" type="presParOf" srcId="{404E67BD-517D-4F23-A977-F4251630969D}" destId="{65B7EC30-E62D-47A8-8C83-633DB0E78063}" srcOrd="1" destOrd="0" presId="urn:microsoft.com/office/officeart/2005/8/layout/orgChart1"/>
    <dgm:cxn modelId="{945CAEA5-6AB3-4CB6-846F-A0BC6AEAE324}" type="presParOf" srcId="{50B486B2-E8F6-4B0F-89AA-7E98B31F697E}" destId="{03032896-B386-464B-B7FD-D2FF587DBA13}" srcOrd="1" destOrd="0" presId="urn:microsoft.com/office/officeart/2005/8/layout/orgChart1"/>
    <dgm:cxn modelId="{403BFA23-E205-44A3-9AA5-9C7F3AFBFC9D}" type="presParOf" srcId="{03032896-B386-464B-B7FD-D2FF587DBA13}" destId="{6D46497F-E358-4F63-9D1B-5C619D1FE751}" srcOrd="0" destOrd="0" presId="urn:microsoft.com/office/officeart/2005/8/layout/orgChart1"/>
    <dgm:cxn modelId="{8EB35745-C329-4D3A-AB0A-0900FF4B3268}" type="presParOf" srcId="{03032896-B386-464B-B7FD-D2FF587DBA13}" destId="{D46E3D4A-9830-4FD3-82CE-D389B337340D}" srcOrd="1" destOrd="0" presId="urn:microsoft.com/office/officeart/2005/8/layout/orgChart1"/>
    <dgm:cxn modelId="{94C3C9E1-DE92-4458-AB7F-570C59A4E496}" type="presParOf" srcId="{D46E3D4A-9830-4FD3-82CE-D389B337340D}" destId="{FA977DED-89D0-4146-9498-2BF67D47ECE3}" srcOrd="0" destOrd="0" presId="urn:microsoft.com/office/officeart/2005/8/layout/orgChart1"/>
    <dgm:cxn modelId="{39CEC85B-49F3-4765-A263-C2B697AF0D66}" type="presParOf" srcId="{FA977DED-89D0-4146-9498-2BF67D47ECE3}" destId="{2310028F-C7C8-473E-976B-2E49A9912C85}" srcOrd="0" destOrd="0" presId="urn:microsoft.com/office/officeart/2005/8/layout/orgChart1"/>
    <dgm:cxn modelId="{01F790BF-7C3F-4A12-9DAE-C4591B6B1604}" type="presParOf" srcId="{FA977DED-89D0-4146-9498-2BF67D47ECE3}" destId="{7FA993FD-B0AB-48CF-B06A-F86F32D36B67}" srcOrd="1" destOrd="0" presId="urn:microsoft.com/office/officeart/2005/8/layout/orgChart1"/>
    <dgm:cxn modelId="{9104A130-CEF6-4995-A2DC-E44A562548A6}" type="presParOf" srcId="{D46E3D4A-9830-4FD3-82CE-D389B337340D}" destId="{7013EF17-13A2-4956-8E6F-44E406677515}" srcOrd="1" destOrd="0" presId="urn:microsoft.com/office/officeart/2005/8/layout/orgChart1"/>
    <dgm:cxn modelId="{DB310F27-22C8-4811-9E38-0E7453F4B2BB}" type="presParOf" srcId="{D46E3D4A-9830-4FD3-82CE-D389B337340D}" destId="{F9502B2B-D4F8-43C8-B5BD-BF90170B3C5A}" srcOrd="2" destOrd="0" presId="urn:microsoft.com/office/officeart/2005/8/layout/orgChart1"/>
    <dgm:cxn modelId="{9051E0E2-AA47-4E5A-AD23-42C6AA9F732B}" type="presParOf" srcId="{03032896-B386-464B-B7FD-D2FF587DBA13}" destId="{E7D65673-2566-4EBA-A0E4-EDC58BBB7D3C}" srcOrd="2" destOrd="0" presId="urn:microsoft.com/office/officeart/2005/8/layout/orgChart1"/>
    <dgm:cxn modelId="{A799FA63-2334-4DC8-9922-E8AB6FD395C3}" type="presParOf" srcId="{03032896-B386-464B-B7FD-D2FF587DBA13}" destId="{D313DF6C-F550-4ED0-AF5B-8419B8D273F2}" srcOrd="3" destOrd="0" presId="urn:microsoft.com/office/officeart/2005/8/layout/orgChart1"/>
    <dgm:cxn modelId="{A23326A6-1BBD-440E-89B6-1C1D5311512C}" type="presParOf" srcId="{D313DF6C-F550-4ED0-AF5B-8419B8D273F2}" destId="{3BD3E963-1F54-430F-BC80-48D9EB0C1972}" srcOrd="0" destOrd="0" presId="urn:microsoft.com/office/officeart/2005/8/layout/orgChart1"/>
    <dgm:cxn modelId="{A0F2CB90-046C-4656-851E-C12D764F5778}" type="presParOf" srcId="{3BD3E963-1F54-430F-BC80-48D9EB0C1972}" destId="{603E84EB-00AA-4C5B-8849-2F7056F83D79}" srcOrd="0" destOrd="0" presId="urn:microsoft.com/office/officeart/2005/8/layout/orgChart1"/>
    <dgm:cxn modelId="{8969A5FC-FC80-4E46-A26A-8D1472BF145E}" type="presParOf" srcId="{3BD3E963-1F54-430F-BC80-48D9EB0C1972}" destId="{65AAA816-9F04-48AB-8A3D-8748D581DFDA}" srcOrd="1" destOrd="0" presId="urn:microsoft.com/office/officeart/2005/8/layout/orgChart1"/>
    <dgm:cxn modelId="{DCD4FFE6-8BA2-4DF7-B090-2BE51E61F0F7}" type="presParOf" srcId="{D313DF6C-F550-4ED0-AF5B-8419B8D273F2}" destId="{9874A457-870F-4DE6-83DE-3854AE20017E}" srcOrd="1" destOrd="0" presId="urn:microsoft.com/office/officeart/2005/8/layout/orgChart1"/>
    <dgm:cxn modelId="{86D7AF22-32E2-44C8-9CC1-0D8D98BD1F0D}" type="presParOf" srcId="{D313DF6C-F550-4ED0-AF5B-8419B8D273F2}" destId="{69C91F4E-B1C4-4080-B4F4-896C53B9FD09}" srcOrd="2" destOrd="0" presId="urn:microsoft.com/office/officeart/2005/8/layout/orgChart1"/>
    <dgm:cxn modelId="{5FEE76C2-7D9C-49F6-BD06-6C0C340BEA2B}" type="presParOf" srcId="{50B486B2-E8F6-4B0F-89AA-7E98B31F697E}" destId="{03B25E48-AD63-4136-8E94-E237C689FB2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E95104A0-FB26-492B-91CF-16D9C79D8941}" type="doc">
      <dgm:prSet loTypeId="urn:microsoft.com/office/officeart/2005/8/layout/hProcess11" loCatId="process" qsTypeId="urn:microsoft.com/office/officeart/2005/8/quickstyle/simple1" qsCatId="simple" csTypeId="urn:microsoft.com/office/officeart/2005/8/colors/colorful1" csCatId="colorful" phldr="1"/>
      <dgm:spPr/>
      <dgm:t>
        <a:bodyPr/>
        <a:lstStyle/>
        <a:p>
          <a:endParaRPr lang="en-US"/>
        </a:p>
      </dgm:t>
    </dgm:pt>
    <dgm:pt modelId="{61CE4877-DFA9-45C3-9888-A073510CB126}">
      <dgm:prSet phldrT="[Text]" custT="1"/>
      <dgm:spPr/>
      <dgm:t>
        <a:bodyPr/>
        <a:lstStyle/>
        <a:p>
          <a:r>
            <a:rPr lang="en-US" sz="1400" dirty="0">
              <a:latin typeface="Calibri" panose="020F0502020204030204" pitchFamily="34" charset="0"/>
              <a:cs typeface="Calibri" panose="020F0502020204030204" pitchFamily="34" charset="0"/>
            </a:rPr>
            <a:t>Outpatient Prenatal Care</a:t>
          </a:r>
        </a:p>
      </dgm:t>
    </dgm:pt>
    <dgm:pt modelId="{7DE27341-26EC-4E49-989A-4B18F671E8A3}" type="parTrans" cxnId="{FF3E96A6-B6AD-4848-AF33-C32CF107D282}">
      <dgm:prSet/>
      <dgm:spPr/>
      <dgm:t>
        <a:bodyPr/>
        <a:lstStyle/>
        <a:p>
          <a:endParaRPr lang="en-US"/>
        </a:p>
      </dgm:t>
    </dgm:pt>
    <dgm:pt modelId="{84E19CD0-DB7B-40CA-BD8E-AE44B3F9A820}" type="sibTrans" cxnId="{FF3E96A6-B6AD-4848-AF33-C32CF107D282}">
      <dgm:prSet/>
      <dgm:spPr/>
      <dgm:t>
        <a:bodyPr/>
        <a:lstStyle/>
        <a:p>
          <a:endParaRPr lang="en-US"/>
        </a:p>
      </dgm:t>
    </dgm:pt>
    <dgm:pt modelId="{60739705-7F5C-4F9C-9FB0-F3670E355E3E}">
      <dgm:prSet phldrT="[Text]" custT="1"/>
      <dgm:spPr/>
      <dgm:t>
        <a:bodyPr/>
        <a:lstStyle/>
        <a:p>
          <a:r>
            <a:rPr lang="en-US" sz="1400" dirty="0">
              <a:latin typeface="Calibri" panose="020F0502020204030204" pitchFamily="34" charset="0"/>
              <a:cs typeface="Calibri" panose="020F0502020204030204" pitchFamily="34" charset="0"/>
            </a:rPr>
            <a:t>Antepartum Hospitalization</a:t>
          </a:r>
        </a:p>
      </dgm:t>
    </dgm:pt>
    <dgm:pt modelId="{C640941D-BECE-4253-ABB9-2388ABE31DB5}" type="parTrans" cxnId="{4FAE18D8-929D-493C-9E5C-2E7682F3AB5A}">
      <dgm:prSet/>
      <dgm:spPr/>
      <dgm:t>
        <a:bodyPr/>
        <a:lstStyle/>
        <a:p>
          <a:endParaRPr lang="en-US"/>
        </a:p>
      </dgm:t>
    </dgm:pt>
    <dgm:pt modelId="{1CDB3761-EF3E-4FB9-B8BE-5E4FFED4A289}" type="sibTrans" cxnId="{4FAE18D8-929D-493C-9E5C-2E7682F3AB5A}">
      <dgm:prSet/>
      <dgm:spPr/>
      <dgm:t>
        <a:bodyPr/>
        <a:lstStyle/>
        <a:p>
          <a:endParaRPr lang="en-US"/>
        </a:p>
      </dgm:t>
    </dgm:pt>
    <dgm:pt modelId="{D0CF5EB5-F2A7-42D6-BA72-4754FAD34D00}">
      <dgm:prSet phldrT="[Text]" custT="1"/>
      <dgm:spPr/>
      <dgm:t>
        <a:bodyPr/>
        <a:lstStyle/>
        <a:p>
          <a:r>
            <a:rPr lang="en-US" sz="1400" dirty="0">
              <a:latin typeface="Calibri" panose="020F0502020204030204" pitchFamily="34" charset="0"/>
              <a:cs typeface="Calibri" panose="020F0502020204030204" pitchFamily="34" charset="0"/>
            </a:rPr>
            <a:t>Delivery Hospitalization</a:t>
          </a:r>
        </a:p>
      </dgm:t>
    </dgm:pt>
    <dgm:pt modelId="{7A48725F-A764-4F8D-A82A-EA4D0272A8AA}" type="parTrans" cxnId="{A6C1F831-BD6B-4B8E-9911-81F0F8B54718}">
      <dgm:prSet/>
      <dgm:spPr/>
      <dgm:t>
        <a:bodyPr/>
        <a:lstStyle/>
        <a:p>
          <a:endParaRPr lang="en-US"/>
        </a:p>
      </dgm:t>
    </dgm:pt>
    <dgm:pt modelId="{8C635093-CA04-4922-B93A-6E4BAD1BC246}" type="sibTrans" cxnId="{A6C1F831-BD6B-4B8E-9911-81F0F8B54718}">
      <dgm:prSet/>
      <dgm:spPr/>
      <dgm:t>
        <a:bodyPr/>
        <a:lstStyle/>
        <a:p>
          <a:endParaRPr lang="en-US"/>
        </a:p>
      </dgm:t>
    </dgm:pt>
    <dgm:pt modelId="{C329C0E9-0926-4524-8777-BFB9481238BA}">
      <dgm:prSet phldrT="[Text]" custT="1"/>
      <dgm:spPr/>
      <dgm:t>
        <a:bodyPr/>
        <a:lstStyle/>
        <a:p>
          <a:r>
            <a:rPr lang="en-US" sz="1400" dirty="0">
              <a:latin typeface="Calibri" panose="020F0502020204030204" pitchFamily="34" charset="0"/>
              <a:cs typeface="Calibri" panose="020F0502020204030204" pitchFamily="34" charset="0"/>
            </a:rPr>
            <a:t>Postpartum visit (6 weeks post delivery)</a:t>
          </a:r>
        </a:p>
      </dgm:t>
    </dgm:pt>
    <dgm:pt modelId="{55A25F10-E101-4146-9BBD-3B0EAB8BF9B6}" type="parTrans" cxnId="{5D3B0761-39CA-4AD8-B9D7-C3F31D50AE29}">
      <dgm:prSet/>
      <dgm:spPr/>
      <dgm:t>
        <a:bodyPr/>
        <a:lstStyle/>
        <a:p>
          <a:endParaRPr lang="en-US"/>
        </a:p>
      </dgm:t>
    </dgm:pt>
    <dgm:pt modelId="{65C354F4-FF64-48E0-8D3C-0B6444217B42}" type="sibTrans" cxnId="{5D3B0761-39CA-4AD8-B9D7-C3F31D50AE29}">
      <dgm:prSet/>
      <dgm:spPr/>
      <dgm:t>
        <a:bodyPr/>
        <a:lstStyle/>
        <a:p>
          <a:endParaRPr lang="en-US"/>
        </a:p>
      </dgm:t>
    </dgm:pt>
    <dgm:pt modelId="{6B92DC2F-BA0D-4EE6-B8F6-851BB39CFF6A}" type="pres">
      <dgm:prSet presAssocID="{E95104A0-FB26-492B-91CF-16D9C79D8941}" presName="Name0" presStyleCnt="0">
        <dgm:presLayoutVars>
          <dgm:dir/>
          <dgm:resizeHandles val="exact"/>
        </dgm:presLayoutVars>
      </dgm:prSet>
      <dgm:spPr/>
    </dgm:pt>
    <dgm:pt modelId="{C0EBF962-FC7E-4E92-848C-E34BF091C85A}" type="pres">
      <dgm:prSet presAssocID="{E95104A0-FB26-492B-91CF-16D9C79D8941}" presName="arrow" presStyleLbl="bgShp" presStyleIdx="0" presStyleCnt="1"/>
      <dgm:spPr/>
    </dgm:pt>
    <dgm:pt modelId="{0579EA61-E9DF-4A41-8797-48E16C3E4E25}" type="pres">
      <dgm:prSet presAssocID="{E95104A0-FB26-492B-91CF-16D9C79D8941}" presName="points" presStyleCnt="0"/>
      <dgm:spPr/>
    </dgm:pt>
    <dgm:pt modelId="{D2C2A7B3-26FF-4A9B-B040-B35652D153CF}" type="pres">
      <dgm:prSet presAssocID="{61CE4877-DFA9-45C3-9888-A073510CB126}" presName="compositeA" presStyleCnt="0"/>
      <dgm:spPr/>
    </dgm:pt>
    <dgm:pt modelId="{C0E82C9D-D4F1-471B-8F38-80BF7A1A3AB3}" type="pres">
      <dgm:prSet presAssocID="{61CE4877-DFA9-45C3-9888-A073510CB126}" presName="textA" presStyleLbl="revTx" presStyleIdx="0" presStyleCnt="4" custScaleY="31170" custLinFactY="47389" custLinFactNeighborX="-30" custLinFactNeighborY="100000">
        <dgm:presLayoutVars>
          <dgm:bulletEnabled val="1"/>
        </dgm:presLayoutVars>
      </dgm:prSet>
      <dgm:spPr/>
    </dgm:pt>
    <dgm:pt modelId="{80DC2D50-2E58-46BB-B854-6152A8E25F3F}" type="pres">
      <dgm:prSet presAssocID="{61CE4877-DFA9-45C3-9888-A073510CB126}" presName="circleA" presStyleLbl="node1" presStyleIdx="0" presStyleCnt="4" custLinFactX="-100000" custLinFactNeighborX="-110810" custLinFactNeighborY="79629"/>
      <dgm:spPr/>
    </dgm:pt>
    <dgm:pt modelId="{0DF6BE5A-3D42-4956-BD63-D9E18EFD34AD}" type="pres">
      <dgm:prSet presAssocID="{61CE4877-DFA9-45C3-9888-A073510CB126}" presName="spaceA" presStyleCnt="0"/>
      <dgm:spPr/>
    </dgm:pt>
    <dgm:pt modelId="{41D493EC-476E-4C1C-8C80-4CE5D4A72794}" type="pres">
      <dgm:prSet presAssocID="{84E19CD0-DB7B-40CA-BD8E-AE44B3F9A820}" presName="space" presStyleCnt="0"/>
      <dgm:spPr/>
    </dgm:pt>
    <dgm:pt modelId="{6CF1FFAF-869E-4B06-9FC9-54CC7CA51236}" type="pres">
      <dgm:prSet presAssocID="{60739705-7F5C-4F9C-9FB0-F3670E355E3E}" presName="compositeB" presStyleCnt="0"/>
      <dgm:spPr/>
    </dgm:pt>
    <dgm:pt modelId="{5CC6BD2E-0CAA-47FE-AA40-21323716BE4C}" type="pres">
      <dgm:prSet presAssocID="{60739705-7F5C-4F9C-9FB0-F3670E355E3E}" presName="textB" presStyleLbl="revTx" presStyleIdx="1" presStyleCnt="4">
        <dgm:presLayoutVars>
          <dgm:bulletEnabled val="1"/>
        </dgm:presLayoutVars>
      </dgm:prSet>
      <dgm:spPr/>
    </dgm:pt>
    <dgm:pt modelId="{CDD48820-6069-4E97-A572-E6C00FF2E33B}" type="pres">
      <dgm:prSet presAssocID="{60739705-7F5C-4F9C-9FB0-F3670E355E3E}" presName="circleB" presStyleLbl="node1" presStyleIdx="1" presStyleCnt="4"/>
      <dgm:spPr/>
    </dgm:pt>
    <dgm:pt modelId="{5B0BEEA3-730C-4BA6-8C26-CFEFF7B1FFC2}" type="pres">
      <dgm:prSet presAssocID="{60739705-7F5C-4F9C-9FB0-F3670E355E3E}" presName="spaceB" presStyleCnt="0"/>
      <dgm:spPr/>
    </dgm:pt>
    <dgm:pt modelId="{83A8BB32-0000-48C4-93CC-3B745565346A}" type="pres">
      <dgm:prSet presAssocID="{1CDB3761-EF3E-4FB9-B8BE-5E4FFED4A289}" presName="space" presStyleCnt="0"/>
      <dgm:spPr/>
    </dgm:pt>
    <dgm:pt modelId="{4EB9D306-596B-4B2A-8DB9-B6CD2132347A}" type="pres">
      <dgm:prSet presAssocID="{D0CF5EB5-F2A7-42D6-BA72-4754FAD34D00}" presName="compositeA" presStyleCnt="0"/>
      <dgm:spPr/>
    </dgm:pt>
    <dgm:pt modelId="{AD2909AE-0D00-4286-A386-9F648851F3D3}" type="pres">
      <dgm:prSet presAssocID="{D0CF5EB5-F2A7-42D6-BA72-4754FAD34D00}" presName="textA" presStyleLbl="revTx" presStyleIdx="2" presStyleCnt="4" custLinFactNeighborX="629" custLinFactNeighborY="97997">
        <dgm:presLayoutVars>
          <dgm:bulletEnabled val="1"/>
        </dgm:presLayoutVars>
      </dgm:prSet>
      <dgm:spPr/>
    </dgm:pt>
    <dgm:pt modelId="{8A779B45-FC81-483F-A0D9-A73E5A54291C}" type="pres">
      <dgm:prSet presAssocID="{D0CF5EB5-F2A7-42D6-BA72-4754FAD34D00}" presName="circleA" presStyleLbl="node1" presStyleIdx="2" presStyleCnt="4"/>
      <dgm:spPr/>
    </dgm:pt>
    <dgm:pt modelId="{1813FCCE-2912-44DE-9904-917AC70D50C7}" type="pres">
      <dgm:prSet presAssocID="{D0CF5EB5-F2A7-42D6-BA72-4754FAD34D00}" presName="spaceA" presStyleCnt="0"/>
      <dgm:spPr/>
    </dgm:pt>
    <dgm:pt modelId="{7C95EB25-3AC9-4D8C-A5DA-F73B847BBE7A}" type="pres">
      <dgm:prSet presAssocID="{8C635093-CA04-4922-B93A-6E4BAD1BC246}" presName="space" presStyleCnt="0"/>
      <dgm:spPr/>
    </dgm:pt>
    <dgm:pt modelId="{94158943-AE51-472E-BF98-127C4337EDBA}" type="pres">
      <dgm:prSet presAssocID="{C329C0E9-0926-4524-8777-BFB9481238BA}" presName="compositeB" presStyleCnt="0"/>
      <dgm:spPr/>
    </dgm:pt>
    <dgm:pt modelId="{FA47A42F-7619-4D8A-B1E0-B9B488700E52}" type="pres">
      <dgm:prSet presAssocID="{C329C0E9-0926-4524-8777-BFB9481238BA}" presName="textB" presStyleLbl="revTx" presStyleIdx="3" presStyleCnt="4" custScaleX="154127">
        <dgm:presLayoutVars>
          <dgm:bulletEnabled val="1"/>
        </dgm:presLayoutVars>
      </dgm:prSet>
      <dgm:spPr/>
    </dgm:pt>
    <dgm:pt modelId="{C115D6F7-4C0D-4C7D-9AD0-C0A6E9B018A1}" type="pres">
      <dgm:prSet presAssocID="{C329C0E9-0926-4524-8777-BFB9481238BA}" presName="circleB" presStyleLbl="node1" presStyleIdx="3" presStyleCnt="4"/>
      <dgm:spPr/>
    </dgm:pt>
    <dgm:pt modelId="{199ECD7C-0B79-48EE-BB25-2134FEC74510}" type="pres">
      <dgm:prSet presAssocID="{C329C0E9-0926-4524-8777-BFB9481238BA}" presName="spaceB" presStyleCnt="0"/>
      <dgm:spPr/>
    </dgm:pt>
  </dgm:ptLst>
  <dgm:cxnLst>
    <dgm:cxn modelId="{7F6D5926-224C-4467-9CDA-5C78B8C03779}" type="presOf" srcId="{D0CF5EB5-F2A7-42D6-BA72-4754FAD34D00}" destId="{AD2909AE-0D00-4286-A386-9F648851F3D3}" srcOrd="0" destOrd="0" presId="urn:microsoft.com/office/officeart/2005/8/layout/hProcess11"/>
    <dgm:cxn modelId="{A6C1F831-BD6B-4B8E-9911-81F0F8B54718}" srcId="{E95104A0-FB26-492B-91CF-16D9C79D8941}" destId="{D0CF5EB5-F2A7-42D6-BA72-4754FAD34D00}" srcOrd="2" destOrd="0" parTransId="{7A48725F-A764-4F8D-A82A-EA4D0272A8AA}" sibTransId="{8C635093-CA04-4922-B93A-6E4BAD1BC246}"/>
    <dgm:cxn modelId="{6AA8D235-0403-4896-9FFA-FE20B511735D}" type="presOf" srcId="{60739705-7F5C-4F9C-9FB0-F3670E355E3E}" destId="{5CC6BD2E-0CAA-47FE-AA40-21323716BE4C}" srcOrd="0" destOrd="0" presId="urn:microsoft.com/office/officeart/2005/8/layout/hProcess11"/>
    <dgm:cxn modelId="{6519325E-B085-41CF-B3EF-A7B5002C6E0B}" type="presOf" srcId="{E95104A0-FB26-492B-91CF-16D9C79D8941}" destId="{6B92DC2F-BA0D-4EE6-B8F6-851BB39CFF6A}" srcOrd="0" destOrd="0" presId="urn:microsoft.com/office/officeart/2005/8/layout/hProcess11"/>
    <dgm:cxn modelId="{5D3B0761-39CA-4AD8-B9D7-C3F31D50AE29}" srcId="{E95104A0-FB26-492B-91CF-16D9C79D8941}" destId="{C329C0E9-0926-4524-8777-BFB9481238BA}" srcOrd="3" destOrd="0" parTransId="{55A25F10-E101-4146-9BBD-3B0EAB8BF9B6}" sibTransId="{65C354F4-FF64-48E0-8D3C-0B6444217B42}"/>
    <dgm:cxn modelId="{192F488B-E9CE-408C-853A-CCAEFEC0395F}" type="presOf" srcId="{C329C0E9-0926-4524-8777-BFB9481238BA}" destId="{FA47A42F-7619-4D8A-B1E0-B9B488700E52}" srcOrd="0" destOrd="0" presId="urn:microsoft.com/office/officeart/2005/8/layout/hProcess11"/>
    <dgm:cxn modelId="{FF3E96A6-B6AD-4848-AF33-C32CF107D282}" srcId="{E95104A0-FB26-492B-91CF-16D9C79D8941}" destId="{61CE4877-DFA9-45C3-9888-A073510CB126}" srcOrd="0" destOrd="0" parTransId="{7DE27341-26EC-4E49-989A-4B18F671E8A3}" sibTransId="{84E19CD0-DB7B-40CA-BD8E-AE44B3F9A820}"/>
    <dgm:cxn modelId="{9DE6B1C6-83FC-4DE3-8D42-ACCF1519A1F6}" type="presOf" srcId="{61CE4877-DFA9-45C3-9888-A073510CB126}" destId="{C0E82C9D-D4F1-471B-8F38-80BF7A1A3AB3}" srcOrd="0" destOrd="0" presId="urn:microsoft.com/office/officeart/2005/8/layout/hProcess11"/>
    <dgm:cxn modelId="{4FAE18D8-929D-493C-9E5C-2E7682F3AB5A}" srcId="{E95104A0-FB26-492B-91CF-16D9C79D8941}" destId="{60739705-7F5C-4F9C-9FB0-F3670E355E3E}" srcOrd="1" destOrd="0" parTransId="{C640941D-BECE-4253-ABB9-2388ABE31DB5}" sibTransId="{1CDB3761-EF3E-4FB9-B8BE-5E4FFED4A289}"/>
    <dgm:cxn modelId="{C075AD0D-D25E-4008-832E-CFB4DC6A1B9E}" type="presParOf" srcId="{6B92DC2F-BA0D-4EE6-B8F6-851BB39CFF6A}" destId="{C0EBF962-FC7E-4E92-848C-E34BF091C85A}" srcOrd="0" destOrd="0" presId="urn:microsoft.com/office/officeart/2005/8/layout/hProcess11"/>
    <dgm:cxn modelId="{148739ED-E7B7-4188-BF14-09DA64126CB2}" type="presParOf" srcId="{6B92DC2F-BA0D-4EE6-B8F6-851BB39CFF6A}" destId="{0579EA61-E9DF-4A41-8797-48E16C3E4E25}" srcOrd="1" destOrd="0" presId="urn:microsoft.com/office/officeart/2005/8/layout/hProcess11"/>
    <dgm:cxn modelId="{69117EF6-9AD8-494D-8CA9-8069CDD6DA2D}" type="presParOf" srcId="{0579EA61-E9DF-4A41-8797-48E16C3E4E25}" destId="{D2C2A7B3-26FF-4A9B-B040-B35652D153CF}" srcOrd="0" destOrd="0" presId="urn:microsoft.com/office/officeart/2005/8/layout/hProcess11"/>
    <dgm:cxn modelId="{40FC2568-17F7-4B68-BE65-BA2A0DA52A5C}" type="presParOf" srcId="{D2C2A7B3-26FF-4A9B-B040-B35652D153CF}" destId="{C0E82C9D-D4F1-471B-8F38-80BF7A1A3AB3}" srcOrd="0" destOrd="0" presId="urn:microsoft.com/office/officeart/2005/8/layout/hProcess11"/>
    <dgm:cxn modelId="{5404CA7B-3B2C-488C-8262-432C13E2CDED}" type="presParOf" srcId="{D2C2A7B3-26FF-4A9B-B040-B35652D153CF}" destId="{80DC2D50-2E58-46BB-B854-6152A8E25F3F}" srcOrd="1" destOrd="0" presId="urn:microsoft.com/office/officeart/2005/8/layout/hProcess11"/>
    <dgm:cxn modelId="{12C774A3-C961-42FC-9C83-285E3CEF521E}" type="presParOf" srcId="{D2C2A7B3-26FF-4A9B-B040-B35652D153CF}" destId="{0DF6BE5A-3D42-4956-BD63-D9E18EFD34AD}" srcOrd="2" destOrd="0" presId="urn:microsoft.com/office/officeart/2005/8/layout/hProcess11"/>
    <dgm:cxn modelId="{E5585E26-D395-4F5E-867C-F7E56A03DC50}" type="presParOf" srcId="{0579EA61-E9DF-4A41-8797-48E16C3E4E25}" destId="{41D493EC-476E-4C1C-8C80-4CE5D4A72794}" srcOrd="1" destOrd="0" presId="urn:microsoft.com/office/officeart/2005/8/layout/hProcess11"/>
    <dgm:cxn modelId="{0E6597D7-9D0D-4A9E-A2BE-D72290BB93BD}" type="presParOf" srcId="{0579EA61-E9DF-4A41-8797-48E16C3E4E25}" destId="{6CF1FFAF-869E-4B06-9FC9-54CC7CA51236}" srcOrd="2" destOrd="0" presId="urn:microsoft.com/office/officeart/2005/8/layout/hProcess11"/>
    <dgm:cxn modelId="{50B422F8-BD69-4CFB-954A-A50EFF2EABC9}" type="presParOf" srcId="{6CF1FFAF-869E-4B06-9FC9-54CC7CA51236}" destId="{5CC6BD2E-0CAA-47FE-AA40-21323716BE4C}" srcOrd="0" destOrd="0" presId="urn:microsoft.com/office/officeart/2005/8/layout/hProcess11"/>
    <dgm:cxn modelId="{BEAA1C36-B3CF-4DDE-97F0-77728B5B3BCF}" type="presParOf" srcId="{6CF1FFAF-869E-4B06-9FC9-54CC7CA51236}" destId="{CDD48820-6069-4E97-A572-E6C00FF2E33B}" srcOrd="1" destOrd="0" presId="urn:microsoft.com/office/officeart/2005/8/layout/hProcess11"/>
    <dgm:cxn modelId="{95F06A01-7665-4446-92E2-9A62D14AB887}" type="presParOf" srcId="{6CF1FFAF-869E-4B06-9FC9-54CC7CA51236}" destId="{5B0BEEA3-730C-4BA6-8C26-CFEFF7B1FFC2}" srcOrd="2" destOrd="0" presId="urn:microsoft.com/office/officeart/2005/8/layout/hProcess11"/>
    <dgm:cxn modelId="{F629E845-6F5A-4413-8463-CE6A1F7F9CC6}" type="presParOf" srcId="{0579EA61-E9DF-4A41-8797-48E16C3E4E25}" destId="{83A8BB32-0000-48C4-93CC-3B745565346A}" srcOrd="3" destOrd="0" presId="urn:microsoft.com/office/officeart/2005/8/layout/hProcess11"/>
    <dgm:cxn modelId="{355B3F02-863C-4AC3-87F3-F4D9B40165BE}" type="presParOf" srcId="{0579EA61-E9DF-4A41-8797-48E16C3E4E25}" destId="{4EB9D306-596B-4B2A-8DB9-B6CD2132347A}" srcOrd="4" destOrd="0" presId="urn:microsoft.com/office/officeart/2005/8/layout/hProcess11"/>
    <dgm:cxn modelId="{EDDEC4D5-6C62-4CCB-998A-D14F1D21B967}" type="presParOf" srcId="{4EB9D306-596B-4B2A-8DB9-B6CD2132347A}" destId="{AD2909AE-0D00-4286-A386-9F648851F3D3}" srcOrd="0" destOrd="0" presId="urn:microsoft.com/office/officeart/2005/8/layout/hProcess11"/>
    <dgm:cxn modelId="{3FC17683-8522-474E-B796-630B893A9EAB}" type="presParOf" srcId="{4EB9D306-596B-4B2A-8DB9-B6CD2132347A}" destId="{8A779B45-FC81-483F-A0D9-A73E5A54291C}" srcOrd="1" destOrd="0" presId="urn:microsoft.com/office/officeart/2005/8/layout/hProcess11"/>
    <dgm:cxn modelId="{2BC93EB8-5868-4F88-BDFF-1E991A4497A2}" type="presParOf" srcId="{4EB9D306-596B-4B2A-8DB9-B6CD2132347A}" destId="{1813FCCE-2912-44DE-9904-917AC70D50C7}" srcOrd="2" destOrd="0" presId="urn:microsoft.com/office/officeart/2005/8/layout/hProcess11"/>
    <dgm:cxn modelId="{81F6ECA3-DB0D-4562-9DE6-751B4320D73F}" type="presParOf" srcId="{0579EA61-E9DF-4A41-8797-48E16C3E4E25}" destId="{7C95EB25-3AC9-4D8C-A5DA-F73B847BBE7A}" srcOrd="5" destOrd="0" presId="urn:microsoft.com/office/officeart/2005/8/layout/hProcess11"/>
    <dgm:cxn modelId="{123DC02B-A52A-4BD6-8007-3C2E18753549}" type="presParOf" srcId="{0579EA61-E9DF-4A41-8797-48E16C3E4E25}" destId="{94158943-AE51-472E-BF98-127C4337EDBA}" srcOrd="6" destOrd="0" presId="urn:microsoft.com/office/officeart/2005/8/layout/hProcess11"/>
    <dgm:cxn modelId="{A5B196B9-7AE4-412A-B1E2-C1685A39C2AB}" type="presParOf" srcId="{94158943-AE51-472E-BF98-127C4337EDBA}" destId="{FA47A42F-7619-4D8A-B1E0-B9B488700E52}" srcOrd="0" destOrd="0" presId="urn:microsoft.com/office/officeart/2005/8/layout/hProcess11"/>
    <dgm:cxn modelId="{01678C5A-2D2B-4039-943F-957551202C54}" type="presParOf" srcId="{94158943-AE51-472E-BF98-127C4337EDBA}" destId="{C115D6F7-4C0D-4C7D-9AD0-C0A6E9B018A1}" srcOrd="1" destOrd="0" presId="urn:microsoft.com/office/officeart/2005/8/layout/hProcess11"/>
    <dgm:cxn modelId="{45DC8D3C-D805-43C1-B70F-139CEE96C27D}" type="presParOf" srcId="{94158943-AE51-472E-BF98-127C4337EDBA}" destId="{199ECD7C-0B79-48EE-BB25-2134FEC74510}" srcOrd="2" destOrd="0" presId="urn:microsoft.com/office/officeart/2005/8/layout/hProcess11"/>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E95104A0-FB26-492B-91CF-16D9C79D8941}"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en-US"/>
        </a:p>
      </dgm:t>
    </dgm:pt>
    <dgm:pt modelId="{00ADE34A-E4B2-4B70-BC87-17AEE50B84BF}">
      <dgm:prSet phldrT="[Text]" custT="1"/>
      <dgm:spPr/>
      <dgm:t>
        <a:bodyPr/>
        <a:lstStyle/>
        <a:p>
          <a:r>
            <a:rPr lang="en-US" sz="1200" dirty="0">
              <a:latin typeface="Calibri" panose="020F0502020204030204" pitchFamily="34" charset="0"/>
              <a:cs typeface="Calibri" panose="020F0502020204030204" pitchFamily="34" charset="0"/>
            </a:rPr>
            <a:t>Risk Assessment for VTE in Postpartum Period</a:t>
          </a:r>
        </a:p>
      </dgm:t>
    </dgm:pt>
    <dgm:pt modelId="{6055D4C2-42D1-49D7-A713-804093582317}" type="parTrans" cxnId="{B3D8CF86-AE2F-4D4A-932B-C0979A96B178}">
      <dgm:prSet/>
      <dgm:spPr/>
      <dgm:t>
        <a:bodyPr/>
        <a:lstStyle/>
        <a:p>
          <a:endParaRPr lang="en-US" sz="1200"/>
        </a:p>
      </dgm:t>
    </dgm:pt>
    <dgm:pt modelId="{115B5561-3091-483C-B312-20CC4B7CBFC7}" type="sibTrans" cxnId="{B3D8CF86-AE2F-4D4A-932B-C0979A96B178}">
      <dgm:prSet/>
      <dgm:spPr/>
      <dgm:t>
        <a:bodyPr/>
        <a:lstStyle/>
        <a:p>
          <a:endParaRPr lang="en-US" sz="1200"/>
        </a:p>
      </dgm:t>
    </dgm:pt>
    <dgm:pt modelId="{F43F0244-8E8D-4AA4-8DF4-356447BF1A07}" type="pres">
      <dgm:prSet presAssocID="{E95104A0-FB26-492B-91CF-16D9C79D8941}" presName="hierChild1" presStyleCnt="0">
        <dgm:presLayoutVars>
          <dgm:orgChart val="1"/>
          <dgm:chPref val="1"/>
          <dgm:dir/>
          <dgm:animOne val="branch"/>
          <dgm:animLvl val="lvl"/>
          <dgm:resizeHandles/>
        </dgm:presLayoutVars>
      </dgm:prSet>
      <dgm:spPr/>
    </dgm:pt>
    <dgm:pt modelId="{43D1AF43-C54E-45F3-B53C-446EE8305FED}" type="pres">
      <dgm:prSet presAssocID="{00ADE34A-E4B2-4B70-BC87-17AEE50B84BF}" presName="hierRoot1" presStyleCnt="0">
        <dgm:presLayoutVars>
          <dgm:hierBranch val="init"/>
        </dgm:presLayoutVars>
      </dgm:prSet>
      <dgm:spPr/>
    </dgm:pt>
    <dgm:pt modelId="{46AEA08E-A85D-47E5-B1E1-9CCE30562C96}" type="pres">
      <dgm:prSet presAssocID="{00ADE34A-E4B2-4B70-BC87-17AEE50B84BF}" presName="rootComposite1" presStyleCnt="0"/>
      <dgm:spPr/>
    </dgm:pt>
    <dgm:pt modelId="{DBF68B7E-9239-42EE-8CBD-D028DCB3C755}" type="pres">
      <dgm:prSet presAssocID="{00ADE34A-E4B2-4B70-BC87-17AEE50B84BF}" presName="rootText1" presStyleLbl="node0" presStyleIdx="0" presStyleCnt="1" custScaleX="180606">
        <dgm:presLayoutVars>
          <dgm:chPref val="3"/>
        </dgm:presLayoutVars>
      </dgm:prSet>
      <dgm:spPr/>
    </dgm:pt>
    <dgm:pt modelId="{05446B8C-9ACE-49A0-8ABA-69D48910E97A}" type="pres">
      <dgm:prSet presAssocID="{00ADE34A-E4B2-4B70-BC87-17AEE50B84BF}" presName="rootConnector1" presStyleLbl="node1" presStyleIdx="0" presStyleCnt="0"/>
      <dgm:spPr/>
    </dgm:pt>
    <dgm:pt modelId="{6B291C5E-76F9-4F47-992F-1989AD8A84D4}" type="pres">
      <dgm:prSet presAssocID="{00ADE34A-E4B2-4B70-BC87-17AEE50B84BF}" presName="hierChild2" presStyleCnt="0"/>
      <dgm:spPr/>
    </dgm:pt>
    <dgm:pt modelId="{34D67298-9B7E-4D2A-9AE0-02EDDF864F6F}" type="pres">
      <dgm:prSet presAssocID="{00ADE34A-E4B2-4B70-BC87-17AEE50B84BF}" presName="hierChild3" presStyleCnt="0"/>
      <dgm:spPr/>
    </dgm:pt>
  </dgm:ptLst>
  <dgm:cxnLst>
    <dgm:cxn modelId="{E5288727-6EB0-49C6-A953-BC107A42B31F}" type="presOf" srcId="{00ADE34A-E4B2-4B70-BC87-17AEE50B84BF}" destId="{DBF68B7E-9239-42EE-8CBD-D028DCB3C755}" srcOrd="0" destOrd="0" presId="urn:microsoft.com/office/officeart/2005/8/layout/orgChart1"/>
    <dgm:cxn modelId="{7B90BB2F-FE6E-4777-8CEC-4041DEAD22AF}" type="presOf" srcId="{E95104A0-FB26-492B-91CF-16D9C79D8941}" destId="{F43F0244-8E8D-4AA4-8DF4-356447BF1A07}" srcOrd="0" destOrd="0" presId="urn:microsoft.com/office/officeart/2005/8/layout/orgChart1"/>
    <dgm:cxn modelId="{05EA4580-8554-4C09-B3AC-191FEA8EBDD0}" type="presOf" srcId="{00ADE34A-E4B2-4B70-BC87-17AEE50B84BF}" destId="{05446B8C-9ACE-49A0-8ABA-69D48910E97A}" srcOrd="1" destOrd="0" presId="urn:microsoft.com/office/officeart/2005/8/layout/orgChart1"/>
    <dgm:cxn modelId="{B3D8CF86-AE2F-4D4A-932B-C0979A96B178}" srcId="{E95104A0-FB26-492B-91CF-16D9C79D8941}" destId="{00ADE34A-E4B2-4B70-BC87-17AEE50B84BF}" srcOrd="0" destOrd="0" parTransId="{6055D4C2-42D1-49D7-A713-804093582317}" sibTransId="{115B5561-3091-483C-B312-20CC4B7CBFC7}"/>
    <dgm:cxn modelId="{5B8EC906-850F-4A57-B61A-87EBBD596B6E}" type="presParOf" srcId="{F43F0244-8E8D-4AA4-8DF4-356447BF1A07}" destId="{43D1AF43-C54E-45F3-B53C-446EE8305FED}" srcOrd="0" destOrd="0" presId="urn:microsoft.com/office/officeart/2005/8/layout/orgChart1"/>
    <dgm:cxn modelId="{0E98CDD0-6BD1-4960-B00E-AED99F277AC6}" type="presParOf" srcId="{43D1AF43-C54E-45F3-B53C-446EE8305FED}" destId="{46AEA08E-A85D-47E5-B1E1-9CCE30562C96}" srcOrd="0" destOrd="0" presId="urn:microsoft.com/office/officeart/2005/8/layout/orgChart1"/>
    <dgm:cxn modelId="{1FDECC02-3F9E-4326-A1C9-B4969705DBF2}" type="presParOf" srcId="{46AEA08E-A85D-47E5-B1E1-9CCE30562C96}" destId="{DBF68B7E-9239-42EE-8CBD-D028DCB3C755}" srcOrd="0" destOrd="0" presId="urn:microsoft.com/office/officeart/2005/8/layout/orgChart1"/>
    <dgm:cxn modelId="{23B3C8E7-2E95-42AC-AD34-D664DC055793}" type="presParOf" srcId="{46AEA08E-A85D-47E5-B1E1-9CCE30562C96}" destId="{05446B8C-9ACE-49A0-8ABA-69D48910E97A}" srcOrd="1" destOrd="0" presId="urn:microsoft.com/office/officeart/2005/8/layout/orgChart1"/>
    <dgm:cxn modelId="{7C363490-B9CC-4534-A29B-FE5241993C31}" type="presParOf" srcId="{43D1AF43-C54E-45F3-B53C-446EE8305FED}" destId="{6B291C5E-76F9-4F47-992F-1989AD8A84D4}" srcOrd="1" destOrd="0" presId="urn:microsoft.com/office/officeart/2005/8/layout/orgChart1"/>
    <dgm:cxn modelId="{9622D777-A1ED-45D3-88A6-3464045864A4}" type="presParOf" srcId="{43D1AF43-C54E-45F3-B53C-446EE8305FED}" destId="{34D67298-9B7E-4D2A-9AE0-02EDDF864F6F}" srcOrd="2" destOrd="0" presId="urn:microsoft.com/office/officeart/2005/8/layout/orgChart1"/>
  </dgm:cxnLst>
  <dgm:bg/>
  <dgm:whole/>
  <dgm:extLst>
    <a:ext uri="http://schemas.microsoft.com/office/drawing/2008/diagram">
      <dsp:dataModelExt xmlns:dsp="http://schemas.microsoft.com/office/drawing/2008/diagram" relId="rId1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E95104A0-FB26-492B-91CF-16D9C79D8941}"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en-US"/>
        </a:p>
      </dgm:t>
    </dgm:pt>
    <dgm:pt modelId="{A45F1130-9016-4678-8B88-E461EAE6737E}">
      <dgm:prSet phldrT="[Text]" custT="1"/>
      <dgm:spPr/>
      <dgm:t>
        <a:bodyPr/>
        <a:lstStyle/>
        <a:p>
          <a:r>
            <a:rPr lang="en-US" sz="1200" dirty="0">
              <a:latin typeface="Calibri" panose="020F0502020204030204" pitchFamily="34" charset="0"/>
              <a:cs typeface="Calibri" panose="020F0502020204030204" pitchFamily="34" charset="0"/>
            </a:rPr>
            <a:t>Risk assessment tool for VTE in Antepartum Admission</a:t>
          </a:r>
        </a:p>
      </dgm:t>
    </dgm:pt>
    <dgm:pt modelId="{8417D8FE-4A6E-4C63-B442-16DE918C6293}" type="parTrans" cxnId="{043D3234-7CA6-4619-A660-83A1D6BBB1E1}">
      <dgm:prSet/>
      <dgm:spPr/>
      <dgm:t>
        <a:bodyPr/>
        <a:lstStyle/>
        <a:p>
          <a:endParaRPr lang="en-US"/>
        </a:p>
      </dgm:t>
    </dgm:pt>
    <dgm:pt modelId="{1F23FBE3-E334-46C0-90AC-F30A046B1FCA}" type="sibTrans" cxnId="{043D3234-7CA6-4619-A660-83A1D6BBB1E1}">
      <dgm:prSet/>
      <dgm:spPr/>
      <dgm:t>
        <a:bodyPr/>
        <a:lstStyle/>
        <a:p>
          <a:endParaRPr lang="en-US"/>
        </a:p>
      </dgm:t>
    </dgm:pt>
    <dgm:pt modelId="{73B7F112-679F-4120-B4B9-D3F3527BD379}" type="pres">
      <dgm:prSet presAssocID="{E95104A0-FB26-492B-91CF-16D9C79D8941}" presName="hierChild1" presStyleCnt="0">
        <dgm:presLayoutVars>
          <dgm:orgChart val="1"/>
          <dgm:chPref val="1"/>
          <dgm:dir/>
          <dgm:animOne val="branch"/>
          <dgm:animLvl val="lvl"/>
          <dgm:resizeHandles/>
        </dgm:presLayoutVars>
      </dgm:prSet>
      <dgm:spPr/>
    </dgm:pt>
    <dgm:pt modelId="{F332CC60-767F-4D57-9467-62396601CC43}" type="pres">
      <dgm:prSet presAssocID="{A45F1130-9016-4678-8B88-E461EAE6737E}" presName="hierRoot1" presStyleCnt="0">
        <dgm:presLayoutVars>
          <dgm:hierBranch val="init"/>
        </dgm:presLayoutVars>
      </dgm:prSet>
      <dgm:spPr/>
    </dgm:pt>
    <dgm:pt modelId="{08A8056A-DA83-4FDD-AC93-93A309CE143D}" type="pres">
      <dgm:prSet presAssocID="{A45F1130-9016-4678-8B88-E461EAE6737E}" presName="rootComposite1" presStyleCnt="0"/>
      <dgm:spPr/>
    </dgm:pt>
    <dgm:pt modelId="{0334E4A4-69E9-419E-B308-5EF3AC1CEA52}" type="pres">
      <dgm:prSet presAssocID="{A45F1130-9016-4678-8B88-E461EAE6737E}" presName="rootText1" presStyleLbl="node0" presStyleIdx="0" presStyleCnt="1" custScaleX="128208">
        <dgm:presLayoutVars>
          <dgm:chPref val="3"/>
        </dgm:presLayoutVars>
      </dgm:prSet>
      <dgm:spPr/>
    </dgm:pt>
    <dgm:pt modelId="{56BE3BA9-C2D9-43A6-8936-74060A6AF1E5}" type="pres">
      <dgm:prSet presAssocID="{A45F1130-9016-4678-8B88-E461EAE6737E}" presName="rootConnector1" presStyleLbl="node1" presStyleIdx="0" presStyleCnt="0"/>
      <dgm:spPr/>
    </dgm:pt>
    <dgm:pt modelId="{D16B223A-BBBF-43DE-9D7C-C405A46BD2A0}" type="pres">
      <dgm:prSet presAssocID="{A45F1130-9016-4678-8B88-E461EAE6737E}" presName="hierChild2" presStyleCnt="0"/>
      <dgm:spPr/>
    </dgm:pt>
    <dgm:pt modelId="{0E8E4BC7-CAE5-4F58-9DB0-DBD46A01FD50}" type="pres">
      <dgm:prSet presAssocID="{A45F1130-9016-4678-8B88-E461EAE6737E}" presName="hierChild3" presStyleCnt="0"/>
      <dgm:spPr/>
    </dgm:pt>
  </dgm:ptLst>
  <dgm:cxnLst>
    <dgm:cxn modelId="{DEBC3027-F6B1-4310-8480-19E3F0F75EE3}" type="presOf" srcId="{E95104A0-FB26-492B-91CF-16D9C79D8941}" destId="{73B7F112-679F-4120-B4B9-D3F3527BD379}" srcOrd="0" destOrd="0" presId="urn:microsoft.com/office/officeart/2005/8/layout/orgChart1"/>
    <dgm:cxn modelId="{043D3234-7CA6-4619-A660-83A1D6BBB1E1}" srcId="{E95104A0-FB26-492B-91CF-16D9C79D8941}" destId="{A45F1130-9016-4678-8B88-E461EAE6737E}" srcOrd="0" destOrd="0" parTransId="{8417D8FE-4A6E-4C63-B442-16DE918C6293}" sibTransId="{1F23FBE3-E334-46C0-90AC-F30A046B1FCA}"/>
    <dgm:cxn modelId="{9CBE4864-E008-4F53-8DCE-9D3D4BE16759}" type="presOf" srcId="{A45F1130-9016-4678-8B88-E461EAE6737E}" destId="{0334E4A4-69E9-419E-B308-5EF3AC1CEA52}" srcOrd="0" destOrd="0" presId="urn:microsoft.com/office/officeart/2005/8/layout/orgChart1"/>
    <dgm:cxn modelId="{FB051E91-F1B8-4E2C-B7A6-A13EF23ABE5D}" type="presOf" srcId="{A45F1130-9016-4678-8B88-E461EAE6737E}" destId="{56BE3BA9-C2D9-43A6-8936-74060A6AF1E5}" srcOrd="1" destOrd="0" presId="urn:microsoft.com/office/officeart/2005/8/layout/orgChart1"/>
    <dgm:cxn modelId="{385D8F9E-2A90-427D-85DB-D5E659182D42}" type="presParOf" srcId="{73B7F112-679F-4120-B4B9-D3F3527BD379}" destId="{F332CC60-767F-4D57-9467-62396601CC43}" srcOrd="0" destOrd="0" presId="urn:microsoft.com/office/officeart/2005/8/layout/orgChart1"/>
    <dgm:cxn modelId="{4AE84E7E-0CE9-43EB-ABAC-EB2C62FE518F}" type="presParOf" srcId="{F332CC60-767F-4D57-9467-62396601CC43}" destId="{08A8056A-DA83-4FDD-AC93-93A309CE143D}" srcOrd="0" destOrd="0" presId="urn:microsoft.com/office/officeart/2005/8/layout/orgChart1"/>
    <dgm:cxn modelId="{53C49255-5E8A-47B5-ADBC-57191AF80C29}" type="presParOf" srcId="{08A8056A-DA83-4FDD-AC93-93A309CE143D}" destId="{0334E4A4-69E9-419E-B308-5EF3AC1CEA52}" srcOrd="0" destOrd="0" presId="urn:microsoft.com/office/officeart/2005/8/layout/orgChart1"/>
    <dgm:cxn modelId="{917912BF-09E4-479E-9306-70F6B0FE494D}" type="presParOf" srcId="{08A8056A-DA83-4FDD-AC93-93A309CE143D}" destId="{56BE3BA9-C2D9-43A6-8936-74060A6AF1E5}" srcOrd="1" destOrd="0" presId="urn:microsoft.com/office/officeart/2005/8/layout/orgChart1"/>
    <dgm:cxn modelId="{A40A560C-DC77-4009-9D8F-5EF884F3E72A}" type="presParOf" srcId="{F332CC60-767F-4D57-9467-62396601CC43}" destId="{D16B223A-BBBF-43DE-9D7C-C405A46BD2A0}" srcOrd="1" destOrd="0" presId="urn:microsoft.com/office/officeart/2005/8/layout/orgChart1"/>
    <dgm:cxn modelId="{DD7AAF2B-A4AD-4BC4-848E-7CBFFC559DB0}" type="presParOf" srcId="{F332CC60-767F-4D57-9467-62396601CC43}" destId="{0E8E4BC7-CAE5-4F58-9DB0-DBD46A01FD50}" srcOrd="2" destOrd="0" presId="urn:microsoft.com/office/officeart/2005/8/layout/orgChart1"/>
  </dgm:cxnLst>
  <dgm:bg/>
  <dgm:whole/>
  <dgm:extLst>
    <a:ext uri="http://schemas.microsoft.com/office/drawing/2008/diagram">
      <dsp:dataModelExt xmlns:dsp="http://schemas.microsoft.com/office/drawing/2008/diagram" relId="rId21"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E95104A0-FB26-492B-91CF-16D9C79D8941}"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en-US"/>
        </a:p>
      </dgm:t>
    </dgm:pt>
    <dgm:pt modelId="{0BFB14DC-0FAD-4A5C-82CC-77E21F2AB4BF}">
      <dgm:prSet phldrT="[Text]" custT="1"/>
      <dgm:spPr/>
      <dgm:t>
        <a:bodyPr/>
        <a:lstStyle/>
        <a:p>
          <a:pPr algn="ctr">
            <a:lnSpc>
              <a:spcPct val="100000"/>
            </a:lnSpc>
            <a:spcAft>
              <a:spcPts val="0"/>
            </a:spcAft>
          </a:pPr>
          <a:r>
            <a:rPr lang="en-US" sz="1200" dirty="0">
              <a:latin typeface="Calibri" panose="020F0502020204030204" pitchFamily="34" charset="0"/>
              <a:cs typeface="Calibri" panose="020F0502020204030204" pitchFamily="34" charset="0"/>
            </a:rPr>
            <a:t>Risk assessment tool for VTE in Prenatal Care</a:t>
          </a:r>
        </a:p>
      </dgm:t>
    </dgm:pt>
    <dgm:pt modelId="{A867416D-0E1F-4F76-965A-A28BA725DAF6}" type="sibTrans" cxnId="{8728919A-ADA5-476C-ABD8-28A14A0A470C}">
      <dgm:prSet/>
      <dgm:spPr/>
      <dgm:t>
        <a:bodyPr/>
        <a:lstStyle/>
        <a:p>
          <a:pPr algn="ctr"/>
          <a:endParaRPr lang="en-US"/>
        </a:p>
      </dgm:t>
    </dgm:pt>
    <dgm:pt modelId="{B900A2A5-D976-4A81-BFD1-BD01AF251345}" type="parTrans" cxnId="{8728919A-ADA5-476C-ABD8-28A14A0A470C}">
      <dgm:prSet/>
      <dgm:spPr/>
      <dgm:t>
        <a:bodyPr/>
        <a:lstStyle/>
        <a:p>
          <a:pPr algn="ctr"/>
          <a:endParaRPr lang="en-US"/>
        </a:p>
      </dgm:t>
    </dgm:pt>
    <dgm:pt modelId="{F6249A74-5E3B-4267-98ED-49851278BB9A}" type="pres">
      <dgm:prSet presAssocID="{E95104A0-FB26-492B-91CF-16D9C79D8941}" presName="hierChild1" presStyleCnt="0">
        <dgm:presLayoutVars>
          <dgm:orgChart val="1"/>
          <dgm:chPref val="1"/>
          <dgm:dir/>
          <dgm:animOne val="branch"/>
          <dgm:animLvl val="lvl"/>
          <dgm:resizeHandles/>
        </dgm:presLayoutVars>
      </dgm:prSet>
      <dgm:spPr/>
    </dgm:pt>
    <dgm:pt modelId="{87C0E449-AE5C-4B60-83C5-380B0AB56937}" type="pres">
      <dgm:prSet presAssocID="{0BFB14DC-0FAD-4A5C-82CC-77E21F2AB4BF}" presName="hierRoot1" presStyleCnt="0">
        <dgm:presLayoutVars>
          <dgm:hierBranch val="init"/>
        </dgm:presLayoutVars>
      </dgm:prSet>
      <dgm:spPr/>
    </dgm:pt>
    <dgm:pt modelId="{BDAB82CF-9D31-4CCD-9091-7A8484687B0D}" type="pres">
      <dgm:prSet presAssocID="{0BFB14DC-0FAD-4A5C-82CC-77E21F2AB4BF}" presName="rootComposite1" presStyleCnt="0"/>
      <dgm:spPr/>
    </dgm:pt>
    <dgm:pt modelId="{AF4DA442-E3BB-4282-A3B1-A6EF6F504851}" type="pres">
      <dgm:prSet presAssocID="{0BFB14DC-0FAD-4A5C-82CC-77E21F2AB4BF}" presName="rootText1" presStyleLbl="node0" presStyleIdx="0" presStyleCnt="1" custScaleX="124191" custLinFactNeighborX="-12" custLinFactNeighborY="24195">
        <dgm:presLayoutVars>
          <dgm:chPref val="3"/>
        </dgm:presLayoutVars>
      </dgm:prSet>
      <dgm:spPr/>
    </dgm:pt>
    <dgm:pt modelId="{5B532E87-B11C-4E52-9B02-29512A9917A3}" type="pres">
      <dgm:prSet presAssocID="{0BFB14DC-0FAD-4A5C-82CC-77E21F2AB4BF}" presName="rootConnector1" presStyleLbl="node1" presStyleIdx="0" presStyleCnt="0"/>
      <dgm:spPr/>
    </dgm:pt>
    <dgm:pt modelId="{C9C1F968-1ECC-40A4-B9CD-212C02E10BC6}" type="pres">
      <dgm:prSet presAssocID="{0BFB14DC-0FAD-4A5C-82CC-77E21F2AB4BF}" presName="hierChild2" presStyleCnt="0"/>
      <dgm:spPr/>
    </dgm:pt>
    <dgm:pt modelId="{7C13DEAF-1679-437D-AC03-32D04F6C9E64}" type="pres">
      <dgm:prSet presAssocID="{0BFB14DC-0FAD-4A5C-82CC-77E21F2AB4BF}" presName="hierChild3" presStyleCnt="0"/>
      <dgm:spPr/>
    </dgm:pt>
  </dgm:ptLst>
  <dgm:cxnLst>
    <dgm:cxn modelId="{E1071811-1445-4EC2-8323-636F27514065}" type="presOf" srcId="{0BFB14DC-0FAD-4A5C-82CC-77E21F2AB4BF}" destId="{5B532E87-B11C-4E52-9B02-29512A9917A3}" srcOrd="1" destOrd="0" presId="urn:microsoft.com/office/officeart/2005/8/layout/orgChart1"/>
    <dgm:cxn modelId="{5327E473-0990-46C8-B086-F6C2C044CF09}" type="presOf" srcId="{E95104A0-FB26-492B-91CF-16D9C79D8941}" destId="{F6249A74-5E3B-4267-98ED-49851278BB9A}" srcOrd="0" destOrd="0" presId="urn:microsoft.com/office/officeart/2005/8/layout/orgChart1"/>
    <dgm:cxn modelId="{8728919A-ADA5-476C-ABD8-28A14A0A470C}" srcId="{E95104A0-FB26-492B-91CF-16D9C79D8941}" destId="{0BFB14DC-0FAD-4A5C-82CC-77E21F2AB4BF}" srcOrd="0" destOrd="0" parTransId="{B900A2A5-D976-4A81-BFD1-BD01AF251345}" sibTransId="{A867416D-0E1F-4F76-965A-A28BA725DAF6}"/>
    <dgm:cxn modelId="{E49968C7-E131-4BCE-B632-E24A7535CF7D}" type="presOf" srcId="{0BFB14DC-0FAD-4A5C-82CC-77E21F2AB4BF}" destId="{AF4DA442-E3BB-4282-A3B1-A6EF6F504851}" srcOrd="0" destOrd="0" presId="urn:microsoft.com/office/officeart/2005/8/layout/orgChart1"/>
    <dgm:cxn modelId="{B486DF59-6B0C-472D-BD33-752AAFE41FC0}" type="presParOf" srcId="{F6249A74-5E3B-4267-98ED-49851278BB9A}" destId="{87C0E449-AE5C-4B60-83C5-380B0AB56937}" srcOrd="0" destOrd="0" presId="urn:microsoft.com/office/officeart/2005/8/layout/orgChart1"/>
    <dgm:cxn modelId="{E3CA6B37-9F2D-473C-AC70-6336C81A305C}" type="presParOf" srcId="{87C0E449-AE5C-4B60-83C5-380B0AB56937}" destId="{BDAB82CF-9D31-4CCD-9091-7A8484687B0D}" srcOrd="0" destOrd="0" presId="urn:microsoft.com/office/officeart/2005/8/layout/orgChart1"/>
    <dgm:cxn modelId="{8D187FF3-DAEE-40BD-A39F-E554BB0E50FE}" type="presParOf" srcId="{BDAB82CF-9D31-4CCD-9091-7A8484687B0D}" destId="{AF4DA442-E3BB-4282-A3B1-A6EF6F504851}" srcOrd="0" destOrd="0" presId="urn:microsoft.com/office/officeart/2005/8/layout/orgChart1"/>
    <dgm:cxn modelId="{87D1E744-2C24-4C5F-BC5E-F02D5DDD491A}" type="presParOf" srcId="{BDAB82CF-9D31-4CCD-9091-7A8484687B0D}" destId="{5B532E87-B11C-4E52-9B02-29512A9917A3}" srcOrd="1" destOrd="0" presId="urn:microsoft.com/office/officeart/2005/8/layout/orgChart1"/>
    <dgm:cxn modelId="{903847F1-4FAB-4D72-8B71-2A979A5D879E}" type="presParOf" srcId="{87C0E449-AE5C-4B60-83C5-380B0AB56937}" destId="{C9C1F968-1ECC-40A4-B9CD-212C02E10BC6}" srcOrd="1" destOrd="0" presId="urn:microsoft.com/office/officeart/2005/8/layout/orgChart1"/>
    <dgm:cxn modelId="{C2C593D0-F641-4B20-B41D-3CFE408E7D3C}" type="presParOf" srcId="{87C0E449-AE5C-4B60-83C5-380B0AB56937}" destId="{7C13DEAF-1679-437D-AC03-32D04F6C9E64}" srcOrd="2" destOrd="0" presId="urn:microsoft.com/office/officeart/2005/8/layout/orgChart1"/>
  </dgm:cxnLst>
  <dgm:bg/>
  <dgm:whole/>
  <dgm:extLst>
    <a:ext uri="http://schemas.microsoft.com/office/drawing/2008/diagram">
      <dsp:dataModelExt xmlns:dsp="http://schemas.microsoft.com/office/drawing/2008/diagram" relId="rId26"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E95104A0-FB26-492B-91CF-16D9C79D8941}"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en-US"/>
        </a:p>
      </dgm:t>
    </dgm:pt>
    <dgm:pt modelId="{2A7D1767-8890-4B63-BE2A-8603A87B7B3C}">
      <dgm:prSet phldrT="[Text]" custT="1"/>
      <dgm:spPr>
        <a:solidFill>
          <a:srgbClr val="7030A0"/>
        </a:solidFill>
      </dgm:spPr>
      <dgm:t>
        <a:bodyPr/>
        <a:lstStyle/>
        <a:p>
          <a:r>
            <a:rPr lang="en-US" sz="1200" dirty="0">
              <a:latin typeface="Calibri" panose="020F0502020204030204" pitchFamily="34" charset="0"/>
              <a:cs typeface="Calibri" panose="020F0502020204030204" pitchFamily="34" charset="0"/>
            </a:rPr>
            <a:t>Does patient qualify for prophylaxis?</a:t>
          </a:r>
        </a:p>
      </dgm:t>
    </dgm:pt>
    <dgm:pt modelId="{F866DD6D-5CDF-40B5-90E5-FA9A1092CA9C}" type="parTrans" cxnId="{C2A7B2C5-EE98-41BF-9C30-B395DD234F07}">
      <dgm:prSet/>
      <dgm:spPr/>
      <dgm:t>
        <a:bodyPr/>
        <a:lstStyle/>
        <a:p>
          <a:endParaRPr lang="en-US"/>
        </a:p>
      </dgm:t>
    </dgm:pt>
    <dgm:pt modelId="{F169FCD1-CC32-4B21-90C2-E53152A9C6F2}" type="sibTrans" cxnId="{C2A7B2C5-EE98-41BF-9C30-B395DD234F07}">
      <dgm:prSet/>
      <dgm:spPr/>
      <dgm:t>
        <a:bodyPr/>
        <a:lstStyle/>
        <a:p>
          <a:endParaRPr lang="en-US"/>
        </a:p>
      </dgm:t>
    </dgm:pt>
    <dgm:pt modelId="{77FD3641-76E9-4917-9042-DA388F4DC54A}">
      <dgm:prSet phldrT="[Text]" custT="1"/>
      <dgm:spPr>
        <a:solidFill>
          <a:srgbClr val="00CC00"/>
        </a:solidFill>
      </dgm:spPr>
      <dgm:t>
        <a:bodyPr/>
        <a:lstStyle/>
        <a:p>
          <a:r>
            <a:rPr lang="en-US" sz="1200" dirty="0">
              <a:latin typeface="Calibri" panose="020F0502020204030204" pitchFamily="34" charset="0"/>
              <a:cs typeface="Calibri" panose="020F0502020204030204" pitchFamily="34" charset="0"/>
            </a:rPr>
            <a:t>Yes</a:t>
          </a:r>
        </a:p>
      </dgm:t>
    </dgm:pt>
    <dgm:pt modelId="{8A7D3486-92F0-4023-85ED-FF77CDB4E704}" type="parTrans" cxnId="{71C7830E-56AC-4249-A120-BB25126FEE7F}">
      <dgm:prSet>
        <dgm:style>
          <a:lnRef idx="1">
            <a:schemeClr val="accent4"/>
          </a:lnRef>
          <a:fillRef idx="0">
            <a:schemeClr val="accent4"/>
          </a:fillRef>
          <a:effectRef idx="0">
            <a:schemeClr val="accent4"/>
          </a:effectRef>
          <a:fontRef idx="minor">
            <a:schemeClr val="tx1"/>
          </a:fontRef>
        </dgm:style>
      </dgm:prSet>
      <dgm:spPr/>
      <dgm:t>
        <a:bodyPr/>
        <a:lstStyle/>
        <a:p>
          <a:endParaRPr lang="en-US"/>
        </a:p>
      </dgm:t>
    </dgm:pt>
    <dgm:pt modelId="{3CB1CA90-E403-450A-880D-F378FCA91963}" type="sibTrans" cxnId="{71C7830E-56AC-4249-A120-BB25126FEE7F}">
      <dgm:prSet/>
      <dgm:spPr/>
      <dgm:t>
        <a:bodyPr/>
        <a:lstStyle/>
        <a:p>
          <a:endParaRPr lang="en-US"/>
        </a:p>
      </dgm:t>
    </dgm:pt>
    <dgm:pt modelId="{C2155CE3-9D68-4F6E-B240-03E20DB02A2A}">
      <dgm:prSet phldrT="[Text]" custT="1"/>
      <dgm:spPr>
        <a:solidFill>
          <a:srgbClr val="FF0000"/>
        </a:solidFill>
      </dgm:spPr>
      <dgm:t>
        <a:bodyPr/>
        <a:lstStyle/>
        <a:p>
          <a:r>
            <a:rPr lang="en-US" sz="1200" dirty="0">
              <a:latin typeface="Calibri" panose="020F0502020204030204" pitchFamily="34" charset="0"/>
              <a:cs typeface="Calibri" panose="020F0502020204030204" pitchFamily="34" charset="0"/>
            </a:rPr>
            <a:t>No</a:t>
          </a:r>
        </a:p>
      </dgm:t>
    </dgm:pt>
    <dgm:pt modelId="{11FA06C8-6B40-42B8-847D-54E010F6ACA7}" type="parTrans" cxnId="{BABC451D-A9D0-4918-BCC9-A142B5386E13}">
      <dgm:prSet>
        <dgm:style>
          <a:lnRef idx="1">
            <a:schemeClr val="accent4"/>
          </a:lnRef>
          <a:fillRef idx="0">
            <a:schemeClr val="accent4"/>
          </a:fillRef>
          <a:effectRef idx="0">
            <a:schemeClr val="accent4"/>
          </a:effectRef>
          <a:fontRef idx="minor">
            <a:schemeClr val="tx1"/>
          </a:fontRef>
        </dgm:style>
      </dgm:prSet>
      <dgm:spPr/>
      <dgm:t>
        <a:bodyPr/>
        <a:lstStyle/>
        <a:p>
          <a:endParaRPr lang="en-US"/>
        </a:p>
      </dgm:t>
    </dgm:pt>
    <dgm:pt modelId="{20469212-5D8D-47B0-B567-657264B47FD2}" type="sibTrans" cxnId="{BABC451D-A9D0-4918-BCC9-A142B5386E13}">
      <dgm:prSet/>
      <dgm:spPr/>
      <dgm:t>
        <a:bodyPr/>
        <a:lstStyle/>
        <a:p>
          <a:endParaRPr lang="en-US"/>
        </a:p>
      </dgm:t>
    </dgm:pt>
    <dgm:pt modelId="{412EDAA0-63E7-4CC6-A15B-E75C3C811A49}">
      <dgm:prSet phldrT="[Text]" custT="1"/>
      <dgm:spPr>
        <a:solidFill>
          <a:schemeClr val="accent6">
            <a:lumMod val="60000"/>
            <a:lumOff val="40000"/>
          </a:schemeClr>
        </a:solidFill>
      </dgm:spPr>
      <dgm:t>
        <a:bodyPr/>
        <a:lstStyle/>
        <a:p>
          <a:r>
            <a:rPr lang="en-US" sz="1200" dirty="0">
              <a:latin typeface="Calibri" panose="020F0502020204030204" pitchFamily="34" charset="0"/>
              <a:cs typeface="Calibri" panose="020F0502020204030204" pitchFamily="34" charset="0"/>
            </a:rPr>
            <a:t>Provide Patient Education on options for treatment</a:t>
          </a:r>
        </a:p>
      </dgm:t>
    </dgm:pt>
    <dgm:pt modelId="{C6992243-99A6-4AB9-A881-CB1BEEE890DD}" type="parTrans" cxnId="{215CBA0A-2D89-4A34-B3B2-DBB44C101488}">
      <dgm:prSet/>
      <dgm:spPr>
        <a:ln>
          <a:solidFill>
            <a:srgbClr val="00CC00"/>
          </a:solidFill>
        </a:ln>
      </dgm:spPr>
      <dgm:t>
        <a:bodyPr/>
        <a:lstStyle/>
        <a:p>
          <a:endParaRPr lang="en-US"/>
        </a:p>
      </dgm:t>
    </dgm:pt>
    <dgm:pt modelId="{DB2B4F58-4827-420F-9D67-366E7560ADA7}" type="sibTrans" cxnId="{215CBA0A-2D89-4A34-B3B2-DBB44C101488}">
      <dgm:prSet/>
      <dgm:spPr/>
      <dgm:t>
        <a:bodyPr/>
        <a:lstStyle/>
        <a:p>
          <a:endParaRPr lang="en-US"/>
        </a:p>
      </dgm:t>
    </dgm:pt>
    <dgm:pt modelId="{0585B9E0-44AC-4F2C-9EDA-A4A82912C6C6}">
      <dgm:prSet phldrT="[Text]" custT="1"/>
      <dgm:spPr/>
      <dgm:t>
        <a:bodyPr/>
        <a:lstStyle/>
        <a:p>
          <a:r>
            <a:rPr lang="en-US" sz="1200" dirty="0">
              <a:latin typeface="Calibri" panose="020F0502020204030204" pitchFamily="34" charset="0"/>
              <a:cs typeface="Calibri" panose="020F0502020204030204" pitchFamily="34" charset="0"/>
            </a:rPr>
            <a:t>Begin standard treatment</a:t>
          </a:r>
        </a:p>
      </dgm:t>
    </dgm:pt>
    <dgm:pt modelId="{87DDE724-40E2-465E-BE83-882282DF4E25}" type="parTrans" cxnId="{4EB628ED-8FCB-4B95-94AE-68D391573D50}">
      <dgm:prSet>
        <dgm:style>
          <a:lnRef idx="1">
            <a:schemeClr val="accent5"/>
          </a:lnRef>
          <a:fillRef idx="0">
            <a:schemeClr val="accent5"/>
          </a:fillRef>
          <a:effectRef idx="0">
            <a:schemeClr val="accent5"/>
          </a:effectRef>
          <a:fontRef idx="minor">
            <a:schemeClr val="tx1"/>
          </a:fontRef>
        </dgm:style>
      </dgm:prSet>
      <dgm:spPr/>
      <dgm:t>
        <a:bodyPr/>
        <a:lstStyle/>
        <a:p>
          <a:endParaRPr lang="en-US"/>
        </a:p>
      </dgm:t>
    </dgm:pt>
    <dgm:pt modelId="{55FB2B08-79A4-4B8B-BEDE-FE8194A563C6}" type="sibTrans" cxnId="{4EB628ED-8FCB-4B95-94AE-68D391573D50}">
      <dgm:prSet/>
      <dgm:spPr/>
      <dgm:t>
        <a:bodyPr/>
        <a:lstStyle/>
        <a:p>
          <a:endParaRPr lang="en-US"/>
        </a:p>
      </dgm:t>
    </dgm:pt>
    <dgm:pt modelId="{A8A64BDB-FD2C-4963-9224-7A38512C0FA1}" type="pres">
      <dgm:prSet presAssocID="{E95104A0-FB26-492B-91CF-16D9C79D8941}" presName="hierChild1" presStyleCnt="0">
        <dgm:presLayoutVars>
          <dgm:orgChart val="1"/>
          <dgm:chPref val="1"/>
          <dgm:dir/>
          <dgm:animOne val="branch"/>
          <dgm:animLvl val="lvl"/>
          <dgm:resizeHandles/>
        </dgm:presLayoutVars>
      </dgm:prSet>
      <dgm:spPr/>
    </dgm:pt>
    <dgm:pt modelId="{A5C8908E-F3ED-4D0B-BB49-DFB14BDE51C4}" type="pres">
      <dgm:prSet presAssocID="{2A7D1767-8890-4B63-BE2A-8603A87B7B3C}" presName="hierRoot1" presStyleCnt="0">
        <dgm:presLayoutVars>
          <dgm:hierBranch val="init"/>
        </dgm:presLayoutVars>
      </dgm:prSet>
      <dgm:spPr/>
    </dgm:pt>
    <dgm:pt modelId="{7D9FCF96-CE6E-4C66-8959-0664738D5C16}" type="pres">
      <dgm:prSet presAssocID="{2A7D1767-8890-4B63-BE2A-8603A87B7B3C}" presName="rootComposite1" presStyleCnt="0"/>
      <dgm:spPr/>
    </dgm:pt>
    <dgm:pt modelId="{3A0973EC-51D3-43A2-B9F5-434C3F4E8408}" type="pres">
      <dgm:prSet presAssocID="{2A7D1767-8890-4B63-BE2A-8603A87B7B3C}" presName="rootText1" presStyleLbl="node0" presStyleIdx="0" presStyleCnt="1" custScaleX="495257">
        <dgm:presLayoutVars>
          <dgm:chPref val="3"/>
        </dgm:presLayoutVars>
      </dgm:prSet>
      <dgm:spPr/>
    </dgm:pt>
    <dgm:pt modelId="{5EE8C81C-5EAE-4D9C-A92C-A66D09696A49}" type="pres">
      <dgm:prSet presAssocID="{2A7D1767-8890-4B63-BE2A-8603A87B7B3C}" presName="rootConnector1" presStyleLbl="node1" presStyleIdx="0" presStyleCnt="0"/>
      <dgm:spPr/>
    </dgm:pt>
    <dgm:pt modelId="{1C98F411-B019-4BE9-BDF3-C26D048DF704}" type="pres">
      <dgm:prSet presAssocID="{2A7D1767-8890-4B63-BE2A-8603A87B7B3C}" presName="hierChild2" presStyleCnt="0"/>
      <dgm:spPr/>
    </dgm:pt>
    <dgm:pt modelId="{B65BACC4-B718-4465-8592-22A3C8D434E2}" type="pres">
      <dgm:prSet presAssocID="{8A7D3486-92F0-4023-85ED-FF77CDB4E704}" presName="Name37" presStyleLbl="parChTrans1D2" presStyleIdx="0" presStyleCnt="2"/>
      <dgm:spPr/>
    </dgm:pt>
    <dgm:pt modelId="{B90E501C-CBDC-4316-8E11-985279182672}" type="pres">
      <dgm:prSet presAssocID="{77FD3641-76E9-4917-9042-DA388F4DC54A}" presName="hierRoot2" presStyleCnt="0">
        <dgm:presLayoutVars>
          <dgm:hierBranch val="init"/>
        </dgm:presLayoutVars>
      </dgm:prSet>
      <dgm:spPr/>
    </dgm:pt>
    <dgm:pt modelId="{FC18D2C2-C959-42EE-8CE0-7AB4B68553A1}" type="pres">
      <dgm:prSet presAssocID="{77FD3641-76E9-4917-9042-DA388F4DC54A}" presName="rootComposite" presStyleCnt="0"/>
      <dgm:spPr/>
    </dgm:pt>
    <dgm:pt modelId="{B08E8474-77F3-42BC-9E93-9661FBDD71D0}" type="pres">
      <dgm:prSet presAssocID="{77FD3641-76E9-4917-9042-DA388F4DC54A}" presName="rootText" presStyleLbl="node2" presStyleIdx="0" presStyleCnt="2" custLinFactNeighborX="-3375" custLinFactNeighborY="182">
        <dgm:presLayoutVars>
          <dgm:chPref val="3"/>
        </dgm:presLayoutVars>
      </dgm:prSet>
      <dgm:spPr/>
    </dgm:pt>
    <dgm:pt modelId="{59D39786-1FD8-4773-86EE-4F1D50936546}" type="pres">
      <dgm:prSet presAssocID="{77FD3641-76E9-4917-9042-DA388F4DC54A}" presName="rootConnector" presStyleLbl="node2" presStyleIdx="0" presStyleCnt="2"/>
      <dgm:spPr/>
    </dgm:pt>
    <dgm:pt modelId="{D2BFFB80-2C00-45DE-9BAF-3D6146D0DC2C}" type="pres">
      <dgm:prSet presAssocID="{77FD3641-76E9-4917-9042-DA388F4DC54A}" presName="hierChild4" presStyleCnt="0"/>
      <dgm:spPr/>
    </dgm:pt>
    <dgm:pt modelId="{90614571-B43D-46FD-A49B-0DA25059F8A5}" type="pres">
      <dgm:prSet presAssocID="{C6992243-99A6-4AB9-A881-CB1BEEE890DD}" presName="Name37" presStyleLbl="parChTrans1D3" presStyleIdx="0" presStyleCnt="1"/>
      <dgm:spPr/>
    </dgm:pt>
    <dgm:pt modelId="{FD953786-A5F7-484E-B392-887D628627C6}" type="pres">
      <dgm:prSet presAssocID="{412EDAA0-63E7-4CC6-A15B-E75C3C811A49}" presName="hierRoot2" presStyleCnt="0">
        <dgm:presLayoutVars>
          <dgm:hierBranch val="init"/>
        </dgm:presLayoutVars>
      </dgm:prSet>
      <dgm:spPr/>
    </dgm:pt>
    <dgm:pt modelId="{605B4538-9261-40CB-9FE6-B27EFD587523}" type="pres">
      <dgm:prSet presAssocID="{412EDAA0-63E7-4CC6-A15B-E75C3C811A49}" presName="rootComposite" presStyleCnt="0"/>
      <dgm:spPr/>
    </dgm:pt>
    <dgm:pt modelId="{CB684F16-DC02-4DA2-92C5-ECBE4AEA6B6C}" type="pres">
      <dgm:prSet presAssocID="{412EDAA0-63E7-4CC6-A15B-E75C3C811A49}" presName="rootText" presStyleLbl="node3" presStyleIdx="0" presStyleCnt="1" custScaleX="558619" custLinFactNeighborX="-3693">
        <dgm:presLayoutVars>
          <dgm:chPref val="3"/>
        </dgm:presLayoutVars>
      </dgm:prSet>
      <dgm:spPr/>
    </dgm:pt>
    <dgm:pt modelId="{7FEE9CE3-3B4B-443C-B3BE-2090BB748237}" type="pres">
      <dgm:prSet presAssocID="{412EDAA0-63E7-4CC6-A15B-E75C3C811A49}" presName="rootConnector" presStyleLbl="node3" presStyleIdx="0" presStyleCnt="1"/>
      <dgm:spPr/>
    </dgm:pt>
    <dgm:pt modelId="{3C496493-C361-4119-980D-21217D4A85A4}" type="pres">
      <dgm:prSet presAssocID="{412EDAA0-63E7-4CC6-A15B-E75C3C811A49}" presName="hierChild4" presStyleCnt="0"/>
      <dgm:spPr/>
    </dgm:pt>
    <dgm:pt modelId="{181A0EE8-47EE-4ECD-A7A0-921FD3C7BDD4}" type="pres">
      <dgm:prSet presAssocID="{87DDE724-40E2-465E-BE83-882282DF4E25}" presName="Name37" presStyleLbl="parChTrans1D4" presStyleIdx="0" presStyleCnt="1"/>
      <dgm:spPr/>
    </dgm:pt>
    <dgm:pt modelId="{CDDDA701-9B71-45E4-9192-66A1088B9DDB}" type="pres">
      <dgm:prSet presAssocID="{0585B9E0-44AC-4F2C-9EDA-A4A82912C6C6}" presName="hierRoot2" presStyleCnt="0">
        <dgm:presLayoutVars>
          <dgm:hierBranch val="init"/>
        </dgm:presLayoutVars>
      </dgm:prSet>
      <dgm:spPr/>
    </dgm:pt>
    <dgm:pt modelId="{9EE43765-7E51-4D56-846E-7832024F3ED9}" type="pres">
      <dgm:prSet presAssocID="{0585B9E0-44AC-4F2C-9EDA-A4A82912C6C6}" presName="rootComposite" presStyleCnt="0"/>
      <dgm:spPr/>
    </dgm:pt>
    <dgm:pt modelId="{9F1FCEA3-53CB-4175-BE1B-EDBA502C1736}" type="pres">
      <dgm:prSet presAssocID="{0585B9E0-44AC-4F2C-9EDA-A4A82912C6C6}" presName="rootText" presStyleLbl="node4" presStyleIdx="0" presStyleCnt="1" custScaleX="322412">
        <dgm:presLayoutVars>
          <dgm:chPref val="3"/>
        </dgm:presLayoutVars>
      </dgm:prSet>
      <dgm:spPr/>
    </dgm:pt>
    <dgm:pt modelId="{0B9448A5-3FC2-490F-A044-99629B4B1584}" type="pres">
      <dgm:prSet presAssocID="{0585B9E0-44AC-4F2C-9EDA-A4A82912C6C6}" presName="rootConnector" presStyleLbl="node4" presStyleIdx="0" presStyleCnt="1"/>
      <dgm:spPr/>
    </dgm:pt>
    <dgm:pt modelId="{0AFA46EB-B7CF-4B36-96E5-6DE63B2F8D77}" type="pres">
      <dgm:prSet presAssocID="{0585B9E0-44AC-4F2C-9EDA-A4A82912C6C6}" presName="hierChild4" presStyleCnt="0"/>
      <dgm:spPr/>
    </dgm:pt>
    <dgm:pt modelId="{A066A1CA-8ED6-45F7-BC83-309494D05EB4}" type="pres">
      <dgm:prSet presAssocID="{0585B9E0-44AC-4F2C-9EDA-A4A82912C6C6}" presName="hierChild5" presStyleCnt="0"/>
      <dgm:spPr/>
    </dgm:pt>
    <dgm:pt modelId="{E157A9FE-C99C-4634-A111-51E942729A74}" type="pres">
      <dgm:prSet presAssocID="{412EDAA0-63E7-4CC6-A15B-E75C3C811A49}" presName="hierChild5" presStyleCnt="0"/>
      <dgm:spPr/>
    </dgm:pt>
    <dgm:pt modelId="{909E31FC-A2D4-4981-97EF-63174E423F81}" type="pres">
      <dgm:prSet presAssocID="{77FD3641-76E9-4917-9042-DA388F4DC54A}" presName="hierChild5" presStyleCnt="0"/>
      <dgm:spPr/>
    </dgm:pt>
    <dgm:pt modelId="{03A476B3-B94C-400D-8B9E-1C5C9B460DE5}" type="pres">
      <dgm:prSet presAssocID="{11FA06C8-6B40-42B8-847D-54E010F6ACA7}" presName="Name37" presStyleLbl="parChTrans1D2" presStyleIdx="1" presStyleCnt="2"/>
      <dgm:spPr/>
    </dgm:pt>
    <dgm:pt modelId="{C2020100-18D0-49DD-B329-1AB0A3F2F308}" type="pres">
      <dgm:prSet presAssocID="{C2155CE3-9D68-4F6E-B240-03E20DB02A2A}" presName="hierRoot2" presStyleCnt="0">
        <dgm:presLayoutVars>
          <dgm:hierBranch val="init"/>
        </dgm:presLayoutVars>
      </dgm:prSet>
      <dgm:spPr/>
    </dgm:pt>
    <dgm:pt modelId="{C12813EE-EA76-4ADB-8B39-7DC739B0F81B}" type="pres">
      <dgm:prSet presAssocID="{C2155CE3-9D68-4F6E-B240-03E20DB02A2A}" presName="rootComposite" presStyleCnt="0"/>
      <dgm:spPr/>
    </dgm:pt>
    <dgm:pt modelId="{E4B18C64-D276-4067-B3C3-C5740912072E}" type="pres">
      <dgm:prSet presAssocID="{C2155CE3-9D68-4F6E-B240-03E20DB02A2A}" presName="rootText" presStyleLbl="node2" presStyleIdx="1" presStyleCnt="2">
        <dgm:presLayoutVars>
          <dgm:chPref val="3"/>
        </dgm:presLayoutVars>
      </dgm:prSet>
      <dgm:spPr/>
    </dgm:pt>
    <dgm:pt modelId="{9EBBB699-F5D4-45C8-BEB0-42522B8FD268}" type="pres">
      <dgm:prSet presAssocID="{C2155CE3-9D68-4F6E-B240-03E20DB02A2A}" presName="rootConnector" presStyleLbl="node2" presStyleIdx="1" presStyleCnt="2"/>
      <dgm:spPr/>
    </dgm:pt>
    <dgm:pt modelId="{CF126594-CE6E-4302-AA3F-3D7136CA0D4A}" type="pres">
      <dgm:prSet presAssocID="{C2155CE3-9D68-4F6E-B240-03E20DB02A2A}" presName="hierChild4" presStyleCnt="0"/>
      <dgm:spPr/>
    </dgm:pt>
    <dgm:pt modelId="{5CDF5D27-A3D5-45CA-906D-3133DE738561}" type="pres">
      <dgm:prSet presAssocID="{C2155CE3-9D68-4F6E-B240-03E20DB02A2A}" presName="hierChild5" presStyleCnt="0"/>
      <dgm:spPr/>
    </dgm:pt>
    <dgm:pt modelId="{3C935FBF-0F1E-4078-8DF0-44AC6E7633A9}" type="pres">
      <dgm:prSet presAssocID="{2A7D1767-8890-4B63-BE2A-8603A87B7B3C}" presName="hierChild3" presStyleCnt="0"/>
      <dgm:spPr/>
    </dgm:pt>
  </dgm:ptLst>
  <dgm:cxnLst>
    <dgm:cxn modelId="{215CBA0A-2D89-4A34-B3B2-DBB44C101488}" srcId="{77FD3641-76E9-4917-9042-DA388F4DC54A}" destId="{412EDAA0-63E7-4CC6-A15B-E75C3C811A49}" srcOrd="0" destOrd="0" parTransId="{C6992243-99A6-4AB9-A881-CB1BEEE890DD}" sibTransId="{DB2B4F58-4827-420F-9D67-366E7560ADA7}"/>
    <dgm:cxn modelId="{71C7830E-56AC-4249-A120-BB25126FEE7F}" srcId="{2A7D1767-8890-4B63-BE2A-8603A87B7B3C}" destId="{77FD3641-76E9-4917-9042-DA388F4DC54A}" srcOrd="0" destOrd="0" parTransId="{8A7D3486-92F0-4023-85ED-FF77CDB4E704}" sibTransId="{3CB1CA90-E403-450A-880D-F378FCA91963}"/>
    <dgm:cxn modelId="{FF863519-8BA2-4612-85C1-764E621ADE8F}" type="presOf" srcId="{2A7D1767-8890-4B63-BE2A-8603A87B7B3C}" destId="{5EE8C81C-5EAE-4D9C-A92C-A66D09696A49}" srcOrd="1" destOrd="0" presId="urn:microsoft.com/office/officeart/2005/8/layout/orgChart1"/>
    <dgm:cxn modelId="{BABC451D-A9D0-4918-BCC9-A142B5386E13}" srcId="{2A7D1767-8890-4B63-BE2A-8603A87B7B3C}" destId="{C2155CE3-9D68-4F6E-B240-03E20DB02A2A}" srcOrd="1" destOrd="0" parTransId="{11FA06C8-6B40-42B8-847D-54E010F6ACA7}" sibTransId="{20469212-5D8D-47B0-B567-657264B47FD2}"/>
    <dgm:cxn modelId="{07F54429-AE21-4BEA-A3AF-F91E22EF4036}" type="presOf" srcId="{412EDAA0-63E7-4CC6-A15B-E75C3C811A49}" destId="{CB684F16-DC02-4DA2-92C5-ECBE4AEA6B6C}" srcOrd="0" destOrd="0" presId="urn:microsoft.com/office/officeart/2005/8/layout/orgChart1"/>
    <dgm:cxn modelId="{474F5643-1DD9-43E1-B462-18989C74690B}" type="presOf" srcId="{77FD3641-76E9-4917-9042-DA388F4DC54A}" destId="{B08E8474-77F3-42BC-9E93-9661FBDD71D0}" srcOrd="0" destOrd="0" presId="urn:microsoft.com/office/officeart/2005/8/layout/orgChart1"/>
    <dgm:cxn modelId="{6391414B-7536-40A6-8D6D-17776ED55FE4}" type="presOf" srcId="{8A7D3486-92F0-4023-85ED-FF77CDB4E704}" destId="{B65BACC4-B718-4465-8592-22A3C8D434E2}" srcOrd="0" destOrd="0" presId="urn:microsoft.com/office/officeart/2005/8/layout/orgChart1"/>
    <dgm:cxn modelId="{D9BFA259-3EEE-4753-B438-F7E3A922408E}" type="presOf" srcId="{77FD3641-76E9-4917-9042-DA388F4DC54A}" destId="{59D39786-1FD8-4773-86EE-4F1D50936546}" srcOrd="1" destOrd="0" presId="urn:microsoft.com/office/officeart/2005/8/layout/orgChart1"/>
    <dgm:cxn modelId="{E6AAE975-8B4B-4BD6-8A6F-2EE97BA50927}" type="presOf" srcId="{E95104A0-FB26-492B-91CF-16D9C79D8941}" destId="{A8A64BDB-FD2C-4963-9224-7A38512C0FA1}" srcOrd="0" destOrd="0" presId="urn:microsoft.com/office/officeart/2005/8/layout/orgChart1"/>
    <dgm:cxn modelId="{0FE07476-01D7-4DBA-BD15-E9E235232DC4}" type="presOf" srcId="{2A7D1767-8890-4B63-BE2A-8603A87B7B3C}" destId="{3A0973EC-51D3-43A2-B9F5-434C3F4E8408}" srcOrd="0" destOrd="0" presId="urn:microsoft.com/office/officeart/2005/8/layout/orgChart1"/>
    <dgm:cxn modelId="{6C933A84-22EF-4A2E-A844-6E12296754CE}" type="presOf" srcId="{11FA06C8-6B40-42B8-847D-54E010F6ACA7}" destId="{03A476B3-B94C-400D-8B9E-1C5C9B460DE5}" srcOrd="0" destOrd="0" presId="urn:microsoft.com/office/officeart/2005/8/layout/orgChart1"/>
    <dgm:cxn modelId="{E723AF8C-F452-4E5E-8716-6B63769DD1F3}" type="presOf" srcId="{87DDE724-40E2-465E-BE83-882282DF4E25}" destId="{181A0EE8-47EE-4ECD-A7A0-921FD3C7BDD4}" srcOrd="0" destOrd="0" presId="urn:microsoft.com/office/officeart/2005/8/layout/orgChart1"/>
    <dgm:cxn modelId="{B6DF479C-0CF1-4BC2-9AB5-79B197C25BBC}" type="presOf" srcId="{0585B9E0-44AC-4F2C-9EDA-A4A82912C6C6}" destId="{0B9448A5-3FC2-490F-A044-99629B4B1584}" srcOrd="1" destOrd="0" presId="urn:microsoft.com/office/officeart/2005/8/layout/orgChart1"/>
    <dgm:cxn modelId="{C2A7B2C5-EE98-41BF-9C30-B395DD234F07}" srcId="{E95104A0-FB26-492B-91CF-16D9C79D8941}" destId="{2A7D1767-8890-4B63-BE2A-8603A87B7B3C}" srcOrd="0" destOrd="0" parTransId="{F866DD6D-5CDF-40B5-90E5-FA9A1092CA9C}" sibTransId="{F169FCD1-CC32-4B21-90C2-E53152A9C6F2}"/>
    <dgm:cxn modelId="{F1654CD0-0738-4323-9A78-5CFA03437120}" type="presOf" srcId="{C6992243-99A6-4AB9-A881-CB1BEEE890DD}" destId="{90614571-B43D-46FD-A49B-0DA25059F8A5}" srcOrd="0" destOrd="0" presId="urn:microsoft.com/office/officeart/2005/8/layout/orgChart1"/>
    <dgm:cxn modelId="{4EB628ED-8FCB-4B95-94AE-68D391573D50}" srcId="{412EDAA0-63E7-4CC6-A15B-E75C3C811A49}" destId="{0585B9E0-44AC-4F2C-9EDA-A4A82912C6C6}" srcOrd="0" destOrd="0" parTransId="{87DDE724-40E2-465E-BE83-882282DF4E25}" sibTransId="{55FB2B08-79A4-4B8B-BEDE-FE8194A563C6}"/>
    <dgm:cxn modelId="{5AC09DF2-D843-44E1-AA7D-FE2BF6545B46}" type="presOf" srcId="{C2155CE3-9D68-4F6E-B240-03E20DB02A2A}" destId="{9EBBB699-F5D4-45C8-BEB0-42522B8FD268}" srcOrd="1" destOrd="0" presId="urn:microsoft.com/office/officeart/2005/8/layout/orgChart1"/>
    <dgm:cxn modelId="{2D742FF3-786B-4714-AA70-6E4D29FFCAD2}" type="presOf" srcId="{C2155CE3-9D68-4F6E-B240-03E20DB02A2A}" destId="{E4B18C64-D276-4067-B3C3-C5740912072E}" srcOrd="0" destOrd="0" presId="urn:microsoft.com/office/officeart/2005/8/layout/orgChart1"/>
    <dgm:cxn modelId="{ABCF2EFB-E927-4B2B-888B-0E4D3C3109EE}" type="presOf" srcId="{412EDAA0-63E7-4CC6-A15B-E75C3C811A49}" destId="{7FEE9CE3-3B4B-443C-B3BE-2090BB748237}" srcOrd="1" destOrd="0" presId="urn:microsoft.com/office/officeart/2005/8/layout/orgChart1"/>
    <dgm:cxn modelId="{515183FD-BDD5-47E4-A1FB-72D056738CC2}" type="presOf" srcId="{0585B9E0-44AC-4F2C-9EDA-A4A82912C6C6}" destId="{9F1FCEA3-53CB-4175-BE1B-EDBA502C1736}" srcOrd="0" destOrd="0" presId="urn:microsoft.com/office/officeart/2005/8/layout/orgChart1"/>
    <dgm:cxn modelId="{E4F4DE0F-74C2-4DDD-A996-78429A88AB39}" type="presParOf" srcId="{A8A64BDB-FD2C-4963-9224-7A38512C0FA1}" destId="{A5C8908E-F3ED-4D0B-BB49-DFB14BDE51C4}" srcOrd="0" destOrd="0" presId="urn:microsoft.com/office/officeart/2005/8/layout/orgChart1"/>
    <dgm:cxn modelId="{4BAA6BC4-3CA5-4072-9888-396E11407A17}" type="presParOf" srcId="{A5C8908E-F3ED-4D0B-BB49-DFB14BDE51C4}" destId="{7D9FCF96-CE6E-4C66-8959-0664738D5C16}" srcOrd="0" destOrd="0" presId="urn:microsoft.com/office/officeart/2005/8/layout/orgChart1"/>
    <dgm:cxn modelId="{6F738759-6017-4291-9EF9-EEA22C2F7C67}" type="presParOf" srcId="{7D9FCF96-CE6E-4C66-8959-0664738D5C16}" destId="{3A0973EC-51D3-43A2-B9F5-434C3F4E8408}" srcOrd="0" destOrd="0" presId="urn:microsoft.com/office/officeart/2005/8/layout/orgChart1"/>
    <dgm:cxn modelId="{B690464A-D942-4FFE-B1B2-0133BCD35352}" type="presParOf" srcId="{7D9FCF96-CE6E-4C66-8959-0664738D5C16}" destId="{5EE8C81C-5EAE-4D9C-A92C-A66D09696A49}" srcOrd="1" destOrd="0" presId="urn:microsoft.com/office/officeart/2005/8/layout/orgChart1"/>
    <dgm:cxn modelId="{EA562B3A-B3A0-4743-B480-70F1724F2418}" type="presParOf" srcId="{A5C8908E-F3ED-4D0B-BB49-DFB14BDE51C4}" destId="{1C98F411-B019-4BE9-BDF3-C26D048DF704}" srcOrd="1" destOrd="0" presId="urn:microsoft.com/office/officeart/2005/8/layout/orgChart1"/>
    <dgm:cxn modelId="{793F01B5-33DB-4975-8DEA-238601B26C8B}" type="presParOf" srcId="{1C98F411-B019-4BE9-BDF3-C26D048DF704}" destId="{B65BACC4-B718-4465-8592-22A3C8D434E2}" srcOrd="0" destOrd="0" presId="urn:microsoft.com/office/officeart/2005/8/layout/orgChart1"/>
    <dgm:cxn modelId="{9CC18F01-F14B-4B5B-8CDF-EB6377B654A7}" type="presParOf" srcId="{1C98F411-B019-4BE9-BDF3-C26D048DF704}" destId="{B90E501C-CBDC-4316-8E11-985279182672}" srcOrd="1" destOrd="0" presId="urn:microsoft.com/office/officeart/2005/8/layout/orgChart1"/>
    <dgm:cxn modelId="{96EB6226-AC13-4295-BD36-BD18F67381A5}" type="presParOf" srcId="{B90E501C-CBDC-4316-8E11-985279182672}" destId="{FC18D2C2-C959-42EE-8CE0-7AB4B68553A1}" srcOrd="0" destOrd="0" presId="urn:microsoft.com/office/officeart/2005/8/layout/orgChart1"/>
    <dgm:cxn modelId="{FC9591F2-0B5B-4194-BAAF-9B440F3ED1D2}" type="presParOf" srcId="{FC18D2C2-C959-42EE-8CE0-7AB4B68553A1}" destId="{B08E8474-77F3-42BC-9E93-9661FBDD71D0}" srcOrd="0" destOrd="0" presId="urn:microsoft.com/office/officeart/2005/8/layout/orgChart1"/>
    <dgm:cxn modelId="{07D1D9FC-418A-4AB0-AF41-B19857263E59}" type="presParOf" srcId="{FC18D2C2-C959-42EE-8CE0-7AB4B68553A1}" destId="{59D39786-1FD8-4773-86EE-4F1D50936546}" srcOrd="1" destOrd="0" presId="urn:microsoft.com/office/officeart/2005/8/layout/orgChart1"/>
    <dgm:cxn modelId="{7D685336-B1C2-43EF-8B57-B0F55EE5DDCA}" type="presParOf" srcId="{B90E501C-CBDC-4316-8E11-985279182672}" destId="{D2BFFB80-2C00-45DE-9BAF-3D6146D0DC2C}" srcOrd="1" destOrd="0" presId="urn:microsoft.com/office/officeart/2005/8/layout/orgChart1"/>
    <dgm:cxn modelId="{114FAA02-E9E4-477A-A777-27BABC3B3990}" type="presParOf" srcId="{D2BFFB80-2C00-45DE-9BAF-3D6146D0DC2C}" destId="{90614571-B43D-46FD-A49B-0DA25059F8A5}" srcOrd="0" destOrd="0" presId="urn:microsoft.com/office/officeart/2005/8/layout/orgChart1"/>
    <dgm:cxn modelId="{776FEBDB-98A3-4F33-AA0C-D8A6B6A588EC}" type="presParOf" srcId="{D2BFFB80-2C00-45DE-9BAF-3D6146D0DC2C}" destId="{FD953786-A5F7-484E-B392-887D628627C6}" srcOrd="1" destOrd="0" presId="urn:microsoft.com/office/officeart/2005/8/layout/orgChart1"/>
    <dgm:cxn modelId="{D73A361C-7B3F-438C-B707-8F330BE141BF}" type="presParOf" srcId="{FD953786-A5F7-484E-B392-887D628627C6}" destId="{605B4538-9261-40CB-9FE6-B27EFD587523}" srcOrd="0" destOrd="0" presId="urn:microsoft.com/office/officeart/2005/8/layout/orgChart1"/>
    <dgm:cxn modelId="{08C59A86-DD8C-467C-B2C2-EB34CDA5E7AF}" type="presParOf" srcId="{605B4538-9261-40CB-9FE6-B27EFD587523}" destId="{CB684F16-DC02-4DA2-92C5-ECBE4AEA6B6C}" srcOrd="0" destOrd="0" presId="urn:microsoft.com/office/officeart/2005/8/layout/orgChart1"/>
    <dgm:cxn modelId="{2E087049-915D-40A2-9873-FCCD9678CF3A}" type="presParOf" srcId="{605B4538-9261-40CB-9FE6-B27EFD587523}" destId="{7FEE9CE3-3B4B-443C-B3BE-2090BB748237}" srcOrd="1" destOrd="0" presId="urn:microsoft.com/office/officeart/2005/8/layout/orgChart1"/>
    <dgm:cxn modelId="{6B992360-F470-47F0-9C1E-D36B330CAAC6}" type="presParOf" srcId="{FD953786-A5F7-484E-B392-887D628627C6}" destId="{3C496493-C361-4119-980D-21217D4A85A4}" srcOrd="1" destOrd="0" presId="urn:microsoft.com/office/officeart/2005/8/layout/orgChart1"/>
    <dgm:cxn modelId="{F4D0A92C-3D06-4D2D-BA8C-2FE846A3C993}" type="presParOf" srcId="{3C496493-C361-4119-980D-21217D4A85A4}" destId="{181A0EE8-47EE-4ECD-A7A0-921FD3C7BDD4}" srcOrd="0" destOrd="0" presId="urn:microsoft.com/office/officeart/2005/8/layout/orgChart1"/>
    <dgm:cxn modelId="{6A29EBE1-C2FE-4BAD-B415-9FCDA39D4098}" type="presParOf" srcId="{3C496493-C361-4119-980D-21217D4A85A4}" destId="{CDDDA701-9B71-45E4-9192-66A1088B9DDB}" srcOrd="1" destOrd="0" presId="urn:microsoft.com/office/officeart/2005/8/layout/orgChart1"/>
    <dgm:cxn modelId="{77DCEE64-1216-4526-8019-A1963B4DA756}" type="presParOf" srcId="{CDDDA701-9B71-45E4-9192-66A1088B9DDB}" destId="{9EE43765-7E51-4D56-846E-7832024F3ED9}" srcOrd="0" destOrd="0" presId="urn:microsoft.com/office/officeart/2005/8/layout/orgChart1"/>
    <dgm:cxn modelId="{89A3AF32-E74D-400C-89E7-36DEFADB8B5C}" type="presParOf" srcId="{9EE43765-7E51-4D56-846E-7832024F3ED9}" destId="{9F1FCEA3-53CB-4175-BE1B-EDBA502C1736}" srcOrd="0" destOrd="0" presId="urn:microsoft.com/office/officeart/2005/8/layout/orgChart1"/>
    <dgm:cxn modelId="{DEC2272D-DD00-4B20-9957-DE379E7623ED}" type="presParOf" srcId="{9EE43765-7E51-4D56-846E-7832024F3ED9}" destId="{0B9448A5-3FC2-490F-A044-99629B4B1584}" srcOrd="1" destOrd="0" presId="urn:microsoft.com/office/officeart/2005/8/layout/orgChart1"/>
    <dgm:cxn modelId="{3FC87DE4-ADE1-4E79-8239-0858EEEA46E9}" type="presParOf" srcId="{CDDDA701-9B71-45E4-9192-66A1088B9DDB}" destId="{0AFA46EB-B7CF-4B36-96E5-6DE63B2F8D77}" srcOrd="1" destOrd="0" presId="urn:microsoft.com/office/officeart/2005/8/layout/orgChart1"/>
    <dgm:cxn modelId="{DA9F5D44-69D8-4898-BE2A-00B923E8C29B}" type="presParOf" srcId="{CDDDA701-9B71-45E4-9192-66A1088B9DDB}" destId="{A066A1CA-8ED6-45F7-BC83-309494D05EB4}" srcOrd="2" destOrd="0" presId="urn:microsoft.com/office/officeart/2005/8/layout/orgChart1"/>
    <dgm:cxn modelId="{8EF7171A-A273-4DDB-B161-4E3649DF11B2}" type="presParOf" srcId="{FD953786-A5F7-484E-B392-887D628627C6}" destId="{E157A9FE-C99C-4634-A111-51E942729A74}" srcOrd="2" destOrd="0" presId="urn:microsoft.com/office/officeart/2005/8/layout/orgChart1"/>
    <dgm:cxn modelId="{7116E697-D831-4CEC-832B-DDC1F8CAE490}" type="presParOf" srcId="{B90E501C-CBDC-4316-8E11-985279182672}" destId="{909E31FC-A2D4-4981-97EF-63174E423F81}" srcOrd="2" destOrd="0" presId="urn:microsoft.com/office/officeart/2005/8/layout/orgChart1"/>
    <dgm:cxn modelId="{0E32E22A-6727-4BEC-BFA9-1AD55DA6F01A}" type="presParOf" srcId="{1C98F411-B019-4BE9-BDF3-C26D048DF704}" destId="{03A476B3-B94C-400D-8B9E-1C5C9B460DE5}" srcOrd="2" destOrd="0" presId="urn:microsoft.com/office/officeart/2005/8/layout/orgChart1"/>
    <dgm:cxn modelId="{51B9A0B2-BC6B-4E92-91F1-0752F5E1A951}" type="presParOf" srcId="{1C98F411-B019-4BE9-BDF3-C26D048DF704}" destId="{C2020100-18D0-49DD-B329-1AB0A3F2F308}" srcOrd="3" destOrd="0" presId="urn:microsoft.com/office/officeart/2005/8/layout/orgChart1"/>
    <dgm:cxn modelId="{A45938E7-3F2D-4EA9-B878-93EEAC5D3735}" type="presParOf" srcId="{C2020100-18D0-49DD-B329-1AB0A3F2F308}" destId="{C12813EE-EA76-4ADB-8B39-7DC739B0F81B}" srcOrd="0" destOrd="0" presId="urn:microsoft.com/office/officeart/2005/8/layout/orgChart1"/>
    <dgm:cxn modelId="{DEAB3F2F-D643-48C7-BDF5-ADC068BA1A1B}" type="presParOf" srcId="{C12813EE-EA76-4ADB-8B39-7DC739B0F81B}" destId="{E4B18C64-D276-4067-B3C3-C5740912072E}" srcOrd="0" destOrd="0" presId="urn:microsoft.com/office/officeart/2005/8/layout/orgChart1"/>
    <dgm:cxn modelId="{10F2AB5A-32FA-497F-B70F-D50C799D55EC}" type="presParOf" srcId="{C12813EE-EA76-4ADB-8B39-7DC739B0F81B}" destId="{9EBBB699-F5D4-45C8-BEB0-42522B8FD268}" srcOrd="1" destOrd="0" presId="urn:microsoft.com/office/officeart/2005/8/layout/orgChart1"/>
    <dgm:cxn modelId="{2737F396-65E1-42B9-94A4-4AD66C159D65}" type="presParOf" srcId="{C2020100-18D0-49DD-B329-1AB0A3F2F308}" destId="{CF126594-CE6E-4302-AA3F-3D7136CA0D4A}" srcOrd="1" destOrd="0" presId="urn:microsoft.com/office/officeart/2005/8/layout/orgChart1"/>
    <dgm:cxn modelId="{4C2EB9A8-AF5F-4498-B392-FF6FF83819A6}" type="presParOf" srcId="{C2020100-18D0-49DD-B329-1AB0A3F2F308}" destId="{5CDF5D27-A3D5-45CA-906D-3133DE738561}" srcOrd="2" destOrd="0" presId="urn:microsoft.com/office/officeart/2005/8/layout/orgChart1"/>
    <dgm:cxn modelId="{DABD53C3-F735-4989-BC2B-FB734FA3499C}" type="presParOf" srcId="{A5C8908E-F3ED-4D0B-BB49-DFB14BDE51C4}" destId="{3C935FBF-0F1E-4078-8DF0-44AC6E7633A9}" srcOrd="2" destOrd="0" presId="urn:microsoft.com/office/officeart/2005/8/layout/orgChart1"/>
  </dgm:cxnLst>
  <dgm:bg/>
  <dgm:whole/>
  <dgm:extLst>
    <a:ext uri="http://schemas.microsoft.com/office/drawing/2008/diagram">
      <dsp:dataModelExt xmlns:dsp="http://schemas.microsoft.com/office/drawing/2008/diagram" relId="rId31"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E95104A0-FB26-492B-91CF-16D9C79D8941}"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n-US"/>
        </a:p>
      </dgm:t>
    </dgm:pt>
    <dgm:pt modelId="{5A12953B-E84C-4A2E-9FDD-532B2EEAB1D6}">
      <dgm:prSet phldrT="[Text]" custT="1"/>
      <dgm:spPr>
        <a:solidFill>
          <a:schemeClr val="tx1"/>
        </a:solidFill>
        <a:ln>
          <a:noFill/>
        </a:ln>
      </dgm:spPr>
      <dgm:t>
        <a:bodyPr/>
        <a:lstStyle/>
        <a:p>
          <a:r>
            <a:rPr lang="en-US" sz="1200" dirty="0">
              <a:latin typeface="Calibri" panose="020F0502020204030204" pitchFamily="34" charset="0"/>
              <a:cs typeface="Calibri" panose="020F0502020204030204" pitchFamily="34" charset="0"/>
            </a:rPr>
            <a:t>Perinatal Healthcare Providers</a:t>
          </a:r>
        </a:p>
      </dgm:t>
    </dgm:pt>
    <dgm:pt modelId="{F11B97AD-ECC2-40A8-B91F-51E4837E222A}" type="parTrans" cxnId="{16389084-2E4E-4555-B977-A0E81542EBDF}">
      <dgm:prSet/>
      <dgm:spPr/>
      <dgm:t>
        <a:bodyPr/>
        <a:lstStyle/>
        <a:p>
          <a:endParaRPr lang="en-US"/>
        </a:p>
      </dgm:t>
    </dgm:pt>
    <dgm:pt modelId="{BA6AC66B-B88C-4E51-9F21-0B37BACB6E2D}" type="sibTrans" cxnId="{16389084-2E4E-4555-B977-A0E81542EBDF}">
      <dgm:prSet/>
      <dgm:spPr/>
      <dgm:t>
        <a:bodyPr/>
        <a:lstStyle/>
        <a:p>
          <a:endParaRPr lang="en-US"/>
        </a:p>
      </dgm:t>
    </dgm:pt>
    <dgm:pt modelId="{99B138D1-A44E-47C0-B5D6-0782AD19EBDE}">
      <dgm:prSet phldrT="[Text]" custT="1"/>
      <dgm:spPr/>
      <dgm:t>
        <a:bodyPr/>
        <a:lstStyle/>
        <a:p>
          <a:r>
            <a:rPr lang="en-US" sz="1200" dirty="0">
              <a:latin typeface="Calibri" panose="020F0502020204030204" pitchFamily="34" charset="0"/>
              <a:cs typeface="Calibri" panose="020F0502020204030204" pitchFamily="34" charset="0"/>
            </a:rPr>
            <a:t>Assess ALL patients for VTE Risk</a:t>
          </a:r>
        </a:p>
      </dgm:t>
    </dgm:pt>
    <dgm:pt modelId="{00496CCF-A094-4141-A8D0-98A427C5920E}" type="parTrans" cxnId="{BE126681-EAC5-4209-9F60-CAD58AD56D6E}">
      <dgm:prSet/>
      <dgm:spPr/>
      <dgm:t>
        <a:bodyPr/>
        <a:lstStyle/>
        <a:p>
          <a:endParaRPr lang="en-US"/>
        </a:p>
      </dgm:t>
    </dgm:pt>
    <dgm:pt modelId="{C7EAE96B-7038-4FE2-9B3D-074845BFC41D}" type="sibTrans" cxnId="{BE126681-EAC5-4209-9F60-CAD58AD56D6E}">
      <dgm:prSet/>
      <dgm:spPr/>
      <dgm:t>
        <a:bodyPr/>
        <a:lstStyle/>
        <a:p>
          <a:endParaRPr lang="en-US"/>
        </a:p>
      </dgm:t>
    </dgm:pt>
    <dgm:pt modelId="{7C43081A-2ACF-4A83-9887-02B300C2BF26}">
      <dgm:prSet phldrT="[Text]" custT="1"/>
      <dgm:spPr>
        <a:solidFill>
          <a:srgbClr val="CC0099"/>
        </a:solidFill>
      </dgm:spPr>
      <dgm:t>
        <a:bodyPr/>
        <a:lstStyle/>
        <a:p>
          <a:r>
            <a:rPr lang="en-US" sz="1200" dirty="0">
              <a:latin typeface="Calibri" panose="020F0502020204030204" pitchFamily="34" charset="0"/>
              <a:cs typeface="Calibri" panose="020F0502020204030204" pitchFamily="34" charset="0"/>
            </a:rPr>
            <a:t>Use standard recommendations for mechanical thrombo-prophylaxis</a:t>
          </a:r>
        </a:p>
      </dgm:t>
    </dgm:pt>
    <dgm:pt modelId="{BEA0CA5B-05D6-4176-AD45-5D187801CD52}" type="parTrans" cxnId="{33FB3166-E688-4ED5-ADD0-DBA8F400F964}">
      <dgm:prSet/>
      <dgm:spPr>
        <a:ln>
          <a:solidFill>
            <a:srgbClr val="00B050"/>
          </a:solidFill>
        </a:ln>
      </dgm:spPr>
      <dgm:t>
        <a:bodyPr/>
        <a:lstStyle/>
        <a:p>
          <a:endParaRPr lang="en-US"/>
        </a:p>
      </dgm:t>
    </dgm:pt>
    <dgm:pt modelId="{6F247664-82DF-4F0D-9F6C-EF597859D1FA}" type="sibTrans" cxnId="{33FB3166-E688-4ED5-ADD0-DBA8F400F964}">
      <dgm:prSet/>
      <dgm:spPr/>
      <dgm:t>
        <a:bodyPr/>
        <a:lstStyle/>
        <a:p>
          <a:endParaRPr lang="en-US"/>
        </a:p>
      </dgm:t>
    </dgm:pt>
    <dgm:pt modelId="{2968F8E6-333E-4FE6-9FC5-C1BA702335DC}">
      <dgm:prSet phldrT="[Text]" custT="1"/>
      <dgm:spPr>
        <a:solidFill>
          <a:srgbClr val="CC0099"/>
        </a:solidFill>
      </dgm:spPr>
      <dgm:t>
        <a:bodyPr/>
        <a:lstStyle/>
        <a:p>
          <a:r>
            <a:rPr lang="en-US" sz="1200" dirty="0">
              <a:latin typeface="Calibri" panose="020F0502020204030204" pitchFamily="34" charset="0"/>
              <a:cs typeface="Calibri" panose="020F0502020204030204" pitchFamily="34" charset="0"/>
            </a:rPr>
            <a:t>Use Standard recommendation for dosing of prophylactic and therapeutic pharmacologic anticoagulation</a:t>
          </a:r>
        </a:p>
      </dgm:t>
    </dgm:pt>
    <dgm:pt modelId="{F6889A34-F2DB-4AB7-9BD7-537A03E822DC}" type="parTrans" cxnId="{1BA5388B-A251-4E34-A69F-6C18C2C373C9}">
      <dgm:prSet/>
      <dgm:spPr>
        <a:ln>
          <a:solidFill>
            <a:srgbClr val="00B050"/>
          </a:solidFill>
        </a:ln>
      </dgm:spPr>
      <dgm:t>
        <a:bodyPr/>
        <a:lstStyle/>
        <a:p>
          <a:endParaRPr lang="en-US"/>
        </a:p>
      </dgm:t>
    </dgm:pt>
    <dgm:pt modelId="{5B6E82D8-58DD-4365-9A43-8248C6F6EE55}" type="sibTrans" cxnId="{1BA5388B-A251-4E34-A69F-6C18C2C373C9}">
      <dgm:prSet/>
      <dgm:spPr/>
      <dgm:t>
        <a:bodyPr/>
        <a:lstStyle/>
        <a:p>
          <a:endParaRPr lang="en-US"/>
        </a:p>
      </dgm:t>
    </dgm:pt>
    <dgm:pt modelId="{0DBEDABC-A5DD-48FC-9A3F-AD10F2A989C9}">
      <dgm:prSet phldrT="[Text]" custT="1"/>
      <dgm:spPr>
        <a:solidFill>
          <a:srgbClr val="CC0099"/>
        </a:solidFill>
      </dgm:spPr>
      <dgm:t>
        <a:bodyPr/>
        <a:lstStyle/>
        <a:p>
          <a:r>
            <a:rPr lang="en-US" sz="1200" dirty="0">
              <a:latin typeface="Calibri" panose="020F0502020204030204" pitchFamily="34" charset="0"/>
              <a:cs typeface="Calibri" panose="020F0502020204030204" pitchFamily="34" charset="0"/>
            </a:rPr>
            <a:t>Use standardized recommendation for appropriate timing of pharmacologic prophylaxis with neuraxial anesthesia</a:t>
          </a:r>
        </a:p>
      </dgm:t>
    </dgm:pt>
    <dgm:pt modelId="{B9065D66-9DBE-4C77-A629-1367D0FD304D}" type="parTrans" cxnId="{DC4FC217-EBA8-4444-B741-4C98484DBAE8}">
      <dgm:prSet/>
      <dgm:spPr>
        <a:ln>
          <a:solidFill>
            <a:srgbClr val="00B050"/>
          </a:solidFill>
        </a:ln>
      </dgm:spPr>
      <dgm:t>
        <a:bodyPr/>
        <a:lstStyle/>
        <a:p>
          <a:endParaRPr lang="en-US"/>
        </a:p>
      </dgm:t>
    </dgm:pt>
    <dgm:pt modelId="{11E7E2C4-7F1F-4485-81F2-183070E23CEF}" type="sibTrans" cxnId="{DC4FC217-EBA8-4444-B741-4C98484DBAE8}">
      <dgm:prSet/>
      <dgm:spPr/>
      <dgm:t>
        <a:bodyPr/>
        <a:lstStyle/>
        <a:p>
          <a:endParaRPr lang="en-US"/>
        </a:p>
      </dgm:t>
    </dgm:pt>
    <dgm:pt modelId="{664585EE-D3FF-425A-ABED-DD4C108FCC6D}">
      <dgm:prSet phldrT="[Text]" custT="1"/>
      <dgm:spPr>
        <a:solidFill>
          <a:srgbClr val="00B050"/>
        </a:solidFill>
      </dgm:spPr>
      <dgm:t>
        <a:bodyPr/>
        <a:lstStyle/>
        <a:p>
          <a:r>
            <a:rPr lang="en-US" sz="1200" dirty="0">
              <a:latin typeface="Calibri" panose="020F0502020204030204" pitchFamily="34" charset="0"/>
              <a:cs typeface="Calibri" panose="020F0502020204030204" pitchFamily="34" charset="0"/>
            </a:rPr>
            <a:t>Prophylaxis / Treatment Required for patient</a:t>
          </a:r>
        </a:p>
      </dgm:t>
    </dgm:pt>
    <dgm:pt modelId="{A09DEC5A-F526-4330-B445-A2FA3B0C8D97}" type="parTrans" cxnId="{CCFCDD83-F707-43D3-B3B8-CCDB0B1A8A2D}">
      <dgm:prSet/>
      <dgm:spPr/>
      <dgm:t>
        <a:bodyPr/>
        <a:lstStyle/>
        <a:p>
          <a:endParaRPr lang="en-US"/>
        </a:p>
      </dgm:t>
    </dgm:pt>
    <dgm:pt modelId="{6843865A-54CA-4444-9AF7-B1BC32F6BB69}" type="sibTrans" cxnId="{CCFCDD83-F707-43D3-B3B8-CCDB0B1A8A2D}">
      <dgm:prSet/>
      <dgm:spPr/>
      <dgm:t>
        <a:bodyPr/>
        <a:lstStyle/>
        <a:p>
          <a:endParaRPr lang="en-US"/>
        </a:p>
      </dgm:t>
    </dgm:pt>
    <dgm:pt modelId="{05E9CA27-ACC9-4C2B-AFAC-A5007A9FBBB1}">
      <dgm:prSet phldrT="[Text]" custT="1"/>
      <dgm:spPr>
        <a:solidFill>
          <a:srgbClr val="99CCFF"/>
        </a:solidFill>
      </dgm:spPr>
      <dgm:t>
        <a:bodyPr/>
        <a:lstStyle/>
        <a:p>
          <a:r>
            <a:rPr lang="en-US" sz="1200" dirty="0">
              <a:latin typeface="Calibri" panose="020F0502020204030204" pitchFamily="34" charset="0"/>
              <a:cs typeface="Calibri" panose="020F0502020204030204" pitchFamily="34" charset="0"/>
            </a:rPr>
            <a:t>Reporting / Systems Learning</a:t>
          </a:r>
        </a:p>
      </dgm:t>
    </dgm:pt>
    <dgm:pt modelId="{81DDDBBE-2A54-4D23-A7D2-AC6B19FFC46C}" type="parTrans" cxnId="{234D157C-44E8-401C-85D2-58EC37652531}">
      <dgm:prSet>
        <dgm:style>
          <a:lnRef idx="1">
            <a:schemeClr val="accent6"/>
          </a:lnRef>
          <a:fillRef idx="0">
            <a:schemeClr val="accent6"/>
          </a:fillRef>
          <a:effectRef idx="0">
            <a:schemeClr val="accent6"/>
          </a:effectRef>
          <a:fontRef idx="minor">
            <a:schemeClr val="tx1"/>
          </a:fontRef>
        </dgm:style>
      </dgm:prSet>
      <dgm:spPr>
        <a:ln>
          <a:solidFill>
            <a:srgbClr val="CC0099"/>
          </a:solidFill>
        </a:ln>
      </dgm:spPr>
      <dgm:t>
        <a:bodyPr/>
        <a:lstStyle/>
        <a:p>
          <a:endParaRPr lang="en-US"/>
        </a:p>
      </dgm:t>
    </dgm:pt>
    <dgm:pt modelId="{519CE36B-9E89-4007-B0DC-5C3E019B12CB}" type="sibTrans" cxnId="{234D157C-44E8-401C-85D2-58EC37652531}">
      <dgm:prSet/>
      <dgm:spPr/>
      <dgm:t>
        <a:bodyPr/>
        <a:lstStyle/>
        <a:p>
          <a:endParaRPr lang="en-US"/>
        </a:p>
      </dgm:t>
    </dgm:pt>
    <dgm:pt modelId="{477F88D1-9C6A-4453-AF96-260F6039AE26}">
      <dgm:prSet phldrT="[Text]" custT="1"/>
      <dgm:spPr>
        <a:solidFill>
          <a:srgbClr val="9966FF"/>
        </a:solidFill>
      </dgm:spPr>
      <dgm:t>
        <a:bodyPr/>
        <a:lstStyle/>
        <a:p>
          <a:r>
            <a:rPr lang="en-US" sz="1200" dirty="0">
              <a:latin typeface="Calibri" panose="020F0502020204030204" pitchFamily="34" charset="0"/>
              <a:cs typeface="Calibri" panose="020F0502020204030204" pitchFamily="34" charset="0"/>
            </a:rPr>
            <a:t>Review all thromboembolism events for systems issues and compliance with protocols</a:t>
          </a:r>
        </a:p>
      </dgm:t>
    </dgm:pt>
    <dgm:pt modelId="{ED7EC233-EBE0-4DEC-9980-EF0B5CDDCCB1}" type="parTrans" cxnId="{32F6D1BF-7553-4A36-B583-1F3C3EBA0BFF}">
      <dgm:prSet>
        <dgm:style>
          <a:lnRef idx="1">
            <a:schemeClr val="accent5"/>
          </a:lnRef>
          <a:fillRef idx="0">
            <a:schemeClr val="accent5"/>
          </a:fillRef>
          <a:effectRef idx="0">
            <a:schemeClr val="accent5"/>
          </a:effectRef>
          <a:fontRef idx="minor">
            <a:schemeClr val="tx1"/>
          </a:fontRef>
        </dgm:style>
      </dgm:prSet>
      <dgm:spPr/>
      <dgm:t>
        <a:bodyPr/>
        <a:lstStyle/>
        <a:p>
          <a:endParaRPr lang="en-US"/>
        </a:p>
      </dgm:t>
    </dgm:pt>
    <dgm:pt modelId="{D509E4BD-1C63-41A2-9C8D-55AB50917300}" type="sibTrans" cxnId="{32F6D1BF-7553-4A36-B583-1F3C3EBA0BFF}">
      <dgm:prSet/>
      <dgm:spPr/>
      <dgm:t>
        <a:bodyPr/>
        <a:lstStyle/>
        <a:p>
          <a:endParaRPr lang="en-US"/>
        </a:p>
      </dgm:t>
    </dgm:pt>
    <dgm:pt modelId="{82F81029-46E6-465B-9DDA-B0CCD71C9AB1}">
      <dgm:prSet phldrT="[Text]" custT="1"/>
      <dgm:spPr>
        <a:solidFill>
          <a:srgbClr val="9966FF"/>
        </a:solidFill>
      </dgm:spPr>
      <dgm:t>
        <a:bodyPr/>
        <a:lstStyle/>
        <a:p>
          <a:r>
            <a:rPr lang="en-US" sz="1200" dirty="0">
              <a:latin typeface="Calibri" panose="020F0502020204030204" pitchFamily="34" charset="0"/>
              <a:cs typeface="Calibri" panose="020F0502020204030204" pitchFamily="34" charset="0"/>
            </a:rPr>
            <a:t>Monitor process metrics and outcomes</a:t>
          </a:r>
        </a:p>
      </dgm:t>
    </dgm:pt>
    <dgm:pt modelId="{44FB1991-A446-4BA4-AFFC-0970B6EB84CB}" type="parTrans" cxnId="{7A97207E-7F8A-458B-9308-78A09F107578}">
      <dgm:prSet>
        <dgm:style>
          <a:lnRef idx="1">
            <a:schemeClr val="accent5"/>
          </a:lnRef>
          <a:fillRef idx="0">
            <a:schemeClr val="accent5"/>
          </a:fillRef>
          <a:effectRef idx="0">
            <a:schemeClr val="accent5"/>
          </a:effectRef>
          <a:fontRef idx="minor">
            <a:schemeClr val="tx1"/>
          </a:fontRef>
        </dgm:style>
      </dgm:prSet>
      <dgm:spPr/>
      <dgm:t>
        <a:bodyPr/>
        <a:lstStyle/>
        <a:p>
          <a:endParaRPr lang="en-US"/>
        </a:p>
      </dgm:t>
    </dgm:pt>
    <dgm:pt modelId="{155FDC2E-EF60-42B1-A83B-6491175F56B8}" type="sibTrans" cxnId="{7A97207E-7F8A-458B-9308-78A09F107578}">
      <dgm:prSet/>
      <dgm:spPr/>
      <dgm:t>
        <a:bodyPr/>
        <a:lstStyle/>
        <a:p>
          <a:endParaRPr lang="en-US"/>
        </a:p>
      </dgm:t>
    </dgm:pt>
    <dgm:pt modelId="{5EB6D956-5666-4CCB-A4DB-9068F4918EAE}">
      <dgm:prSet phldrT="[Text]" custT="1"/>
      <dgm:spPr>
        <a:solidFill>
          <a:srgbClr val="9966FF"/>
        </a:solidFill>
      </dgm:spPr>
      <dgm:t>
        <a:bodyPr/>
        <a:lstStyle/>
        <a:p>
          <a:r>
            <a:rPr lang="en-US" sz="1200" dirty="0">
              <a:latin typeface="Calibri" panose="020F0502020204030204" pitchFamily="34" charset="0"/>
              <a:cs typeface="Calibri" panose="020F0502020204030204" pitchFamily="34" charset="0"/>
            </a:rPr>
            <a:t>Assess for complications of pharmacologic </a:t>
          </a:r>
          <a:r>
            <a:rPr lang="en-US" sz="1200" dirty="0" err="1">
              <a:latin typeface="Calibri" panose="020F0502020204030204" pitchFamily="34" charset="0"/>
              <a:cs typeface="Calibri" panose="020F0502020204030204" pitchFamily="34" charset="0"/>
            </a:rPr>
            <a:t>thromobo</a:t>
          </a:r>
          <a:r>
            <a:rPr lang="en-US" sz="1200" dirty="0">
              <a:latin typeface="Calibri" panose="020F0502020204030204" pitchFamily="34" charset="0"/>
              <a:cs typeface="Calibri" panose="020F0502020204030204" pitchFamily="34" charset="0"/>
            </a:rPr>
            <a:t>-prophylaxis</a:t>
          </a:r>
        </a:p>
      </dgm:t>
    </dgm:pt>
    <dgm:pt modelId="{381C436D-EB20-41C3-AE3E-2D4368821D5F}" type="parTrans" cxnId="{5B442767-1A2C-4580-A655-5225B311436F}">
      <dgm:prSet>
        <dgm:style>
          <a:lnRef idx="1">
            <a:schemeClr val="accent5"/>
          </a:lnRef>
          <a:fillRef idx="0">
            <a:schemeClr val="accent5"/>
          </a:fillRef>
          <a:effectRef idx="0">
            <a:schemeClr val="accent5"/>
          </a:effectRef>
          <a:fontRef idx="minor">
            <a:schemeClr val="tx1"/>
          </a:fontRef>
        </dgm:style>
      </dgm:prSet>
      <dgm:spPr/>
      <dgm:t>
        <a:bodyPr/>
        <a:lstStyle/>
        <a:p>
          <a:endParaRPr lang="en-US"/>
        </a:p>
      </dgm:t>
    </dgm:pt>
    <dgm:pt modelId="{69C13B9E-7809-4D64-81F2-7BA7223E7B8D}" type="sibTrans" cxnId="{5B442767-1A2C-4580-A655-5225B311436F}">
      <dgm:prSet/>
      <dgm:spPr/>
      <dgm:t>
        <a:bodyPr/>
        <a:lstStyle/>
        <a:p>
          <a:endParaRPr lang="en-US"/>
        </a:p>
      </dgm:t>
    </dgm:pt>
    <dgm:pt modelId="{1827116B-D49D-473E-B094-050D2F04EE28}" type="pres">
      <dgm:prSet presAssocID="{E95104A0-FB26-492B-91CF-16D9C79D8941}" presName="diagram" presStyleCnt="0">
        <dgm:presLayoutVars>
          <dgm:chPref val="1"/>
          <dgm:dir/>
          <dgm:animOne val="branch"/>
          <dgm:animLvl val="lvl"/>
          <dgm:resizeHandles val="exact"/>
        </dgm:presLayoutVars>
      </dgm:prSet>
      <dgm:spPr/>
    </dgm:pt>
    <dgm:pt modelId="{D060EA95-C3D4-4D10-869A-5DE4B2BD6857}" type="pres">
      <dgm:prSet presAssocID="{5A12953B-E84C-4A2E-9FDD-532B2EEAB1D6}" presName="root1" presStyleCnt="0"/>
      <dgm:spPr/>
    </dgm:pt>
    <dgm:pt modelId="{72BADA6A-9B83-4B59-87FE-6B5F3AB681D3}" type="pres">
      <dgm:prSet presAssocID="{5A12953B-E84C-4A2E-9FDD-532B2EEAB1D6}" presName="LevelOneTextNode" presStyleLbl="node0" presStyleIdx="0" presStyleCnt="1">
        <dgm:presLayoutVars>
          <dgm:chPref val="3"/>
        </dgm:presLayoutVars>
      </dgm:prSet>
      <dgm:spPr/>
    </dgm:pt>
    <dgm:pt modelId="{B6374A22-A91F-4296-8F69-2808BFB3F5CB}" type="pres">
      <dgm:prSet presAssocID="{5A12953B-E84C-4A2E-9FDD-532B2EEAB1D6}" presName="level2hierChild" presStyleCnt="0"/>
      <dgm:spPr/>
    </dgm:pt>
    <dgm:pt modelId="{50B87696-44F1-466E-8A06-227AEB1A1D0F}" type="pres">
      <dgm:prSet presAssocID="{00496CCF-A094-4141-A8D0-98A427C5920E}" presName="conn2-1" presStyleLbl="parChTrans1D2" presStyleIdx="0" presStyleCnt="1"/>
      <dgm:spPr/>
    </dgm:pt>
    <dgm:pt modelId="{89873034-2FEC-464D-9B95-569EA003A09E}" type="pres">
      <dgm:prSet presAssocID="{00496CCF-A094-4141-A8D0-98A427C5920E}" presName="connTx" presStyleLbl="parChTrans1D2" presStyleIdx="0" presStyleCnt="1"/>
      <dgm:spPr/>
    </dgm:pt>
    <dgm:pt modelId="{B363ED9D-08EA-4015-B76A-7FF97E2EC1E3}" type="pres">
      <dgm:prSet presAssocID="{99B138D1-A44E-47C0-B5D6-0782AD19EBDE}" presName="root2" presStyleCnt="0"/>
      <dgm:spPr/>
    </dgm:pt>
    <dgm:pt modelId="{4A2EBAD8-88D3-46B8-BC98-5D8D52395C2A}" type="pres">
      <dgm:prSet presAssocID="{99B138D1-A44E-47C0-B5D6-0782AD19EBDE}" presName="LevelTwoTextNode" presStyleLbl="node2" presStyleIdx="0" presStyleCnt="1" custScaleX="87227" custScaleY="115960">
        <dgm:presLayoutVars>
          <dgm:chPref val="3"/>
        </dgm:presLayoutVars>
      </dgm:prSet>
      <dgm:spPr/>
    </dgm:pt>
    <dgm:pt modelId="{31E10CF6-5363-45EE-8F4F-E393E403FBC0}" type="pres">
      <dgm:prSet presAssocID="{99B138D1-A44E-47C0-B5D6-0782AD19EBDE}" presName="level3hierChild" presStyleCnt="0"/>
      <dgm:spPr/>
    </dgm:pt>
    <dgm:pt modelId="{205CAD9C-1299-4B66-A57D-671747D01685}" type="pres">
      <dgm:prSet presAssocID="{A09DEC5A-F526-4330-B445-A2FA3B0C8D97}" presName="conn2-1" presStyleLbl="parChTrans1D3" presStyleIdx="0" presStyleCnt="1"/>
      <dgm:spPr/>
    </dgm:pt>
    <dgm:pt modelId="{3C10E5B9-ABEE-4786-AD3B-18115459DC69}" type="pres">
      <dgm:prSet presAssocID="{A09DEC5A-F526-4330-B445-A2FA3B0C8D97}" presName="connTx" presStyleLbl="parChTrans1D3" presStyleIdx="0" presStyleCnt="1"/>
      <dgm:spPr/>
    </dgm:pt>
    <dgm:pt modelId="{758B0ABB-FD7E-43D3-92F6-0E029FEDE197}" type="pres">
      <dgm:prSet presAssocID="{664585EE-D3FF-425A-ABED-DD4C108FCC6D}" presName="root2" presStyleCnt="0"/>
      <dgm:spPr/>
    </dgm:pt>
    <dgm:pt modelId="{5434251C-930D-4A39-AE70-0DA7CFD45FF1}" type="pres">
      <dgm:prSet presAssocID="{664585EE-D3FF-425A-ABED-DD4C108FCC6D}" presName="LevelTwoTextNode" presStyleLbl="node3" presStyleIdx="0" presStyleCnt="1" custScaleY="165319">
        <dgm:presLayoutVars>
          <dgm:chPref val="3"/>
        </dgm:presLayoutVars>
      </dgm:prSet>
      <dgm:spPr/>
    </dgm:pt>
    <dgm:pt modelId="{1EB1807F-6582-463F-8803-7BA2FD29463E}" type="pres">
      <dgm:prSet presAssocID="{664585EE-D3FF-425A-ABED-DD4C108FCC6D}" presName="level3hierChild" presStyleCnt="0"/>
      <dgm:spPr/>
    </dgm:pt>
    <dgm:pt modelId="{A682F899-C3CC-4086-9F2C-6ECB41BEA0C4}" type="pres">
      <dgm:prSet presAssocID="{BEA0CA5B-05D6-4176-AD45-5D187801CD52}" presName="conn2-1" presStyleLbl="parChTrans1D4" presStyleIdx="0" presStyleCnt="7"/>
      <dgm:spPr/>
    </dgm:pt>
    <dgm:pt modelId="{53B8DCB0-DCB1-41B8-AEB7-549D0828B25F}" type="pres">
      <dgm:prSet presAssocID="{BEA0CA5B-05D6-4176-AD45-5D187801CD52}" presName="connTx" presStyleLbl="parChTrans1D4" presStyleIdx="0" presStyleCnt="7"/>
      <dgm:spPr/>
    </dgm:pt>
    <dgm:pt modelId="{8FBE0238-1C23-42B9-BD6E-1EB43B312004}" type="pres">
      <dgm:prSet presAssocID="{7C43081A-2ACF-4A83-9887-02B300C2BF26}" presName="root2" presStyleCnt="0"/>
      <dgm:spPr/>
    </dgm:pt>
    <dgm:pt modelId="{4E23F5F1-1412-4BF8-B566-E9CB357CF4AF}" type="pres">
      <dgm:prSet presAssocID="{7C43081A-2ACF-4A83-9887-02B300C2BF26}" presName="LevelTwoTextNode" presStyleLbl="node4" presStyleIdx="0" presStyleCnt="7" custScaleX="203893">
        <dgm:presLayoutVars>
          <dgm:chPref val="3"/>
        </dgm:presLayoutVars>
      </dgm:prSet>
      <dgm:spPr/>
    </dgm:pt>
    <dgm:pt modelId="{C8C762D3-4991-4856-928E-F31EE7CBB1D8}" type="pres">
      <dgm:prSet presAssocID="{7C43081A-2ACF-4A83-9887-02B300C2BF26}" presName="level3hierChild" presStyleCnt="0"/>
      <dgm:spPr/>
    </dgm:pt>
    <dgm:pt modelId="{2FFC63A1-1234-4605-AC3C-7080E6B63138}" type="pres">
      <dgm:prSet presAssocID="{F6889A34-F2DB-4AB7-9BD7-537A03E822DC}" presName="conn2-1" presStyleLbl="parChTrans1D4" presStyleIdx="1" presStyleCnt="7"/>
      <dgm:spPr/>
    </dgm:pt>
    <dgm:pt modelId="{368766C5-5C16-48B4-8657-271AAB6171D7}" type="pres">
      <dgm:prSet presAssocID="{F6889A34-F2DB-4AB7-9BD7-537A03E822DC}" presName="connTx" presStyleLbl="parChTrans1D4" presStyleIdx="1" presStyleCnt="7"/>
      <dgm:spPr/>
    </dgm:pt>
    <dgm:pt modelId="{4E50E404-60BC-4568-B37D-9EEB03E2772E}" type="pres">
      <dgm:prSet presAssocID="{2968F8E6-333E-4FE6-9FC5-C1BA702335DC}" presName="root2" presStyleCnt="0"/>
      <dgm:spPr/>
    </dgm:pt>
    <dgm:pt modelId="{14818162-1EB5-41B4-883E-258B6AE86C22}" type="pres">
      <dgm:prSet presAssocID="{2968F8E6-333E-4FE6-9FC5-C1BA702335DC}" presName="LevelTwoTextNode" presStyleLbl="node4" presStyleIdx="1" presStyleCnt="7" custScaleX="203469" custScaleY="123720">
        <dgm:presLayoutVars>
          <dgm:chPref val="3"/>
        </dgm:presLayoutVars>
      </dgm:prSet>
      <dgm:spPr/>
    </dgm:pt>
    <dgm:pt modelId="{98402434-7D7A-491F-96C2-9C0803F188B3}" type="pres">
      <dgm:prSet presAssocID="{2968F8E6-333E-4FE6-9FC5-C1BA702335DC}" presName="level3hierChild" presStyleCnt="0"/>
      <dgm:spPr/>
    </dgm:pt>
    <dgm:pt modelId="{51968941-1C54-4580-A6D5-375A9B8A521B}" type="pres">
      <dgm:prSet presAssocID="{81DDDBBE-2A54-4D23-A7D2-AC6B19FFC46C}" presName="conn2-1" presStyleLbl="parChTrans1D4" presStyleIdx="2" presStyleCnt="7"/>
      <dgm:spPr/>
    </dgm:pt>
    <dgm:pt modelId="{7FB8A1E1-6ED8-456A-BDD5-633B3A02720A}" type="pres">
      <dgm:prSet presAssocID="{81DDDBBE-2A54-4D23-A7D2-AC6B19FFC46C}" presName="connTx" presStyleLbl="parChTrans1D4" presStyleIdx="2" presStyleCnt="7"/>
      <dgm:spPr/>
    </dgm:pt>
    <dgm:pt modelId="{A3294112-BDFF-416C-BAE2-9D474C2AC17D}" type="pres">
      <dgm:prSet presAssocID="{05E9CA27-ACC9-4C2B-AFAC-A5007A9FBBB1}" presName="root2" presStyleCnt="0"/>
      <dgm:spPr/>
    </dgm:pt>
    <dgm:pt modelId="{458616CA-DDF4-4DC4-BE9C-9EFC4C669DF9}" type="pres">
      <dgm:prSet presAssocID="{05E9CA27-ACC9-4C2B-AFAC-A5007A9FBBB1}" presName="LevelTwoTextNode" presStyleLbl="node4" presStyleIdx="2" presStyleCnt="7">
        <dgm:presLayoutVars>
          <dgm:chPref val="3"/>
        </dgm:presLayoutVars>
      </dgm:prSet>
      <dgm:spPr/>
    </dgm:pt>
    <dgm:pt modelId="{0E5764DB-2C33-46A7-AD3D-728907AF7360}" type="pres">
      <dgm:prSet presAssocID="{05E9CA27-ACC9-4C2B-AFAC-A5007A9FBBB1}" presName="level3hierChild" presStyleCnt="0"/>
      <dgm:spPr/>
    </dgm:pt>
    <dgm:pt modelId="{2D4B2AB1-F602-4BDC-9208-D67E3360F672}" type="pres">
      <dgm:prSet presAssocID="{ED7EC233-EBE0-4DEC-9980-EF0B5CDDCCB1}" presName="conn2-1" presStyleLbl="parChTrans1D4" presStyleIdx="3" presStyleCnt="7"/>
      <dgm:spPr/>
    </dgm:pt>
    <dgm:pt modelId="{D6F4A3E1-CD4D-41DC-9645-400ED5F7D22C}" type="pres">
      <dgm:prSet presAssocID="{ED7EC233-EBE0-4DEC-9980-EF0B5CDDCCB1}" presName="connTx" presStyleLbl="parChTrans1D4" presStyleIdx="3" presStyleCnt="7"/>
      <dgm:spPr/>
    </dgm:pt>
    <dgm:pt modelId="{C4AD862F-EA0C-49BB-AE1B-86A81F13D3B4}" type="pres">
      <dgm:prSet presAssocID="{477F88D1-9C6A-4453-AF96-260F6039AE26}" presName="root2" presStyleCnt="0"/>
      <dgm:spPr/>
    </dgm:pt>
    <dgm:pt modelId="{BB78ECE3-83DD-4039-B357-1FD969D71C5B}" type="pres">
      <dgm:prSet presAssocID="{477F88D1-9C6A-4453-AF96-260F6039AE26}" presName="LevelTwoTextNode" presStyleLbl="node4" presStyleIdx="3" presStyleCnt="7" custScaleX="176834">
        <dgm:presLayoutVars>
          <dgm:chPref val="3"/>
        </dgm:presLayoutVars>
      </dgm:prSet>
      <dgm:spPr/>
    </dgm:pt>
    <dgm:pt modelId="{BA9DC9AB-E7CD-456B-A2F7-AC801161B907}" type="pres">
      <dgm:prSet presAssocID="{477F88D1-9C6A-4453-AF96-260F6039AE26}" presName="level3hierChild" presStyleCnt="0"/>
      <dgm:spPr/>
    </dgm:pt>
    <dgm:pt modelId="{7C646F66-8463-4F1C-9EA1-55118A58A9E5}" type="pres">
      <dgm:prSet presAssocID="{44FB1991-A446-4BA4-AFFC-0970B6EB84CB}" presName="conn2-1" presStyleLbl="parChTrans1D4" presStyleIdx="4" presStyleCnt="7"/>
      <dgm:spPr/>
    </dgm:pt>
    <dgm:pt modelId="{1AD3E024-3276-4823-B667-5B2108C50FA1}" type="pres">
      <dgm:prSet presAssocID="{44FB1991-A446-4BA4-AFFC-0970B6EB84CB}" presName="connTx" presStyleLbl="parChTrans1D4" presStyleIdx="4" presStyleCnt="7"/>
      <dgm:spPr/>
    </dgm:pt>
    <dgm:pt modelId="{18482FDD-3F24-447A-BAF1-38434EA00D31}" type="pres">
      <dgm:prSet presAssocID="{82F81029-46E6-465B-9DDA-B0CCD71C9AB1}" presName="root2" presStyleCnt="0"/>
      <dgm:spPr/>
    </dgm:pt>
    <dgm:pt modelId="{46242A36-AF08-4809-A0C1-9F293AAC98FE}" type="pres">
      <dgm:prSet presAssocID="{82F81029-46E6-465B-9DDA-B0CCD71C9AB1}" presName="LevelTwoTextNode" presStyleLbl="node4" presStyleIdx="4" presStyleCnt="7" custScaleX="180472" custScaleY="67615">
        <dgm:presLayoutVars>
          <dgm:chPref val="3"/>
        </dgm:presLayoutVars>
      </dgm:prSet>
      <dgm:spPr/>
    </dgm:pt>
    <dgm:pt modelId="{A1001DC7-401F-4ECF-AEED-07E17E4D614A}" type="pres">
      <dgm:prSet presAssocID="{82F81029-46E6-465B-9DDA-B0CCD71C9AB1}" presName="level3hierChild" presStyleCnt="0"/>
      <dgm:spPr/>
    </dgm:pt>
    <dgm:pt modelId="{73A363E4-CD41-4E68-9235-1D6421E32471}" type="pres">
      <dgm:prSet presAssocID="{381C436D-EB20-41C3-AE3E-2D4368821D5F}" presName="conn2-1" presStyleLbl="parChTrans1D4" presStyleIdx="5" presStyleCnt="7"/>
      <dgm:spPr/>
    </dgm:pt>
    <dgm:pt modelId="{CDAD7D36-D2C7-4FC5-B29E-052D3D07C4C4}" type="pres">
      <dgm:prSet presAssocID="{381C436D-EB20-41C3-AE3E-2D4368821D5F}" presName="connTx" presStyleLbl="parChTrans1D4" presStyleIdx="5" presStyleCnt="7"/>
      <dgm:spPr/>
    </dgm:pt>
    <dgm:pt modelId="{6C9D5011-FF60-4BB3-A83F-653EB59B4117}" type="pres">
      <dgm:prSet presAssocID="{5EB6D956-5666-4CCB-A4DB-9068F4918EAE}" presName="root2" presStyleCnt="0"/>
      <dgm:spPr/>
    </dgm:pt>
    <dgm:pt modelId="{6F1EFC3B-F284-4E51-A34E-96E2A0CA12C2}" type="pres">
      <dgm:prSet presAssocID="{5EB6D956-5666-4CCB-A4DB-9068F4918EAE}" presName="LevelTwoTextNode" presStyleLbl="node4" presStyleIdx="5" presStyleCnt="7" custScaleX="177952">
        <dgm:presLayoutVars>
          <dgm:chPref val="3"/>
        </dgm:presLayoutVars>
      </dgm:prSet>
      <dgm:spPr/>
    </dgm:pt>
    <dgm:pt modelId="{3B2B57B4-A397-4812-8623-67019BE03D6F}" type="pres">
      <dgm:prSet presAssocID="{5EB6D956-5666-4CCB-A4DB-9068F4918EAE}" presName="level3hierChild" presStyleCnt="0"/>
      <dgm:spPr/>
    </dgm:pt>
    <dgm:pt modelId="{05C071C1-0CAB-4887-9C6F-F52DF3C9ED2C}" type="pres">
      <dgm:prSet presAssocID="{B9065D66-9DBE-4C77-A629-1367D0FD304D}" presName="conn2-1" presStyleLbl="parChTrans1D4" presStyleIdx="6" presStyleCnt="7"/>
      <dgm:spPr/>
    </dgm:pt>
    <dgm:pt modelId="{9239B6DC-6DB5-4140-A8D9-A7119C0B9A81}" type="pres">
      <dgm:prSet presAssocID="{B9065D66-9DBE-4C77-A629-1367D0FD304D}" presName="connTx" presStyleLbl="parChTrans1D4" presStyleIdx="6" presStyleCnt="7"/>
      <dgm:spPr/>
    </dgm:pt>
    <dgm:pt modelId="{9DABB44A-E890-449C-BB01-CB1FF1D8DAF1}" type="pres">
      <dgm:prSet presAssocID="{0DBEDABC-A5DD-48FC-9A3F-AD10F2A989C9}" presName="root2" presStyleCnt="0"/>
      <dgm:spPr/>
    </dgm:pt>
    <dgm:pt modelId="{AF3D4628-040B-4BD3-8C10-02DC6EB8DE86}" type="pres">
      <dgm:prSet presAssocID="{0DBEDABC-A5DD-48FC-9A3F-AD10F2A989C9}" presName="LevelTwoTextNode" presStyleLbl="node4" presStyleIdx="6" presStyleCnt="7" custScaleX="206736" custScaleY="136566">
        <dgm:presLayoutVars>
          <dgm:chPref val="3"/>
        </dgm:presLayoutVars>
      </dgm:prSet>
      <dgm:spPr/>
    </dgm:pt>
    <dgm:pt modelId="{80760059-3AB4-4151-AE28-1E380548330D}" type="pres">
      <dgm:prSet presAssocID="{0DBEDABC-A5DD-48FC-9A3F-AD10F2A989C9}" presName="level3hierChild" presStyleCnt="0"/>
      <dgm:spPr/>
    </dgm:pt>
  </dgm:ptLst>
  <dgm:cxnLst>
    <dgm:cxn modelId="{DC4FC217-EBA8-4444-B741-4C98484DBAE8}" srcId="{664585EE-D3FF-425A-ABED-DD4C108FCC6D}" destId="{0DBEDABC-A5DD-48FC-9A3F-AD10F2A989C9}" srcOrd="2" destOrd="0" parTransId="{B9065D66-9DBE-4C77-A629-1367D0FD304D}" sibTransId="{11E7E2C4-7F1F-4485-81F2-183070E23CEF}"/>
    <dgm:cxn modelId="{BE25141E-84A6-444A-BB73-E0EE88428742}" type="presOf" srcId="{B9065D66-9DBE-4C77-A629-1367D0FD304D}" destId="{05C071C1-0CAB-4887-9C6F-F52DF3C9ED2C}" srcOrd="0" destOrd="0" presId="urn:microsoft.com/office/officeart/2005/8/layout/hierarchy2"/>
    <dgm:cxn modelId="{ED959F26-87E8-4A66-8A71-3FD409210153}" type="presOf" srcId="{A09DEC5A-F526-4330-B445-A2FA3B0C8D97}" destId="{3C10E5B9-ABEE-4786-AD3B-18115459DC69}" srcOrd="1" destOrd="0" presId="urn:microsoft.com/office/officeart/2005/8/layout/hierarchy2"/>
    <dgm:cxn modelId="{5266792C-76E3-400D-AD84-3FD77871B660}" type="presOf" srcId="{A09DEC5A-F526-4330-B445-A2FA3B0C8D97}" destId="{205CAD9C-1299-4B66-A57D-671747D01685}" srcOrd="0" destOrd="0" presId="urn:microsoft.com/office/officeart/2005/8/layout/hierarchy2"/>
    <dgm:cxn modelId="{2630692F-C5C9-40EC-9473-E3F76E557F2E}" type="presOf" srcId="{F6889A34-F2DB-4AB7-9BD7-537A03E822DC}" destId="{2FFC63A1-1234-4605-AC3C-7080E6B63138}" srcOrd="0" destOrd="0" presId="urn:microsoft.com/office/officeart/2005/8/layout/hierarchy2"/>
    <dgm:cxn modelId="{E8986634-42FA-4BD0-80BD-AED65CBE89A2}" type="presOf" srcId="{00496CCF-A094-4141-A8D0-98A427C5920E}" destId="{50B87696-44F1-466E-8A06-227AEB1A1D0F}" srcOrd="0" destOrd="0" presId="urn:microsoft.com/office/officeart/2005/8/layout/hierarchy2"/>
    <dgm:cxn modelId="{FDC1383E-EDEB-4A95-ADF3-935AE1871F55}" type="presOf" srcId="{99B138D1-A44E-47C0-B5D6-0782AD19EBDE}" destId="{4A2EBAD8-88D3-46B8-BC98-5D8D52395C2A}" srcOrd="0" destOrd="0" presId="urn:microsoft.com/office/officeart/2005/8/layout/hierarchy2"/>
    <dgm:cxn modelId="{E98EEF41-DEE7-4647-8842-2FBC73F33000}" type="presOf" srcId="{ED7EC233-EBE0-4DEC-9980-EF0B5CDDCCB1}" destId="{2D4B2AB1-F602-4BDC-9208-D67E3360F672}" srcOrd="0" destOrd="0" presId="urn:microsoft.com/office/officeart/2005/8/layout/hierarchy2"/>
    <dgm:cxn modelId="{FFA5A24B-F2E7-4BB8-9FAA-03DA3797D654}" type="presOf" srcId="{BEA0CA5B-05D6-4176-AD45-5D187801CD52}" destId="{53B8DCB0-DCB1-41B8-AEB7-549D0828B25F}" srcOrd="1" destOrd="0" presId="urn:microsoft.com/office/officeart/2005/8/layout/hierarchy2"/>
    <dgm:cxn modelId="{2EE4204D-9C0B-405A-9703-E5637061C56E}" type="presOf" srcId="{82F81029-46E6-465B-9DDA-B0CCD71C9AB1}" destId="{46242A36-AF08-4809-A0C1-9F293AAC98FE}" srcOrd="0" destOrd="0" presId="urn:microsoft.com/office/officeart/2005/8/layout/hierarchy2"/>
    <dgm:cxn modelId="{33FB3166-E688-4ED5-ADD0-DBA8F400F964}" srcId="{664585EE-D3FF-425A-ABED-DD4C108FCC6D}" destId="{7C43081A-2ACF-4A83-9887-02B300C2BF26}" srcOrd="0" destOrd="0" parTransId="{BEA0CA5B-05D6-4176-AD45-5D187801CD52}" sibTransId="{6F247664-82DF-4F0D-9F6C-EF597859D1FA}"/>
    <dgm:cxn modelId="{5B442767-1A2C-4580-A655-5225B311436F}" srcId="{05E9CA27-ACC9-4C2B-AFAC-A5007A9FBBB1}" destId="{5EB6D956-5666-4CCB-A4DB-9068F4918EAE}" srcOrd="2" destOrd="0" parTransId="{381C436D-EB20-41C3-AE3E-2D4368821D5F}" sibTransId="{69C13B9E-7809-4D64-81F2-7BA7223E7B8D}"/>
    <dgm:cxn modelId="{8B751B6B-BB27-4DBF-8385-4E256E582D04}" type="presOf" srcId="{381C436D-EB20-41C3-AE3E-2D4368821D5F}" destId="{73A363E4-CD41-4E68-9235-1D6421E32471}" srcOrd="0" destOrd="0" presId="urn:microsoft.com/office/officeart/2005/8/layout/hierarchy2"/>
    <dgm:cxn modelId="{234D157C-44E8-401C-85D2-58EC37652531}" srcId="{2968F8E6-333E-4FE6-9FC5-C1BA702335DC}" destId="{05E9CA27-ACC9-4C2B-AFAC-A5007A9FBBB1}" srcOrd="0" destOrd="0" parTransId="{81DDDBBE-2A54-4D23-A7D2-AC6B19FFC46C}" sibTransId="{519CE36B-9E89-4007-B0DC-5C3E019B12CB}"/>
    <dgm:cxn modelId="{4C3AF27C-55E4-4793-AE57-D8A9641E4A61}" type="presOf" srcId="{44FB1991-A446-4BA4-AFFC-0970B6EB84CB}" destId="{1AD3E024-3276-4823-B667-5B2108C50FA1}" srcOrd="1" destOrd="0" presId="urn:microsoft.com/office/officeart/2005/8/layout/hierarchy2"/>
    <dgm:cxn modelId="{7A97207E-7F8A-458B-9308-78A09F107578}" srcId="{05E9CA27-ACC9-4C2B-AFAC-A5007A9FBBB1}" destId="{82F81029-46E6-465B-9DDA-B0CCD71C9AB1}" srcOrd="1" destOrd="0" parTransId="{44FB1991-A446-4BA4-AFFC-0970B6EB84CB}" sibTransId="{155FDC2E-EF60-42B1-A83B-6491175F56B8}"/>
    <dgm:cxn modelId="{BE126681-EAC5-4209-9F60-CAD58AD56D6E}" srcId="{5A12953B-E84C-4A2E-9FDD-532B2EEAB1D6}" destId="{99B138D1-A44E-47C0-B5D6-0782AD19EBDE}" srcOrd="0" destOrd="0" parTransId="{00496CCF-A094-4141-A8D0-98A427C5920E}" sibTransId="{C7EAE96B-7038-4FE2-9B3D-074845BFC41D}"/>
    <dgm:cxn modelId="{CCFCDD83-F707-43D3-B3B8-CCDB0B1A8A2D}" srcId="{99B138D1-A44E-47C0-B5D6-0782AD19EBDE}" destId="{664585EE-D3FF-425A-ABED-DD4C108FCC6D}" srcOrd="0" destOrd="0" parTransId="{A09DEC5A-F526-4330-B445-A2FA3B0C8D97}" sibTransId="{6843865A-54CA-4444-9AF7-B1BC32F6BB69}"/>
    <dgm:cxn modelId="{16389084-2E4E-4555-B977-A0E81542EBDF}" srcId="{E95104A0-FB26-492B-91CF-16D9C79D8941}" destId="{5A12953B-E84C-4A2E-9FDD-532B2EEAB1D6}" srcOrd="0" destOrd="0" parTransId="{F11B97AD-ECC2-40A8-B91F-51E4837E222A}" sibTransId="{BA6AC66B-B88C-4E51-9F21-0B37BACB6E2D}"/>
    <dgm:cxn modelId="{E4AB5B89-75E6-4230-8110-A29923BEFB64}" type="presOf" srcId="{00496CCF-A094-4141-A8D0-98A427C5920E}" destId="{89873034-2FEC-464D-9B95-569EA003A09E}" srcOrd="1" destOrd="0" presId="urn:microsoft.com/office/officeart/2005/8/layout/hierarchy2"/>
    <dgm:cxn modelId="{F530008A-C35E-4442-A911-1D6A2457311C}" type="presOf" srcId="{0DBEDABC-A5DD-48FC-9A3F-AD10F2A989C9}" destId="{AF3D4628-040B-4BD3-8C10-02DC6EB8DE86}" srcOrd="0" destOrd="0" presId="urn:microsoft.com/office/officeart/2005/8/layout/hierarchy2"/>
    <dgm:cxn modelId="{1BA5388B-A251-4E34-A69F-6C18C2C373C9}" srcId="{664585EE-D3FF-425A-ABED-DD4C108FCC6D}" destId="{2968F8E6-333E-4FE6-9FC5-C1BA702335DC}" srcOrd="1" destOrd="0" parTransId="{F6889A34-F2DB-4AB7-9BD7-537A03E822DC}" sibTransId="{5B6E82D8-58DD-4365-9A43-8248C6F6EE55}"/>
    <dgm:cxn modelId="{DD06C78B-3390-42F7-BFA1-1A1112E6FE92}" type="presOf" srcId="{05E9CA27-ACC9-4C2B-AFAC-A5007A9FBBB1}" destId="{458616CA-DDF4-4DC4-BE9C-9EFC4C669DF9}" srcOrd="0" destOrd="0" presId="urn:microsoft.com/office/officeart/2005/8/layout/hierarchy2"/>
    <dgm:cxn modelId="{2CA46792-7F52-4837-9AD5-9FAA335FE665}" type="presOf" srcId="{381C436D-EB20-41C3-AE3E-2D4368821D5F}" destId="{CDAD7D36-D2C7-4FC5-B29E-052D3D07C4C4}" srcOrd="1" destOrd="0" presId="urn:microsoft.com/office/officeart/2005/8/layout/hierarchy2"/>
    <dgm:cxn modelId="{E34C0497-BC65-40CC-A8B2-68198BB2C9F5}" type="presOf" srcId="{5A12953B-E84C-4A2E-9FDD-532B2EEAB1D6}" destId="{72BADA6A-9B83-4B59-87FE-6B5F3AB681D3}" srcOrd="0" destOrd="0" presId="urn:microsoft.com/office/officeart/2005/8/layout/hierarchy2"/>
    <dgm:cxn modelId="{3702B5A8-986C-4268-A66F-528E138CC95D}" type="presOf" srcId="{B9065D66-9DBE-4C77-A629-1367D0FD304D}" destId="{9239B6DC-6DB5-4140-A8D9-A7119C0B9A81}" srcOrd="1" destOrd="0" presId="urn:microsoft.com/office/officeart/2005/8/layout/hierarchy2"/>
    <dgm:cxn modelId="{971819B1-A5CA-47C1-9E52-C7EA4145B2F1}" type="presOf" srcId="{81DDDBBE-2A54-4D23-A7D2-AC6B19FFC46C}" destId="{7FB8A1E1-6ED8-456A-BDD5-633B3A02720A}" srcOrd="1" destOrd="0" presId="urn:microsoft.com/office/officeart/2005/8/layout/hierarchy2"/>
    <dgm:cxn modelId="{0A9CDDB4-FF10-4EC6-BFBB-35E234E03CBF}" type="presOf" srcId="{477F88D1-9C6A-4453-AF96-260F6039AE26}" destId="{BB78ECE3-83DD-4039-B357-1FD969D71C5B}" srcOrd="0" destOrd="0" presId="urn:microsoft.com/office/officeart/2005/8/layout/hierarchy2"/>
    <dgm:cxn modelId="{2C757BBB-9090-4255-943F-953023686FA9}" type="presOf" srcId="{7C43081A-2ACF-4A83-9887-02B300C2BF26}" destId="{4E23F5F1-1412-4BF8-B566-E9CB357CF4AF}" srcOrd="0" destOrd="0" presId="urn:microsoft.com/office/officeart/2005/8/layout/hierarchy2"/>
    <dgm:cxn modelId="{32F6D1BF-7553-4A36-B583-1F3C3EBA0BFF}" srcId="{05E9CA27-ACC9-4C2B-AFAC-A5007A9FBBB1}" destId="{477F88D1-9C6A-4453-AF96-260F6039AE26}" srcOrd="0" destOrd="0" parTransId="{ED7EC233-EBE0-4DEC-9980-EF0B5CDDCCB1}" sibTransId="{D509E4BD-1C63-41A2-9C8D-55AB50917300}"/>
    <dgm:cxn modelId="{34250DC1-6B45-43A8-9B54-577B73687BF3}" type="presOf" srcId="{BEA0CA5B-05D6-4176-AD45-5D187801CD52}" destId="{A682F899-C3CC-4086-9F2C-6ECB41BEA0C4}" srcOrd="0" destOrd="0" presId="urn:microsoft.com/office/officeart/2005/8/layout/hierarchy2"/>
    <dgm:cxn modelId="{E41246C7-7147-4D52-8467-C22FBCF4F300}" type="presOf" srcId="{2968F8E6-333E-4FE6-9FC5-C1BA702335DC}" destId="{14818162-1EB5-41B4-883E-258B6AE86C22}" srcOrd="0" destOrd="0" presId="urn:microsoft.com/office/officeart/2005/8/layout/hierarchy2"/>
    <dgm:cxn modelId="{6CC1D2C8-890D-4790-B493-D789BB5B16E7}" type="presOf" srcId="{81DDDBBE-2A54-4D23-A7D2-AC6B19FFC46C}" destId="{51968941-1C54-4580-A6D5-375A9B8A521B}" srcOrd="0" destOrd="0" presId="urn:microsoft.com/office/officeart/2005/8/layout/hierarchy2"/>
    <dgm:cxn modelId="{157279DF-4C8C-4DE9-9A9A-629410D86ED2}" type="presOf" srcId="{ED7EC233-EBE0-4DEC-9980-EF0B5CDDCCB1}" destId="{D6F4A3E1-CD4D-41DC-9645-400ED5F7D22C}" srcOrd="1" destOrd="0" presId="urn:microsoft.com/office/officeart/2005/8/layout/hierarchy2"/>
    <dgm:cxn modelId="{EC8D1BE3-81D8-465F-84A8-CB25C6740E7D}" type="presOf" srcId="{664585EE-D3FF-425A-ABED-DD4C108FCC6D}" destId="{5434251C-930D-4A39-AE70-0DA7CFD45FF1}" srcOrd="0" destOrd="0" presId="urn:microsoft.com/office/officeart/2005/8/layout/hierarchy2"/>
    <dgm:cxn modelId="{E4FF5FE5-9EF0-4C3F-90E9-B684DAD902C1}" type="presOf" srcId="{F6889A34-F2DB-4AB7-9BD7-537A03E822DC}" destId="{368766C5-5C16-48B4-8657-271AAB6171D7}" srcOrd="1" destOrd="0" presId="urn:microsoft.com/office/officeart/2005/8/layout/hierarchy2"/>
    <dgm:cxn modelId="{5639D9E8-E8F2-45CB-9853-631FC12B0208}" type="presOf" srcId="{44FB1991-A446-4BA4-AFFC-0970B6EB84CB}" destId="{7C646F66-8463-4F1C-9EA1-55118A58A9E5}" srcOrd="0" destOrd="0" presId="urn:microsoft.com/office/officeart/2005/8/layout/hierarchy2"/>
    <dgm:cxn modelId="{BDB421FA-556A-4A2B-85EA-7428CAFD3D64}" type="presOf" srcId="{5EB6D956-5666-4CCB-A4DB-9068F4918EAE}" destId="{6F1EFC3B-F284-4E51-A34E-96E2A0CA12C2}" srcOrd="0" destOrd="0" presId="urn:microsoft.com/office/officeart/2005/8/layout/hierarchy2"/>
    <dgm:cxn modelId="{4F7114FE-8F7E-4B51-97D0-3A1067539ABF}" type="presOf" srcId="{E95104A0-FB26-492B-91CF-16D9C79D8941}" destId="{1827116B-D49D-473E-B094-050D2F04EE28}" srcOrd="0" destOrd="0" presId="urn:microsoft.com/office/officeart/2005/8/layout/hierarchy2"/>
    <dgm:cxn modelId="{223051E2-97F1-4A39-850D-7D8716F5EF28}" type="presParOf" srcId="{1827116B-D49D-473E-B094-050D2F04EE28}" destId="{D060EA95-C3D4-4D10-869A-5DE4B2BD6857}" srcOrd="0" destOrd="0" presId="urn:microsoft.com/office/officeart/2005/8/layout/hierarchy2"/>
    <dgm:cxn modelId="{2F3E91AF-C825-4764-8903-F5F671AAECE8}" type="presParOf" srcId="{D060EA95-C3D4-4D10-869A-5DE4B2BD6857}" destId="{72BADA6A-9B83-4B59-87FE-6B5F3AB681D3}" srcOrd="0" destOrd="0" presId="urn:microsoft.com/office/officeart/2005/8/layout/hierarchy2"/>
    <dgm:cxn modelId="{6AE318AA-ED52-491D-B634-FF84C2EAE5D9}" type="presParOf" srcId="{D060EA95-C3D4-4D10-869A-5DE4B2BD6857}" destId="{B6374A22-A91F-4296-8F69-2808BFB3F5CB}" srcOrd="1" destOrd="0" presId="urn:microsoft.com/office/officeart/2005/8/layout/hierarchy2"/>
    <dgm:cxn modelId="{41397133-521D-484F-A652-C028CF54D570}" type="presParOf" srcId="{B6374A22-A91F-4296-8F69-2808BFB3F5CB}" destId="{50B87696-44F1-466E-8A06-227AEB1A1D0F}" srcOrd="0" destOrd="0" presId="urn:microsoft.com/office/officeart/2005/8/layout/hierarchy2"/>
    <dgm:cxn modelId="{CE55E0A4-BE71-4B2D-B23A-E380AABDF338}" type="presParOf" srcId="{50B87696-44F1-466E-8A06-227AEB1A1D0F}" destId="{89873034-2FEC-464D-9B95-569EA003A09E}" srcOrd="0" destOrd="0" presId="urn:microsoft.com/office/officeart/2005/8/layout/hierarchy2"/>
    <dgm:cxn modelId="{1414EB52-0DDF-41D9-A16F-2B45F1459FB0}" type="presParOf" srcId="{B6374A22-A91F-4296-8F69-2808BFB3F5CB}" destId="{B363ED9D-08EA-4015-B76A-7FF97E2EC1E3}" srcOrd="1" destOrd="0" presId="urn:microsoft.com/office/officeart/2005/8/layout/hierarchy2"/>
    <dgm:cxn modelId="{EE387C5D-1778-448C-B92E-CD529384FCBE}" type="presParOf" srcId="{B363ED9D-08EA-4015-B76A-7FF97E2EC1E3}" destId="{4A2EBAD8-88D3-46B8-BC98-5D8D52395C2A}" srcOrd="0" destOrd="0" presId="urn:microsoft.com/office/officeart/2005/8/layout/hierarchy2"/>
    <dgm:cxn modelId="{6427A013-75A7-4C8B-AB4F-7A052031527B}" type="presParOf" srcId="{B363ED9D-08EA-4015-B76A-7FF97E2EC1E3}" destId="{31E10CF6-5363-45EE-8F4F-E393E403FBC0}" srcOrd="1" destOrd="0" presId="urn:microsoft.com/office/officeart/2005/8/layout/hierarchy2"/>
    <dgm:cxn modelId="{EA423BA9-A4C8-47CD-B9CD-5A8A07BD7BA3}" type="presParOf" srcId="{31E10CF6-5363-45EE-8F4F-E393E403FBC0}" destId="{205CAD9C-1299-4B66-A57D-671747D01685}" srcOrd="0" destOrd="0" presId="urn:microsoft.com/office/officeart/2005/8/layout/hierarchy2"/>
    <dgm:cxn modelId="{DE5C6834-CF96-4508-A8C7-57CDC72AD570}" type="presParOf" srcId="{205CAD9C-1299-4B66-A57D-671747D01685}" destId="{3C10E5B9-ABEE-4786-AD3B-18115459DC69}" srcOrd="0" destOrd="0" presId="urn:microsoft.com/office/officeart/2005/8/layout/hierarchy2"/>
    <dgm:cxn modelId="{73C789DC-040D-4B9D-B7C9-26A23306FDC9}" type="presParOf" srcId="{31E10CF6-5363-45EE-8F4F-E393E403FBC0}" destId="{758B0ABB-FD7E-43D3-92F6-0E029FEDE197}" srcOrd="1" destOrd="0" presId="urn:microsoft.com/office/officeart/2005/8/layout/hierarchy2"/>
    <dgm:cxn modelId="{5194F1A6-33AC-4A4B-990D-A74B02ECF45C}" type="presParOf" srcId="{758B0ABB-FD7E-43D3-92F6-0E029FEDE197}" destId="{5434251C-930D-4A39-AE70-0DA7CFD45FF1}" srcOrd="0" destOrd="0" presId="urn:microsoft.com/office/officeart/2005/8/layout/hierarchy2"/>
    <dgm:cxn modelId="{4813DED8-9B6C-46C7-A9EF-D9F071CFCC8E}" type="presParOf" srcId="{758B0ABB-FD7E-43D3-92F6-0E029FEDE197}" destId="{1EB1807F-6582-463F-8803-7BA2FD29463E}" srcOrd="1" destOrd="0" presId="urn:microsoft.com/office/officeart/2005/8/layout/hierarchy2"/>
    <dgm:cxn modelId="{AEB0083B-5BB9-4CCA-8C6E-9104978E4CB1}" type="presParOf" srcId="{1EB1807F-6582-463F-8803-7BA2FD29463E}" destId="{A682F899-C3CC-4086-9F2C-6ECB41BEA0C4}" srcOrd="0" destOrd="0" presId="urn:microsoft.com/office/officeart/2005/8/layout/hierarchy2"/>
    <dgm:cxn modelId="{35F6FA01-2A56-4A80-8DC1-573EE52345DB}" type="presParOf" srcId="{A682F899-C3CC-4086-9F2C-6ECB41BEA0C4}" destId="{53B8DCB0-DCB1-41B8-AEB7-549D0828B25F}" srcOrd="0" destOrd="0" presId="urn:microsoft.com/office/officeart/2005/8/layout/hierarchy2"/>
    <dgm:cxn modelId="{129BEDEF-52D1-40E2-A3C4-C2CC1F77564B}" type="presParOf" srcId="{1EB1807F-6582-463F-8803-7BA2FD29463E}" destId="{8FBE0238-1C23-42B9-BD6E-1EB43B312004}" srcOrd="1" destOrd="0" presId="urn:microsoft.com/office/officeart/2005/8/layout/hierarchy2"/>
    <dgm:cxn modelId="{261AEC2D-35A1-4CDC-943B-938DCA06F70C}" type="presParOf" srcId="{8FBE0238-1C23-42B9-BD6E-1EB43B312004}" destId="{4E23F5F1-1412-4BF8-B566-E9CB357CF4AF}" srcOrd="0" destOrd="0" presId="urn:microsoft.com/office/officeart/2005/8/layout/hierarchy2"/>
    <dgm:cxn modelId="{07E19C9F-8158-4270-B75B-BE27F96FD75D}" type="presParOf" srcId="{8FBE0238-1C23-42B9-BD6E-1EB43B312004}" destId="{C8C762D3-4991-4856-928E-F31EE7CBB1D8}" srcOrd="1" destOrd="0" presId="urn:microsoft.com/office/officeart/2005/8/layout/hierarchy2"/>
    <dgm:cxn modelId="{A52BB8CB-BD66-4B9F-BEC2-494D6C93EAF4}" type="presParOf" srcId="{1EB1807F-6582-463F-8803-7BA2FD29463E}" destId="{2FFC63A1-1234-4605-AC3C-7080E6B63138}" srcOrd="2" destOrd="0" presId="urn:microsoft.com/office/officeart/2005/8/layout/hierarchy2"/>
    <dgm:cxn modelId="{08F67F70-DB3D-4CE5-8361-2A825D7DC759}" type="presParOf" srcId="{2FFC63A1-1234-4605-AC3C-7080E6B63138}" destId="{368766C5-5C16-48B4-8657-271AAB6171D7}" srcOrd="0" destOrd="0" presId="urn:microsoft.com/office/officeart/2005/8/layout/hierarchy2"/>
    <dgm:cxn modelId="{E87128A6-2669-4525-A223-7EBE4942BBDB}" type="presParOf" srcId="{1EB1807F-6582-463F-8803-7BA2FD29463E}" destId="{4E50E404-60BC-4568-B37D-9EEB03E2772E}" srcOrd="3" destOrd="0" presId="urn:microsoft.com/office/officeart/2005/8/layout/hierarchy2"/>
    <dgm:cxn modelId="{251B8485-83B5-4C2A-87FF-B862B79E2BEA}" type="presParOf" srcId="{4E50E404-60BC-4568-B37D-9EEB03E2772E}" destId="{14818162-1EB5-41B4-883E-258B6AE86C22}" srcOrd="0" destOrd="0" presId="urn:microsoft.com/office/officeart/2005/8/layout/hierarchy2"/>
    <dgm:cxn modelId="{FF0453E4-A2F9-4489-BFA6-B4F50F45E7CE}" type="presParOf" srcId="{4E50E404-60BC-4568-B37D-9EEB03E2772E}" destId="{98402434-7D7A-491F-96C2-9C0803F188B3}" srcOrd="1" destOrd="0" presId="urn:microsoft.com/office/officeart/2005/8/layout/hierarchy2"/>
    <dgm:cxn modelId="{91A9DDF5-079E-438E-8CCE-EF226A58AA8D}" type="presParOf" srcId="{98402434-7D7A-491F-96C2-9C0803F188B3}" destId="{51968941-1C54-4580-A6D5-375A9B8A521B}" srcOrd="0" destOrd="0" presId="urn:microsoft.com/office/officeart/2005/8/layout/hierarchy2"/>
    <dgm:cxn modelId="{70614308-6AEF-493A-AEDD-E057D8B63B9D}" type="presParOf" srcId="{51968941-1C54-4580-A6D5-375A9B8A521B}" destId="{7FB8A1E1-6ED8-456A-BDD5-633B3A02720A}" srcOrd="0" destOrd="0" presId="urn:microsoft.com/office/officeart/2005/8/layout/hierarchy2"/>
    <dgm:cxn modelId="{E1337660-262F-4297-8FCA-6E2FD038E7C2}" type="presParOf" srcId="{98402434-7D7A-491F-96C2-9C0803F188B3}" destId="{A3294112-BDFF-416C-BAE2-9D474C2AC17D}" srcOrd="1" destOrd="0" presId="urn:microsoft.com/office/officeart/2005/8/layout/hierarchy2"/>
    <dgm:cxn modelId="{66F0D426-AB67-44ED-99C5-0D0A2DFAF567}" type="presParOf" srcId="{A3294112-BDFF-416C-BAE2-9D474C2AC17D}" destId="{458616CA-DDF4-4DC4-BE9C-9EFC4C669DF9}" srcOrd="0" destOrd="0" presId="urn:microsoft.com/office/officeart/2005/8/layout/hierarchy2"/>
    <dgm:cxn modelId="{5CCEEBB9-06F5-4A9C-B943-3C3AB856817F}" type="presParOf" srcId="{A3294112-BDFF-416C-BAE2-9D474C2AC17D}" destId="{0E5764DB-2C33-46A7-AD3D-728907AF7360}" srcOrd="1" destOrd="0" presId="urn:microsoft.com/office/officeart/2005/8/layout/hierarchy2"/>
    <dgm:cxn modelId="{3A42C646-4965-4ECF-9879-642E8D1006A4}" type="presParOf" srcId="{0E5764DB-2C33-46A7-AD3D-728907AF7360}" destId="{2D4B2AB1-F602-4BDC-9208-D67E3360F672}" srcOrd="0" destOrd="0" presId="urn:microsoft.com/office/officeart/2005/8/layout/hierarchy2"/>
    <dgm:cxn modelId="{142394D5-4013-4455-A753-1DEB84F35454}" type="presParOf" srcId="{2D4B2AB1-F602-4BDC-9208-D67E3360F672}" destId="{D6F4A3E1-CD4D-41DC-9645-400ED5F7D22C}" srcOrd="0" destOrd="0" presId="urn:microsoft.com/office/officeart/2005/8/layout/hierarchy2"/>
    <dgm:cxn modelId="{E8D6ED16-9235-4FAA-B038-634DFE059FA1}" type="presParOf" srcId="{0E5764DB-2C33-46A7-AD3D-728907AF7360}" destId="{C4AD862F-EA0C-49BB-AE1B-86A81F13D3B4}" srcOrd="1" destOrd="0" presId="urn:microsoft.com/office/officeart/2005/8/layout/hierarchy2"/>
    <dgm:cxn modelId="{833E504C-BD47-45A2-B58F-97F915BD36F9}" type="presParOf" srcId="{C4AD862F-EA0C-49BB-AE1B-86A81F13D3B4}" destId="{BB78ECE3-83DD-4039-B357-1FD969D71C5B}" srcOrd="0" destOrd="0" presId="urn:microsoft.com/office/officeart/2005/8/layout/hierarchy2"/>
    <dgm:cxn modelId="{C68B646E-5189-4E4A-9098-1F74A8AF10D6}" type="presParOf" srcId="{C4AD862F-EA0C-49BB-AE1B-86A81F13D3B4}" destId="{BA9DC9AB-E7CD-456B-A2F7-AC801161B907}" srcOrd="1" destOrd="0" presId="urn:microsoft.com/office/officeart/2005/8/layout/hierarchy2"/>
    <dgm:cxn modelId="{E2733B68-91FF-4D48-A061-480354D5D9F0}" type="presParOf" srcId="{0E5764DB-2C33-46A7-AD3D-728907AF7360}" destId="{7C646F66-8463-4F1C-9EA1-55118A58A9E5}" srcOrd="2" destOrd="0" presId="urn:microsoft.com/office/officeart/2005/8/layout/hierarchy2"/>
    <dgm:cxn modelId="{75459682-71A7-49DC-93BC-5F324A92A439}" type="presParOf" srcId="{7C646F66-8463-4F1C-9EA1-55118A58A9E5}" destId="{1AD3E024-3276-4823-B667-5B2108C50FA1}" srcOrd="0" destOrd="0" presId="urn:microsoft.com/office/officeart/2005/8/layout/hierarchy2"/>
    <dgm:cxn modelId="{12337275-951E-4824-9E35-170AB662548B}" type="presParOf" srcId="{0E5764DB-2C33-46A7-AD3D-728907AF7360}" destId="{18482FDD-3F24-447A-BAF1-38434EA00D31}" srcOrd="3" destOrd="0" presId="urn:microsoft.com/office/officeart/2005/8/layout/hierarchy2"/>
    <dgm:cxn modelId="{7F9DC369-DC8A-438A-B220-FCFCCC5F7B75}" type="presParOf" srcId="{18482FDD-3F24-447A-BAF1-38434EA00D31}" destId="{46242A36-AF08-4809-A0C1-9F293AAC98FE}" srcOrd="0" destOrd="0" presId="urn:microsoft.com/office/officeart/2005/8/layout/hierarchy2"/>
    <dgm:cxn modelId="{3135F471-8AA9-4053-8406-66DA72C304B8}" type="presParOf" srcId="{18482FDD-3F24-447A-BAF1-38434EA00D31}" destId="{A1001DC7-401F-4ECF-AEED-07E17E4D614A}" srcOrd="1" destOrd="0" presId="urn:microsoft.com/office/officeart/2005/8/layout/hierarchy2"/>
    <dgm:cxn modelId="{906F6A52-3591-40BD-B5A0-4EA6AD8A6885}" type="presParOf" srcId="{0E5764DB-2C33-46A7-AD3D-728907AF7360}" destId="{73A363E4-CD41-4E68-9235-1D6421E32471}" srcOrd="4" destOrd="0" presId="urn:microsoft.com/office/officeart/2005/8/layout/hierarchy2"/>
    <dgm:cxn modelId="{BD24C88F-B3FB-4DA8-A06F-8A396B7C4144}" type="presParOf" srcId="{73A363E4-CD41-4E68-9235-1D6421E32471}" destId="{CDAD7D36-D2C7-4FC5-B29E-052D3D07C4C4}" srcOrd="0" destOrd="0" presId="urn:microsoft.com/office/officeart/2005/8/layout/hierarchy2"/>
    <dgm:cxn modelId="{B68C189B-486B-4D90-B7BD-8506A95BFD70}" type="presParOf" srcId="{0E5764DB-2C33-46A7-AD3D-728907AF7360}" destId="{6C9D5011-FF60-4BB3-A83F-653EB59B4117}" srcOrd="5" destOrd="0" presId="urn:microsoft.com/office/officeart/2005/8/layout/hierarchy2"/>
    <dgm:cxn modelId="{AF41FD29-BA3F-49F4-9317-E3B7C3A472F7}" type="presParOf" srcId="{6C9D5011-FF60-4BB3-A83F-653EB59B4117}" destId="{6F1EFC3B-F284-4E51-A34E-96E2A0CA12C2}" srcOrd="0" destOrd="0" presId="urn:microsoft.com/office/officeart/2005/8/layout/hierarchy2"/>
    <dgm:cxn modelId="{DE26B51B-FB74-49D4-B8A1-E96E1307FA2F}" type="presParOf" srcId="{6C9D5011-FF60-4BB3-A83F-653EB59B4117}" destId="{3B2B57B4-A397-4812-8623-67019BE03D6F}" srcOrd="1" destOrd="0" presId="urn:microsoft.com/office/officeart/2005/8/layout/hierarchy2"/>
    <dgm:cxn modelId="{D6C2C416-5E2E-4FC9-A077-F11F6984DDA5}" type="presParOf" srcId="{1EB1807F-6582-463F-8803-7BA2FD29463E}" destId="{05C071C1-0CAB-4887-9C6F-F52DF3C9ED2C}" srcOrd="4" destOrd="0" presId="urn:microsoft.com/office/officeart/2005/8/layout/hierarchy2"/>
    <dgm:cxn modelId="{204E3E23-93DB-4C70-A1EA-19925A672B73}" type="presParOf" srcId="{05C071C1-0CAB-4887-9C6F-F52DF3C9ED2C}" destId="{9239B6DC-6DB5-4140-A8D9-A7119C0B9A81}" srcOrd="0" destOrd="0" presId="urn:microsoft.com/office/officeart/2005/8/layout/hierarchy2"/>
    <dgm:cxn modelId="{F8162CC3-9ABF-4B05-9320-13FB00A6C84E}" type="presParOf" srcId="{1EB1807F-6582-463F-8803-7BA2FD29463E}" destId="{9DABB44A-E890-449C-BB01-CB1FF1D8DAF1}" srcOrd="5" destOrd="0" presId="urn:microsoft.com/office/officeart/2005/8/layout/hierarchy2"/>
    <dgm:cxn modelId="{5722316E-469F-4E9D-9BCC-2E27C08F0C4B}" type="presParOf" srcId="{9DABB44A-E890-449C-BB01-CB1FF1D8DAF1}" destId="{AF3D4628-040B-4BD3-8C10-02DC6EB8DE86}" srcOrd="0" destOrd="0" presId="urn:microsoft.com/office/officeart/2005/8/layout/hierarchy2"/>
    <dgm:cxn modelId="{39550E60-A451-46B9-9350-CBF358CB3A69}" type="presParOf" srcId="{9DABB44A-E890-449C-BB01-CB1FF1D8DAF1}" destId="{80760059-3AB4-4151-AE28-1E380548330D}" srcOrd="1" destOrd="0" presId="urn:microsoft.com/office/officeart/2005/8/layout/hierarchy2"/>
  </dgm:cxnLst>
  <dgm:bg/>
  <dgm:whole>
    <a:ln>
      <a:prstDash val="dash"/>
    </a:ln>
  </dgm:whole>
  <dgm:extLst>
    <a:ext uri="http://schemas.microsoft.com/office/drawing/2008/diagram">
      <dsp:dataModelExt xmlns:dsp="http://schemas.microsoft.com/office/drawing/2008/diagram" relId="rId3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8202E-EE2C-453C-8645-E3807E73EDB5}">
      <dsp:nvSpPr>
        <dsp:cNvPr id="0" name=""/>
        <dsp:cNvSpPr/>
      </dsp:nvSpPr>
      <dsp:spPr>
        <a:xfrm>
          <a:off x="47389" y="0"/>
          <a:ext cx="4494775" cy="4494775"/>
        </a:xfrm>
        <a:prstGeom prst="ellipse">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1666406" y="224738"/>
        <a:ext cx="1256739" cy="674216"/>
      </dsp:txXfrm>
    </dsp:sp>
    <dsp:sp modelId="{1321EFF9-5B08-456F-9F16-E70EDC8BFA6C}">
      <dsp:nvSpPr>
        <dsp:cNvPr id="0" name=""/>
        <dsp:cNvSpPr/>
      </dsp:nvSpPr>
      <dsp:spPr>
        <a:xfrm>
          <a:off x="496866" y="518193"/>
          <a:ext cx="3595820" cy="3595820"/>
        </a:xfrm>
        <a:prstGeom prst="ellipse">
          <a:avLst/>
        </a:prstGeom>
        <a:solidFill>
          <a:schemeClr val="accent3">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66725">
            <a:lnSpc>
              <a:spcPct val="90000"/>
            </a:lnSpc>
            <a:spcBef>
              <a:spcPct val="0"/>
            </a:spcBef>
            <a:spcAft>
              <a:spcPct val="35000"/>
            </a:spcAft>
            <a:buNone/>
          </a:pPr>
          <a:endParaRPr lang="en-US" sz="1050" kern="1200" dirty="0">
            <a:latin typeface="Calibri" panose="020F0502020204030204" pitchFamily="34" charset="0"/>
            <a:cs typeface="Calibri" panose="020F0502020204030204" pitchFamily="34" charset="0"/>
          </a:endParaRPr>
        </a:p>
      </dsp:txBody>
      <dsp:txXfrm>
        <a:off x="1666406" y="733942"/>
        <a:ext cx="1256739" cy="647247"/>
      </dsp:txXfrm>
    </dsp:sp>
    <dsp:sp modelId="{79F95BB7-304B-40F3-8138-3E0B164A5B1D}">
      <dsp:nvSpPr>
        <dsp:cNvPr id="0" name=""/>
        <dsp:cNvSpPr/>
      </dsp:nvSpPr>
      <dsp:spPr>
        <a:xfrm>
          <a:off x="946343" y="1008969"/>
          <a:ext cx="2696865" cy="2696865"/>
        </a:xfrm>
        <a:prstGeom prst="ellipse">
          <a:avLst/>
        </a:prstGeom>
        <a:solidFill>
          <a:schemeClr val="accent4">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66725">
            <a:lnSpc>
              <a:spcPct val="90000"/>
            </a:lnSpc>
            <a:spcBef>
              <a:spcPct val="0"/>
            </a:spcBef>
            <a:spcAft>
              <a:spcPct val="35000"/>
            </a:spcAft>
            <a:buNone/>
          </a:pPr>
          <a:endParaRPr lang="en-US" sz="1050" kern="1200" dirty="0">
            <a:latin typeface="Calibri" panose="020F0502020204030204" pitchFamily="34" charset="0"/>
            <a:cs typeface="Calibri" panose="020F0502020204030204" pitchFamily="34" charset="0"/>
          </a:endParaRPr>
        </a:p>
      </dsp:txBody>
      <dsp:txXfrm>
        <a:off x="1666406" y="1211233"/>
        <a:ext cx="1256739" cy="606794"/>
      </dsp:txXfrm>
    </dsp:sp>
    <dsp:sp modelId="{91BD26EF-A8AD-49BC-92C8-0EA9A4289F57}">
      <dsp:nvSpPr>
        <dsp:cNvPr id="0" name=""/>
        <dsp:cNvSpPr/>
      </dsp:nvSpPr>
      <dsp:spPr>
        <a:xfrm>
          <a:off x="1395821" y="1458464"/>
          <a:ext cx="1797910" cy="1797910"/>
        </a:xfrm>
        <a:prstGeom prst="ellipse">
          <a:avLst/>
        </a:prstGeom>
        <a:solidFill>
          <a:schemeClr val="accent5">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Calibri" panose="020F0502020204030204" pitchFamily="34" charset="0"/>
              <a:cs typeface="Calibri" panose="020F0502020204030204" pitchFamily="34" charset="0"/>
            </a:rPr>
            <a:t> </a:t>
          </a:r>
          <a:endParaRPr lang="en-US" sz="800" kern="1200" dirty="0">
            <a:latin typeface="Calibri" panose="020F0502020204030204" pitchFamily="34" charset="0"/>
            <a:cs typeface="Calibri" panose="020F0502020204030204" pitchFamily="34" charset="0"/>
          </a:endParaRPr>
        </a:p>
      </dsp:txBody>
      <dsp:txXfrm>
        <a:off x="1659119" y="1907942"/>
        <a:ext cx="1271314" cy="8989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C203FF-C474-4DB6-A53F-7FDBEBBC244B}">
      <dsp:nvSpPr>
        <dsp:cNvPr id="0" name=""/>
        <dsp:cNvSpPr/>
      </dsp:nvSpPr>
      <dsp:spPr>
        <a:xfrm>
          <a:off x="-5828620" y="-892051"/>
          <a:ext cx="6939056" cy="6939056"/>
        </a:xfrm>
        <a:prstGeom prst="blockArc">
          <a:avLst>
            <a:gd name="adj1" fmla="val 18900000"/>
            <a:gd name="adj2" fmla="val 2700000"/>
            <a:gd name="adj3" fmla="val 311"/>
          </a:avLst>
        </a:prstGeom>
        <a:noFill/>
        <a:ln w="1397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80B223-7A17-469C-9120-433ED4C1CD06}">
      <dsp:nvSpPr>
        <dsp:cNvPr id="0" name=""/>
        <dsp:cNvSpPr/>
      </dsp:nvSpPr>
      <dsp:spPr>
        <a:xfrm>
          <a:off x="485348" y="322081"/>
          <a:ext cx="10098120" cy="644575"/>
        </a:xfrm>
        <a:prstGeom prst="rect">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1632" tIns="40640" rIns="40640" bIns="40640" numCol="1" spcCol="1270" anchor="t" anchorCtr="0">
          <a:noAutofit/>
        </a:bodyPr>
        <a:lstStyle/>
        <a:p>
          <a:pPr marL="0" lvl="0" indent="0" algn="l" defTabSz="711200">
            <a:lnSpc>
              <a:spcPct val="90000"/>
            </a:lnSpc>
            <a:spcBef>
              <a:spcPct val="0"/>
            </a:spcBef>
            <a:spcAft>
              <a:spcPct val="35000"/>
            </a:spcAft>
            <a:buNone/>
          </a:pPr>
          <a:r>
            <a:rPr lang="en-US" sz="1600" kern="1200" dirty="0">
              <a:latin typeface="Abadi" panose="020B0604020104020204" pitchFamily="34" charset="0"/>
            </a:rPr>
            <a:t>Readiness</a:t>
          </a:r>
        </a:p>
        <a:p>
          <a:pPr marL="114300" lvl="1" indent="-114300" algn="l" defTabSz="533400">
            <a:lnSpc>
              <a:spcPct val="90000"/>
            </a:lnSpc>
            <a:spcBef>
              <a:spcPct val="0"/>
            </a:spcBef>
            <a:spcAft>
              <a:spcPct val="15000"/>
            </a:spcAft>
            <a:buChar char="•"/>
          </a:pPr>
          <a:r>
            <a:rPr lang="en-US" sz="1200" kern="1200" dirty="0">
              <a:latin typeface="Abadi" panose="020B0604020104020204" pitchFamily="34" charset="0"/>
            </a:rPr>
            <a:t>supports establishment of risk-assessment strategies throughout pregnancy</a:t>
          </a:r>
        </a:p>
      </dsp:txBody>
      <dsp:txXfrm>
        <a:off x="485348" y="322081"/>
        <a:ext cx="10098120" cy="644575"/>
      </dsp:txXfrm>
    </dsp:sp>
    <dsp:sp modelId="{C768ACC1-7E7F-4E30-B560-57CF3BD7A4D9}">
      <dsp:nvSpPr>
        <dsp:cNvPr id="0" name=""/>
        <dsp:cNvSpPr/>
      </dsp:nvSpPr>
      <dsp:spPr>
        <a:xfrm>
          <a:off x="82489" y="241509"/>
          <a:ext cx="805719" cy="805719"/>
        </a:xfrm>
        <a:prstGeom prst="ellipse">
          <a:avLst/>
        </a:prstGeom>
        <a:solidFill>
          <a:schemeClr val="lt1">
            <a:hueOff val="0"/>
            <a:satOff val="0"/>
            <a:lumOff val="0"/>
            <a:alphaOff val="0"/>
          </a:schemeClr>
        </a:solidFill>
        <a:ln w="1397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39906E-99DB-4A28-8BFA-1B2EC08DBA25}">
      <dsp:nvSpPr>
        <dsp:cNvPr id="0" name=""/>
        <dsp:cNvSpPr/>
      </dsp:nvSpPr>
      <dsp:spPr>
        <a:xfrm>
          <a:off x="947232" y="1288635"/>
          <a:ext cx="9636236" cy="644575"/>
        </a:xfrm>
        <a:prstGeom prst="rect">
          <a:avLst/>
        </a:prstGeom>
        <a:solidFill>
          <a:schemeClr val="accent3">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1632" tIns="40640" rIns="40640" bIns="40640" numCol="1" spcCol="1270" anchor="t" anchorCtr="0">
          <a:noAutofit/>
        </a:bodyPr>
        <a:lstStyle/>
        <a:p>
          <a:pPr marL="0" lvl="0" indent="0" algn="l" defTabSz="711200">
            <a:lnSpc>
              <a:spcPct val="90000"/>
            </a:lnSpc>
            <a:spcBef>
              <a:spcPct val="0"/>
            </a:spcBef>
            <a:spcAft>
              <a:spcPct val="35000"/>
            </a:spcAft>
            <a:buNone/>
          </a:pPr>
          <a:r>
            <a:rPr lang="en-US" sz="1600" kern="1200" dirty="0">
              <a:latin typeface="Abadi" panose="020B0604020104020204" pitchFamily="34" charset="0"/>
            </a:rPr>
            <a:t>Recognition</a:t>
          </a:r>
        </a:p>
        <a:p>
          <a:pPr marL="114300" lvl="1" indent="-114300" algn="l" defTabSz="533400">
            <a:lnSpc>
              <a:spcPct val="90000"/>
            </a:lnSpc>
            <a:spcBef>
              <a:spcPct val="0"/>
            </a:spcBef>
            <a:spcAft>
              <a:spcPct val="15000"/>
            </a:spcAft>
            <a:buChar char="•"/>
          </a:pPr>
          <a:r>
            <a:rPr lang="en-US" sz="1200" kern="1200" dirty="0">
              <a:latin typeface="Abadi" panose="020B0604020104020204" pitchFamily="34" charset="0"/>
            </a:rPr>
            <a:t>reviews clinical recommendations from major existing guidelines for patients recognized to be at increased risk for thromboembolism </a:t>
          </a:r>
        </a:p>
      </dsp:txBody>
      <dsp:txXfrm>
        <a:off x="947232" y="1288635"/>
        <a:ext cx="9636236" cy="644575"/>
      </dsp:txXfrm>
    </dsp:sp>
    <dsp:sp modelId="{430A629B-F049-41FF-9888-2ACA638096B1}">
      <dsp:nvSpPr>
        <dsp:cNvPr id="0" name=""/>
        <dsp:cNvSpPr/>
      </dsp:nvSpPr>
      <dsp:spPr>
        <a:xfrm>
          <a:off x="544373" y="1208063"/>
          <a:ext cx="805719" cy="805719"/>
        </a:xfrm>
        <a:prstGeom prst="ellipse">
          <a:avLst/>
        </a:prstGeom>
        <a:solidFill>
          <a:schemeClr val="lt1">
            <a:hueOff val="0"/>
            <a:satOff val="0"/>
            <a:lumOff val="0"/>
            <a:alphaOff val="0"/>
          </a:schemeClr>
        </a:solidFill>
        <a:ln w="1397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DECFBA-B6E5-4E0A-8A7F-542B07DF1EC5}">
      <dsp:nvSpPr>
        <dsp:cNvPr id="0" name=""/>
        <dsp:cNvSpPr/>
      </dsp:nvSpPr>
      <dsp:spPr>
        <a:xfrm>
          <a:off x="1088993" y="2255188"/>
          <a:ext cx="9494475" cy="644575"/>
        </a:xfrm>
        <a:prstGeom prst="rect">
          <a:avLst/>
        </a:prstGeom>
        <a:solidFill>
          <a:schemeClr val="accent4">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1632" tIns="40640" rIns="40640" bIns="40640" numCol="1" spcCol="1270" anchor="t" anchorCtr="0">
          <a:noAutofit/>
        </a:bodyPr>
        <a:lstStyle/>
        <a:p>
          <a:pPr marL="0" lvl="0" indent="0" algn="l" defTabSz="711200">
            <a:lnSpc>
              <a:spcPct val="90000"/>
            </a:lnSpc>
            <a:spcBef>
              <a:spcPct val="0"/>
            </a:spcBef>
            <a:spcAft>
              <a:spcPct val="35000"/>
            </a:spcAft>
            <a:buNone/>
          </a:pPr>
          <a:r>
            <a:rPr lang="en-US" sz="1600" kern="1200" dirty="0">
              <a:latin typeface="Abadi" panose="020B0604020104020204" pitchFamily="34" charset="0"/>
            </a:rPr>
            <a:t>Response</a:t>
          </a:r>
        </a:p>
        <a:p>
          <a:pPr marL="114300" lvl="1" indent="-114300" algn="l" defTabSz="533400">
            <a:lnSpc>
              <a:spcPct val="90000"/>
            </a:lnSpc>
            <a:spcBef>
              <a:spcPct val="0"/>
            </a:spcBef>
            <a:spcAft>
              <a:spcPct val="15000"/>
            </a:spcAft>
            <a:buChar char="•"/>
          </a:pPr>
          <a:r>
            <a:rPr lang="en-US" sz="1200" kern="1200" dirty="0">
              <a:latin typeface="Abadi" panose="020B0604020104020204" pitchFamily="34" charset="0"/>
            </a:rPr>
            <a:t>outlines specific recommendations for prophylaxis for at-risk patients from the NPMS working group </a:t>
          </a:r>
        </a:p>
      </dsp:txBody>
      <dsp:txXfrm>
        <a:off x="1088993" y="2255188"/>
        <a:ext cx="9494475" cy="644575"/>
      </dsp:txXfrm>
    </dsp:sp>
    <dsp:sp modelId="{8E0F2958-7B42-44F0-B3C4-E4EB5095BA91}">
      <dsp:nvSpPr>
        <dsp:cNvPr id="0" name=""/>
        <dsp:cNvSpPr/>
      </dsp:nvSpPr>
      <dsp:spPr>
        <a:xfrm>
          <a:off x="686134" y="2174616"/>
          <a:ext cx="805719" cy="805719"/>
        </a:xfrm>
        <a:prstGeom prst="ellipse">
          <a:avLst/>
        </a:prstGeom>
        <a:solidFill>
          <a:schemeClr val="lt1">
            <a:hueOff val="0"/>
            <a:satOff val="0"/>
            <a:lumOff val="0"/>
            <a:alphaOff val="0"/>
          </a:schemeClr>
        </a:solidFill>
        <a:ln w="1397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F6FF03-9BF0-4B33-A8FD-7CC726743205}">
      <dsp:nvSpPr>
        <dsp:cNvPr id="0" name=""/>
        <dsp:cNvSpPr/>
      </dsp:nvSpPr>
      <dsp:spPr>
        <a:xfrm>
          <a:off x="947232" y="3221742"/>
          <a:ext cx="9636236" cy="644575"/>
        </a:xfrm>
        <a:prstGeom prst="rect">
          <a:avLst/>
        </a:prstGeom>
        <a:solidFill>
          <a:schemeClr val="accent5">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1632" tIns="40640" rIns="40640" bIns="40640" numCol="1" spcCol="1270" anchor="t" anchorCtr="0">
          <a:noAutofit/>
        </a:bodyPr>
        <a:lstStyle/>
        <a:p>
          <a:pPr marL="0" lvl="0" indent="0" algn="l" defTabSz="711200">
            <a:lnSpc>
              <a:spcPct val="90000"/>
            </a:lnSpc>
            <a:spcBef>
              <a:spcPct val="0"/>
            </a:spcBef>
            <a:spcAft>
              <a:spcPct val="35000"/>
            </a:spcAft>
            <a:buNone/>
          </a:pPr>
          <a:r>
            <a:rPr lang="en-US" sz="1600" kern="1200" dirty="0">
              <a:latin typeface="Abadi" panose="020B0604020104020204" pitchFamily="34" charset="0"/>
            </a:rPr>
            <a:t>Reporting and Systems Learning</a:t>
          </a:r>
        </a:p>
        <a:p>
          <a:pPr marL="114300" lvl="1" indent="-114300" algn="l" defTabSz="533400">
            <a:lnSpc>
              <a:spcPct val="90000"/>
            </a:lnSpc>
            <a:spcBef>
              <a:spcPct val="0"/>
            </a:spcBef>
            <a:spcAft>
              <a:spcPct val="15000"/>
            </a:spcAft>
            <a:buChar char="•"/>
          </a:pPr>
          <a:r>
            <a:rPr lang="en-US" sz="1200" kern="1200" dirty="0">
              <a:latin typeface="Abadi" panose="020B0604020104020204" pitchFamily="34" charset="0"/>
            </a:rPr>
            <a:t>includes recommendations for quality assurance and surveillance</a:t>
          </a:r>
        </a:p>
      </dsp:txBody>
      <dsp:txXfrm>
        <a:off x="947232" y="3221742"/>
        <a:ext cx="9636236" cy="644575"/>
      </dsp:txXfrm>
    </dsp:sp>
    <dsp:sp modelId="{B7597A38-4E92-4D02-8ED6-EA2B1CD14CEB}">
      <dsp:nvSpPr>
        <dsp:cNvPr id="0" name=""/>
        <dsp:cNvSpPr/>
      </dsp:nvSpPr>
      <dsp:spPr>
        <a:xfrm>
          <a:off x="544373" y="3141170"/>
          <a:ext cx="805719" cy="805719"/>
        </a:xfrm>
        <a:prstGeom prst="ellipse">
          <a:avLst/>
        </a:prstGeom>
        <a:solidFill>
          <a:schemeClr val="lt1">
            <a:hueOff val="0"/>
            <a:satOff val="0"/>
            <a:lumOff val="0"/>
            <a:alphaOff val="0"/>
          </a:schemeClr>
        </a:solidFill>
        <a:ln w="1397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56FC83-DDD1-496A-8801-2F354BD1310E}">
      <dsp:nvSpPr>
        <dsp:cNvPr id="0" name=""/>
        <dsp:cNvSpPr/>
      </dsp:nvSpPr>
      <dsp:spPr>
        <a:xfrm>
          <a:off x="485348" y="4188296"/>
          <a:ext cx="10098120" cy="644575"/>
        </a:xfrm>
        <a:prstGeom prst="rect">
          <a:avLst/>
        </a:prstGeom>
        <a:solidFill>
          <a:schemeClr val="accent6">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1632"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badi" panose="020B0604020104020204" pitchFamily="34" charset="0"/>
            </a:rPr>
            <a:t>Respectful Care (new)</a:t>
          </a:r>
        </a:p>
      </dsp:txBody>
      <dsp:txXfrm>
        <a:off x="485348" y="4188296"/>
        <a:ext cx="10098120" cy="644575"/>
      </dsp:txXfrm>
    </dsp:sp>
    <dsp:sp modelId="{81122368-F2C3-4D55-A85A-0286E1C3EE56}">
      <dsp:nvSpPr>
        <dsp:cNvPr id="0" name=""/>
        <dsp:cNvSpPr/>
      </dsp:nvSpPr>
      <dsp:spPr>
        <a:xfrm>
          <a:off x="82489" y="4107724"/>
          <a:ext cx="805719" cy="805719"/>
        </a:xfrm>
        <a:prstGeom prst="ellipse">
          <a:avLst/>
        </a:prstGeom>
        <a:solidFill>
          <a:schemeClr val="lt1">
            <a:hueOff val="0"/>
            <a:satOff val="0"/>
            <a:lumOff val="0"/>
            <a:alphaOff val="0"/>
          </a:schemeClr>
        </a:solidFill>
        <a:ln w="1397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D65673-2566-4EBA-A0E4-EDC58BBB7D3C}">
      <dsp:nvSpPr>
        <dsp:cNvPr id="0" name=""/>
        <dsp:cNvSpPr/>
      </dsp:nvSpPr>
      <dsp:spPr>
        <a:xfrm>
          <a:off x="1371600" y="855761"/>
          <a:ext cx="750604" cy="260540"/>
        </a:xfrm>
        <a:custGeom>
          <a:avLst/>
          <a:gdLst/>
          <a:ahLst/>
          <a:cxnLst/>
          <a:rect l="0" t="0" r="0" b="0"/>
          <a:pathLst>
            <a:path>
              <a:moveTo>
                <a:pt x="0" y="0"/>
              </a:moveTo>
              <a:lnTo>
                <a:pt x="0" y="130270"/>
              </a:lnTo>
              <a:lnTo>
                <a:pt x="750604" y="130270"/>
              </a:lnTo>
              <a:lnTo>
                <a:pt x="750604" y="260540"/>
              </a:lnTo>
            </a:path>
          </a:pathLst>
        </a:custGeom>
        <a:noFill/>
        <a:ln w="1397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46497F-E358-4F63-9D1B-5C619D1FE751}">
      <dsp:nvSpPr>
        <dsp:cNvPr id="0" name=""/>
        <dsp:cNvSpPr/>
      </dsp:nvSpPr>
      <dsp:spPr>
        <a:xfrm>
          <a:off x="620995" y="855761"/>
          <a:ext cx="750604" cy="260540"/>
        </a:xfrm>
        <a:custGeom>
          <a:avLst/>
          <a:gdLst/>
          <a:ahLst/>
          <a:cxnLst/>
          <a:rect l="0" t="0" r="0" b="0"/>
          <a:pathLst>
            <a:path>
              <a:moveTo>
                <a:pt x="750604" y="0"/>
              </a:moveTo>
              <a:lnTo>
                <a:pt x="750604" y="130270"/>
              </a:lnTo>
              <a:lnTo>
                <a:pt x="0" y="130270"/>
              </a:lnTo>
              <a:lnTo>
                <a:pt x="0" y="260540"/>
              </a:lnTo>
            </a:path>
          </a:pathLst>
        </a:custGeom>
        <a:noFill/>
        <a:ln w="1397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3779F7-9C66-404C-A6CD-184FE178ABDB}">
      <dsp:nvSpPr>
        <dsp:cNvPr id="0" name=""/>
        <dsp:cNvSpPr/>
      </dsp:nvSpPr>
      <dsp:spPr>
        <a:xfrm>
          <a:off x="348346" y="289805"/>
          <a:ext cx="2046507" cy="565955"/>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Risk Assessment tool for Intrapartum Admission</a:t>
          </a:r>
        </a:p>
      </dsp:txBody>
      <dsp:txXfrm>
        <a:off x="348346" y="289805"/>
        <a:ext cx="2046507" cy="565955"/>
      </dsp:txXfrm>
    </dsp:sp>
    <dsp:sp modelId="{2310028F-C7C8-473E-976B-2E49A9912C85}">
      <dsp:nvSpPr>
        <dsp:cNvPr id="0" name=""/>
        <dsp:cNvSpPr/>
      </dsp:nvSpPr>
      <dsp:spPr>
        <a:xfrm>
          <a:off x="661" y="1116301"/>
          <a:ext cx="1240668" cy="348001"/>
        </a:xfrm>
        <a:prstGeom prst="rect">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Vaginal Delivery</a:t>
          </a:r>
        </a:p>
      </dsp:txBody>
      <dsp:txXfrm>
        <a:off x="661" y="1116301"/>
        <a:ext cx="1240668" cy="348001"/>
      </dsp:txXfrm>
    </dsp:sp>
    <dsp:sp modelId="{603E84EB-00AA-4C5B-8849-2F7056F83D79}">
      <dsp:nvSpPr>
        <dsp:cNvPr id="0" name=""/>
        <dsp:cNvSpPr/>
      </dsp:nvSpPr>
      <dsp:spPr>
        <a:xfrm>
          <a:off x="1501870" y="1116301"/>
          <a:ext cx="1240668" cy="365420"/>
        </a:xfrm>
        <a:prstGeom prst="rect">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Cesarean Delivery</a:t>
          </a:r>
        </a:p>
      </dsp:txBody>
      <dsp:txXfrm>
        <a:off x="1501870" y="1116301"/>
        <a:ext cx="1240668" cy="3654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BF962-FC7E-4E92-848C-E34BF091C85A}">
      <dsp:nvSpPr>
        <dsp:cNvPr id="0" name=""/>
        <dsp:cNvSpPr/>
      </dsp:nvSpPr>
      <dsp:spPr>
        <a:xfrm>
          <a:off x="0" y="611341"/>
          <a:ext cx="11599818" cy="815122"/>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E82C9D-D4F1-471B-8F38-80BF7A1A3AB3}">
      <dsp:nvSpPr>
        <dsp:cNvPr id="0" name=""/>
        <dsp:cNvSpPr/>
      </dsp:nvSpPr>
      <dsp:spPr>
        <a:xfrm>
          <a:off x="0" y="1341662"/>
          <a:ext cx="2225092" cy="254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Outpatient Prenatal Care</a:t>
          </a:r>
        </a:p>
      </dsp:txBody>
      <dsp:txXfrm>
        <a:off x="0" y="1341662"/>
        <a:ext cx="2225092" cy="254073"/>
      </dsp:txXfrm>
    </dsp:sp>
    <dsp:sp modelId="{80DC2D50-2E58-46BB-B854-6152A8E25F3F}">
      <dsp:nvSpPr>
        <dsp:cNvPr id="0" name=""/>
        <dsp:cNvSpPr/>
      </dsp:nvSpPr>
      <dsp:spPr>
        <a:xfrm>
          <a:off x="581730" y="939018"/>
          <a:ext cx="203780" cy="203780"/>
        </a:xfrm>
        <a:prstGeom prst="ellipse">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C6BD2E-0CAA-47FE-AA40-21323716BE4C}">
      <dsp:nvSpPr>
        <dsp:cNvPr id="0" name=""/>
        <dsp:cNvSpPr/>
      </dsp:nvSpPr>
      <dsp:spPr>
        <a:xfrm>
          <a:off x="2337010" y="1222683"/>
          <a:ext cx="2225092" cy="815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Antepartum Hospitalization</a:t>
          </a:r>
        </a:p>
      </dsp:txBody>
      <dsp:txXfrm>
        <a:off x="2337010" y="1222683"/>
        <a:ext cx="2225092" cy="815122"/>
      </dsp:txXfrm>
    </dsp:sp>
    <dsp:sp modelId="{CDD48820-6069-4E97-A572-E6C00FF2E33B}">
      <dsp:nvSpPr>
        <dsp:cNvPr id="0" name=""/>
        <dsp:cNvSpPr/>
      </dsp:nvSpPr>
      <dsp:spPr>
        <a:xfrm>
          <a:off x="3347666" y="917012"/>
          <a:ext cx="203780" cy="203780"/>
        </a:xfrm>
        <a:prstGeom prst="ellipse">
          <a:avLst/>
        </a:prstGeom>
        <a:solidFill>
          <a:schemeClr val="accent3">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2909AE-0D00-4286-A386-9F648851F3D3}">
      <dsp:nvSpPr>
        <dsp:cNvPr id="0" name=""/>
        <dsp:cNvSpPr/>
      </dsp:nvSpPr>
      <dsp:spPr>
        <a:xfrm>
          <a:off x="4687353" y="798795"/>
          <a:ext cx="2225092" cy="815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Delivery Hospitalization</a:t>
          </a:r>
        </a:p>
      </dsp:txBody>
      <dsp:txXfrm>
        <a:off x="4687353" y="798795"/>
        <a:ext cx="2225092" cy="815122"/>
      </dsp:txXfrm>
    </dsp:sp>
    <dsp:sp modelId="{8A779B45-FC81-483F-A0D9-A73E5A54291C}">
      <dsp:nvSpPr>
        <dsp:cNvPr id="0" name=""/>
        <dsp:cNvSpPr/>
      </dsp:nvSpPr>
      <dsp:spPr>
        <a:xfrm>
          <a:off x="5684013" y="917012"/>
          <a:ext cx="203780" cy="203780"/>
        </a:xfrm>
        <a:prstGeom prst="ellipse">
          <a:avLst/>
        </a:prstGeom>
        <a:solidFill>
          <a:schemeClr val="accent4">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47A42F-7619-4D8A-B1E0-B9B488700E52}">
      <dsp:nvSpPr>
        <dsp:cNvPr id="0" name=""/>
        <dsp:cNvSpPr/>
      </dsp:nvSpPr>
      <dsp:spPr>
        <a:xfrm>
          <a:off x="7009704" y="1222683"/>
          <a:ext cx="3429467" cy="815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Postpartum visit (6 weeks post delivery)</a:t>
          </a:r>
        </a:p>
      </dsp:txBody>
      <dsp:txXfrm>
        <a:off x="7009704" y="1222683"/>
        <a:ext cx="3429467" cy="815122"/>
      </dsp:txXfrm>
    </dsp:sp>
    <dsp:sp modelId="{C115D6F7-4C0D-4C7D-9AD0-C0A6E9B018A1}">
      <dsp:nvSpPr>
        <dsp:cNvPr id="0" name=""/>
        <dsp:cNvSpPr/>
      </dsp:nvSpPr>
      <dsp:spPr>
        <a:xfrm>
          <a:off x="8622547" y="917012"/>
          <a:ext cx="203780" cy="203780"/>
        </a:xfrm>
        <a:prstGeom prst="ellipse">
          <a:avLst/>
        </a:prstGeom>
        <a:solidFill>
          <a:schemeClr val="accent5">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F68B7E-9239-42EE-8CBD-D028DCB3C755}">
      <dsp:nvSpPr>
        <dsp:cNvPr id="0" name=""/>
        <dsp:cNvSpPr/>
      </dsp:nvSpPr>
      <dsp:spPr>
        <a:xfrm>
          <a:off x="243679" y="183"/>
          <a:ext cx="2255841" cy="624520"/>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Risk Assessment for VTE in Postpartum Period</a:t>
          </a:r>
        </a:p>
      </dsp:txBody>
      <dsp:txXfrm>
        <a:off x="243679" y="183"/>
        <a:ext cx="2255841" cy="6245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34E4A4-69E9-419E-B308-5EF3AC1CEA52}">
      <dsp:nvSpPr>
        <dsp:cNvPr id="0" name=""/>
        <dsp:cNvSpPr/>
      </dsp:nvSpPr>
      <dsp:spPr>
        <a:xfrm>
          <a:off x="295085" y="282"/>
          <a:ext cx="1511093" cy="589313"/>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Risk assessment tool for VTE in Antepartum Admission</a:t>
          </a:r>
        </a:p>
      </dsp:txBody>
      <dsp:txXfrm>
        <a:off x="295085" y="282"/>
        <a:ext cx="1511093" cy="5893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DA442-E3BB-4282-A3B1-A6EF6F504851}">
      <dsp:nvSpPr>
        <dsp:cNvPr id="0" name=""/>
        <dsp:cNvSpPr/>
      </dsp:nvSpPr>
      <dsp:spPr>
        <a:xfrm>
          <a:off x="365171" y="578"/>
          <a:ext cx="1463719" cy="589301"/>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100000"/>
            </a:lnSpc>
            <a:spcBef>
              <a:spcPct val="0"/>
            </a:spcBef>
            <a:spcAft>
              <a:spcPts val="0"/>
            </a:spcAft>
            <a:buNone/>
          </a:pPr>
          <a:r>
            <a:rPr lang="en-US" sz="1200" kern="1200" dirty="0">
              <a:latin typeface="Calibri" panose="020F0502020204030204" pitchFamily="34" charset="0"/>
              <a:cs typeface="Calibri" panose="020F0502020204030204" pitchFamily="34" charset="0"/>
            </a:rPr>
            <a:t>Risk assessment tool for VTE in Prenatal Care</a:t>
          </a:r>
        </a:p>
      </dsp:txBody>
      <dsp:txXfrm>
        <a:off x="365171" y="578"/>
        <a:ext cx="1463719" cy="5893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A476B3-B94C-400D-8B9E-1C5C9B460DE5}">
      <dsp:nvSpPr>
        <dsp:cNvPr id="0" name=""/>
        <dsp:cNvSpPr/>
      </dsp:nvSpPr>
      <dsp:spPr>
        <a:xfrm>
          <a:off x="3136660" y="361746"/>
          <a:ext cx="436451" cy="151495"/>
        </a:xfrm>
        <a:custGeom>
          <a:avLst/>
          <a:gdLst/>
          <a:ahLst/>
          <a:cxnLst/>
          <a:rect l="0" t="0" r="0" b="0"/>
          <a:pathLst>
            <a:path>
              <a:moveTo>
                <a:pt x="0" y="0"/>
              </a:moveTo>
              <a:lnTo>
                <a:pt x="0" y="75747"/>
              </a:lnTo>
              <a:lnTo>
                <a:pt x="436451" y="75747"/>
              </a:lnTo>
              <a:lnTo>
                <a:pt x="436451" y="151495"/>
              </a:lnTo>
            </a:path>
          </a:pathLst>
        </a:custGeom>
        <a:noFill/>
        <a:ln w="9525" cap="flat" cmpd="sng" algn="ctr">
          <a:solidFill>
            <a:schemeClr val="accent4"/>
          </a:solidFill>
          <a:prstDash val="solid"/>
        </a:ln>
        <a:effectLst/>
      </dsp:spPr>
      <dsp:style>
        <a:lnRef idx="1">
          <a:schemeClr val="accent4"/>
        </a:lnRef>
        <a:fillRef idx="0">
          <a:schemeClr val="accent4"/>
        </a:fillRef>
        <a:effectRef idx="0">
          <a:schemeClr val="accent4"/>
        </a:effectRef>
        <a:fontRef idx="minor">
          <a:schemeClr val="tx1"/>
        </a:fontRef>
      </dsp:style>
    </dsp:sp>
    <dsp:sp modelId="{181A0EE8-47EE-4ECD-A7A0-921FD3C7BDD4}">
      <dsp:nvSpPr>
        <dsp:cNvPr id="0" name=""/>
        <dsp:cNvSpPr/>
      </dsp:nvSpPr>
      <dsp:spPr>
        <a:xfrm>
          <a:off x="1061600" y="1386144"/>
          <a:ext cx="631129" cy="331847"/>
        </a:xfrm>
        <a:custGeom>
          <a:avLst/>
          <a:gdLst/>
          <a:ahLst/>
          <a:cxnLst/>
          <a:rect l="0" t="0" r="0" b="0"/>
          <a:pathLst>
            <a:path>
              <a:moveTo>
                <a:pt x="0" y="0"/>
              </a:moveTo>
              <a:lnTo>
                <a:pt x="0" y="331847"/>
              </a:lnTo>
              <a:lnTo>
                <a:pt x="631129" y="331847"/>
              </a:lnTo>
            </a:path>
          </a:pathLst>
        </a:custGeom>
        <a:noFill/>
        <a:ln w="9525" cap="flat" cmpd="sng" algn="ctr">
          <a:solidFill>
            <a:schemeClr val="accent5"/>
          </a:solidFill>
          <a:prstDash val="solid"/>
        </a:ln>
        <a:effectLst/>
      </dsp:spPr>
      <dsp:style>
        <a:lnRef idx="1">
          <a:schemeClr val="accent5"/>
        </a:lnRef>
        <a:fillRef idx="0">
          <a:schemeClr val="accent5"/>
        </a:fillRef>
        <a:effectRef idx="0">
          <a:schemeClr val="accent5"/>
        </a:effectRef>
        <a:fontRef idx="minor">
          <a:schemeClr val="tx1"/>
        </a:fontRef>
      </dsp:style>
    </dsp:sp>
    <dsp:sp modelId="{90614571-B43D-46FD-A49B-0DA25059F8A5}">
      <dsp:nvSpPr>
        <dsp:cNvPr id="0" name=""/>
        <dsp:cNvSpPr/>
      </dsp:nvSpPr>
      <dsp:spPr>
        <a:xfrm>
          <a:off x="2627847" y="874601"/>
          <a:ext cx="91440" cy="150839"/>
        </a:xfrm>
        <a:custGeom>
          <a:avLst/>
          <a:gdLst/>
          <a:ahLst/>
          <a:cxnLst/>
          <a:rect l="0" t="0" r="0" b="0"/>
          <a:pathLst>
            <a:path>
              <a:moveTo>
                <a:pt x="48014" y="0"/>
              </a:moveTo>
              <a:lnTo>
                <a:pt x="48014" y="75091"/>
              </a:lnTo>
              <a:lnTo>
                <a:pt x="45720" y="75091"/>
              </a:lnTo>
              <a:lnTo>
                <a:pt x="45720" y="150839"/>
              </a:lnTo>
            </a:path>
          </a:pathLst>
        </a:custGeom>
        <a:noFill/>
        <a:ln w="13970" cap="flat" cmpd="sng" algn="ctr">
          <a:solidFill>
            <a:srgbClr val="00CC00"/>
          </a:solidFill>
          <a:prstDash val="solid"/>
        </a:ln>
        <a:effectLst/>
      </dsp:spPr>
      <dsp:style>
        <a:lnRef idx="2">
          <a:scrgbClr r="0" g="0" b="0"/>
        </a:lnRef>
        <a:fillRef idx="0">
          <a:scrgbClr r="0" g="0" b="0"/>
        </a:fillRef>
        <a:effectRef idx="0">
          <a:scrgbClr r="0" g="0" b="0"/>
        </a:effectRef>
        <a:fontRef idx="minor"/>
      </dsp:style>
    </dsp:sp>
    <dsp:sp modelId="{B65BACC4-B718-4465-8592-22A3C8D434E2}">
      <dsp:nvSpPr>
        <dsp:cNvPr id="0" name=""/>
        <dsp:cNvSpPr/>
      </dsp:nvSpPr>
      <dsp:spPr>
        <a:xfrm>
          <a:off x="2675861" y="361746"/>
          <a:ext cx="460798" cy="152152"/>
        </a:xfrm>
        <a:custGeom>
          <a:avLst/>
          <a:gdLst/>
          <a:ahLst/>
          <a:cxnLst/>
          <a:rect l="0" t="0" r="0" b="0"/>
          <a:pathLst>
            <a:path>
              <a:moveTo>
                <a:pt x="460798" y="0"/>
              </a:moveTo>
              <a:lnTo>
                <a:pt x="460798" y="76404"/>
              </a:lnTo>
              <a:lnTo>
                <a:pt x="0" y="76404"/>
              </a:lnTo>
              <a:lnTo>
                <a:pt x="0" y="152152"/>
              </a:lnTo>
            </a:path>
          </a:pathLst>
        </a:custGeom>
        <a:noFill/>
        <a:ln w="9525" cap="flat" cmpd="sng" algn="ctr">
          <a:solidFill>
            <a:schemeClr val="accent4"/>
          </a:solidFill>
          <a:prstDash val="solid"/>
        </a:ln>
        <a:effectLst/>
      </dsp:spPr>
      <dsp:style>
        <a:lnRef idx="1">
          <a:schemeClr val="accent4"/>
        </a:lnRef>
        <a:fillRef idx="0">
          <a:schemeClr val="accent4"/>
        </a:fillRef>
        <a:effectRef idx="0">
          <a:schemeClr val="accent4"/>
        </a:effectRef>
        <a:fontRef idx="minor">
          <a:schemeClr val="tx1"/>
        </a:fontRef>
      </dsp:style>
    </dsp:sp>
    <dsp:sp modelId="{3A0973EC-51D3-43A2-B9F5-434C3F4E8408}">
      <dsp:nvSpPr>
        <dsp:cNvPr id="0" name=""/>
        <dsp:cNvSpPr/>
      </dsp:nvSpPr>
      <dsp:spPr>
        <a:xfrm>
          <a:off x="1350250" y="1042"/>
          <a:ext cx="3572819" cy="360703"/>
        </a:xfrm>
        <a:prstGeom prst="rect">
          <a:avLst/>
        </a:prstGeom>
        <a:solidFill>
          <a:srgbClr val="7030A0"/>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Does patient qualify for prophylaxis?</a:t>
          </a:r>
        </a:p>
      </dsp:txBody>
      <dsp:txXfrm>
        <a:off x="1350250" y="1042"/>
        <a:ext cx="3572819" cy="360703"/>
      </dsp:txXfrm>
    </dsp:sp>
    <dsp:sp modelId="{B08E8474-77F3-42BC-9E93-9661FBDD71D0}">
      <dsp:nvSpPr>
        <dsp:cNvPr id="0" name=""/>
        <dsp:cNvSpPr/>
      </dsp:nvSpPr>
      <dsp:spPr>
        <a:xfrm>
          <a:off x="2315158" y="513898"/>
          <a:ext cx="721407" cy="360703"/>
        </a:xfrm>
        <a:prstGeom prst="rect">
          <a:avLst/>
        </a:prstGeom>
        <a:solidFill>
          <a:srgbClr val="00CC00"/>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Yes</a:t>
          </a:r>
        </a:p>
      </dsp:txBody>
      <dsp:txXfrm>
        <a:off x="2315158" y="513898"/>
        <a:ext cx="721407" cy="360703"/>
      </dsp:txXfrm>
    </dsp:sp>
    <dsp:sp modelId="{CB684F16-DC02-4DA2-92C5-ECBE4AEA6B6C}">
      <dsp:nvSpPr>
        <dsp:cNvPr id="0" name=""/>
        <dsp:cNvSpPr/>
      </dsp:nvSpPr>
      <dsp:spPr>
        <a:xfrm>
          <a:off x="658608" y="1025440"/>
          <a:ext cx="4029918" cy="360703"/>
        </a:xfrm>
        <a:prstGeom prst="rect">
          <a:avLst/>
        </a:prstGeom>
        <a:solidFill>
          <a:schemeClr val="accent6">
            <a:lumMod val="60000"/>
            <a:lumOff val="4000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Provide Patient Education on options for treatment</a:t>
          </a:r>
        </a:p>
      </dsp:txBody>
      <dsp:txXfrm>
        <a:off x="658608" y="1025440"/>
        <a:ext cx="4029918" cy="360703"/>
      </dsp:txXfrm>
    </dsp:sp>
    <dsp:sp modelId="{9F1FCEA3-53CB-4175-BE1B-EDBA502C1736}">
      <dsp:nvSpPr>
        <dsp:cNvPr id="0" name=""/>
        <dsp:cNvSpPr/>
      </dsp:nvSpPr>
      <dsp:spPr>
        <a:xfrm>
          <a:off x="1692729" y="1537639"/>
          <a:ext cx="2325903" cy="360703"/>
        </a:xfrm>
        <a:prstGeom prst="rect">
          <a:avLst/>
        </a:prstGeom>
        <a:solidFill>
          <a:schemeClr val="accent4">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Begin standard treatment</a:t>
          </a:r>
        </a:p>
      </dsp:txBody>
      <dsp:txXfrm>
        <a:off x="1692729" y="1537639"/>
        <a:ext cx="2325903" cy="360703"/>
      </dsp:txXfrm>
    </dsp:sp>
    <dsp:sp modelId="{E4B18C64-D276-4067-B3C3-C5740912072E}">
      <dsp:nvSpPr>
        <dsp:cNvPr id="0" name=""/>
        <dsp:cNvSpPr/>
      </dsp:nvSpPr>
      <dsp:spPr>
        <a:xfrm>
          <a:off x="3212408" y="513241"/>
          <a:ext cx="721407" cy="360703"/>
        </a:xfrm>
        <a:prstGeom prst="rect">
          <a:avLst/>
        </a:prstGeom>
        <a:solidFill>
          <a:srgbClr val="FF0000"/>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No</a:t>
          </a:r>
        </a:p>
      </dsp:txBody>
      <dsp:txXfrm>
        <a:off x="3212408" y="513241"/>
        <a:ext cx="721407" cy="3607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BADA6A-9B83-4B59-87FE-6B5F3AB681D3}">
      <dsp:nvSpPr>
        <dsp:cNvPr id="0" name=""/>
        <dsp:cNvSpPr/>
      </dsp:nvSpPr>
      <dsp:spPr>
        <a:xfrm>
          <a:off x="490876" y="806686"/>
          <a:ext cx="1108003" cy="554001"/>
        </a:xfrm>
        <a:prstGeom prst="roundRect">
          <a:avLst>
            <a:gd name="adj" fmla="val 10000"/>
          </a:avLst>
        </a:prstGeom>
        <a:solidFill>
          <a:schemeClr val="tx1"/>
        </a:solid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Perinatal Healthcare Providers</a:t>
          </a:r>
        </a:p>
      </dsp:txBody>
      <dsp:txXfrm>
        <a:off x="507102" y="822912"/>
        <a:ext cx="1075551" cy="521549"/>
      </dsp:txXfrm>
    </dsp:sp>
    <dsp:sp modelId="{50B87696-44F1-466E-8A06-227AEB1A1D0F}">
      <dsp:nvSpPr>
        <dsp:cNvPr id="0" name=""/>
        <dsp:cNvSpPr/>
      </dsp:nvSpPr>
      <dsp:spPr>
        <a:xfrm>
          <a:off x="1598879" y="1060682"/>
          <a:ext cx="443201" cy="46009"/>
        </a:xfrm>
        <a:custGeom>
          <a:avLst/>
          <a:gdLst/>
          <a:ahLst/>
          <a:cxnLst/>
          <a:rect l="0" t="0" r="0" b="0"/>
          <a:pathLst>
            <a:path>
              <a:moveTo>
                <a:pt x="0" y="23004"/>
              </a:moveTo>
              <a:lnTo>
                <a:pt x="443201" y="23004"/>
              </a:lnTo>
            </a:path>
          </a:pathLst>
        </a:custGeom>
        <a:noFill/>
        <a:ln w="1397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09400" y="1072607"/>
        <a:ext cx="22160" cy="22160"/>
      </dsp:txXfrm>
    </dsp:sp>
    <dsp:sp modelId="{4A2EBAD8-88D3-46B8-BC98-5D8D52395C2A}">
      <dsp:nvSpPr>
        <dsp:cNvPr id="0" name=""/>
        <dsp:cNvSpPr/>
      </dsp:nvSpPr>
      <dsp:spPr>
        <a:xfrm>
          <a:off x="2042080" y="762477"/>
          <a:ext cx="966478" cy="642420"/>
        </a:xfrm>
        <a:prstGeom prst="roundRect">
          <a:avLst>
            <a:gd name="adj" fmla="val 10000"/>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Assess ALL patients for VTE Risk</a:t>
          </a:r>
        </a:p>
      </dsp:txBody>
      <dsp:txXfrm>
        <a:off x="2060896" y="781293"/>
        <a:ext cx="928846" cy="604788"/>
      </dsp:txXfrm>
    </dsp:sp>
    <dsp:sp modelId="{205CAD9C-1299-4B66-A57D-671747D01685}">
      <dsp:nvSpPr>
        <dsp:cNvPr id="0" name=""/>
        <dsp:cNvSpPr/>
      </dsp:nvSpPr>
      <dsp:spPr>
        <a:xfrm>
          <a:off x="3008558" y="1060682"/>
          <a:ext cx="443201" cy="46009"/>
        </a:xfrm>
        <a:custGeom>
          <a:avLst/>
          <a:gdLst/>
          <a:ahLst/>
          <a:cxnLst/>
          <a:rect l="0" t="0" r="0" b="0"/>
          <a:pathLst>
            <a:path>
              <a:moveTo>
                <a:pt x="0" y="23004"/>
              </a:moveTo>
              <a:lnTo>
                <a:pt x="443201" y="23004"/>
              </a:lnTo>
            </a:path>
          </a:pathLst>
        </a:custGeom>
        <a:noFill/>
        <a:ln w="1397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19079" y="1072607"/>
        <a:ext cx="22160" cy="22160"/>
      </dsp:txXfrm>
    </dsp:sp>
    <dsp:sp modelId="{5434251C-930D-4A39-AE70-0DA7CFD45FF1}">
      <dsp:nvSpPr>
        <dsp:cNvPr id="0" name=""/>
        <dsp:cNvSpPr/>
      </dsp:nvSpPr>
      <dsp:spPr>
        <a:xfrm>
          <a:off x="3451760" y="625752"/>
          <a:ext cx="1108003" cy="915870"/>
        </a:xfrm>
        <a:prstGeom prst="roundRect">
          <a:avLst>
            <a:gd name="adj" fmla="val 10000"/>
          </a:avLst>
        </a:prstGeom>
        <a:solidFill>
          <a:srgbClr val="00B050"/>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Prophylaxis / Treatment Required for patient</a:t>
          </a:r>
        </a:p>
      </dsp:txBody>
      <dsp:txXfrm>
        <a:off x="3478585" y="652577"/>
        <a:ext cx="1054353" cy="862220"/>
      </dsp:txXfrm>
    </dsp:sp>
    <dsp:sp modelId="{A682F899-C3CC-4086-9F2C-6ECB41BEA0C4}">
      <dsp:nvSpPr>
        <dsp:cNvPr id="0" name=""/>
        <dsp:cNvSpPr/>
      </dsp:nvSpPr>
      <dsp:spPr>
        <a:xfrm rot="17931762">
          <a:off x="4322290" y="658635"/>
          <a:ext cx="918147" cy="46009"/>
        </a:xfrm>
        <a:custGeom>
          <a:avLst/>
          <a:gdLst/>
          <a:ahLst/>
          <a:cxnLst/>
          <a:rect l="0" t="0" r="0" b="0"/>
          <a:pathLst>
            <a:path>
              <a:moveTo>
                <a:pt x="0" y="23004"/>
              </a:moveTo>
              <a:lnTo>
                <a:pt x="918147" y="23004"/>
              </a:lnTo>
            </a:path>
          </a:pathLst>
        </a:custGeom>
        <a:noFill/>
        <a:ln w="13970" cap="flat" cmpd="sng" algn="ctr">
          <a:solidFill>
            <a:srgbClr val="00B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58410" y="658686"/>
        <a:ext cx="45907" cy="45907"/>
      </dsp:txXfrm>
    </dsp:sp>
    <dsp:sp modelId="{4E23F5F1-1412-4BF8-B566-E9CB357CF4AF}">
      <dsp:nvSpPr>
        <dsp:cNvPr id="0" name=""/>
        <dsp:cNvSpPr/>
      </dsp:nvSpPr>
      <dsp:spPr>
        <a:xfrm>
          <a:off x="5002964" y="2592"/>
          <a:ext cx="2259141" cy="554001"/>
        </a:xfrm>
        <a:prstGeom prst="roundRect">
          <a:avLst>
            <a:gd name="adj" fmla="val 10000"/>
          </a:avLst>
        </a:prstGeom>
        <a:solidFill>
          <a:srgbClr val="CC0099"/>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Use standard recommendations for mechanical thrombo-prophylaxis</a:t>
          </a:r>
        </a:p>
      </dsp:txBody>
      <dsp:txXfrm>
        <a:off x="5019190" y="18818"/>
        <a:ext cx="2226689" cy="521549"/>
      </dsp:txXfrm>
    </dsp:sp>
    <dsp:sp modelId="{2FFC63A1-1234-4605-AC3C-7080E6B63138}">
      <dsp:nvSpPr>
        <dsp:cNvPr id="0" name=""/>
        <dsp:cNvSpPr/>
      </dsp:nvSpPr>
      <dsp:spPr>
        <a:xfrm rot="20827611">
          <a:off x="4554050" y="1010038"/>
          <a:ext cx="454628" cy="46009"/>
        </a:xfrm>
        <a:custGeom>
          <a:avLst/>
          <a:gdLst/>
          <a:ahLst/>
          <a:cxnLst/>
          <a:rect l="0" t="0" r="0" b="0"/>
          <a:pathLst>
            <a:path>
              <a:moveTo>
                <a:pt x="0" y="23004"/>
              </a:moveTo>
              <a:lnTo>
                <a:pt x="454628" y="23004"/>
              </a:lnTo>
            </a:path>
          </a:pathLst>
        </a:custGeom>
        <a:noFill/>
        <a:ln w="13970" cap="flat" cmpd="sng" algn="ctr">
          <a:solidFill>
            <a:srgbClr val="00B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69998" y="1021677"/>
        <a:ext cx="22731" cy="22731"/>
      </dsp:txXfrm>
    </dsp:sp>
    <dsp:sp modelId="{14818162-1EB5-41B4-883E-258B6AE86C22}">
      <dsp:nvSpPr>
        <dsp:cNvPr id="0" name=""/>
        <dsp:cNvSpPr/>
      </dsp:nvSpPr>
      <dsp:spPr>
        <a:xfrm>
          <a:off x="5002964" y="639693"/>
          <a:ext cx="2254443" cy="685410"/>
        </a:xfrm>
        <a:prstGeom prst="roundRect">
          <a:avLst>
            <a:gd name="adj" fmla="val 10000"/>
          </a:avLst>
        </a:prstGeom>
        <a:solidFill>
          <a:srgbClr val="CC0099"/>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Use Standard recommendation for dosing of prophylactic and therapeutic pharmacologic anticoagulation</a:t>
          </a:r>
        </a:p>
      </dsp:txBody>
      <dsp:txXfrm>
        <a:off x="5023039" y="659768"/>
        <a:ext cx="2214293" cy="645260"/>
      </dsp:txXfrm>
    </dsp:sp>
    <dsp:sp modelId="{51968941-1C54-4580-A6D5-375A9B8A521B}">
      <dsp:nvSpPr>
        <dsp:cNvPr id="0" name=""/>
        <dsp:cNvSpPr/>
      </dsp:nvSpPr>
      <dsp:spPr>
        <a:xfrm>
          <a:off x="7257408" y="959394"/>
          <a:ext cx="443201" cy="46009"/>
        </a:xfrm>
        <a:custGeom>
          <a:avLst/>
          <a:gdLst/>
          <a:ahLst/>
          <a:cxnLst/>
          <a:rect l="0" t="0" r="0" b="0"/>
          <a:pathLst>
            <a:path>
              <a:moveTo>
                <a:pt x="0" y="23004"/>
              </a:moveTo>
              <a:lnTo>
                <a:pt x="443201" y="23004"/>
              </a:lnTo>
            </a:path>
          </a:pathLst>
        </a:custGeom>
        <a:noFill/>
        <a:ln w="9525" cap="flat" cmpd="sng" algn="ctr">
          <a:solidFill>
            <a:srgbClr val="CC0099"/>
          </a:solidFill>
          <a:prstDash val="solid"/>
        </a:ln>
        <a:effectLst/>
      </dsp:spPr>
      <dsp:style>
        <a:lnRef idx="1">
          <a:schemeClr val="accent6"/>
        </a:lnRef>
        <a:fillRef idx="0">
          <a:schemeClr val="accent6"/>
        </a:fillRef>
        <a:effectRef idx="0">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67928" y="971319"/>
        <a:ext cx="22160" cy="22160"/>
      </dsp:txXfrm>
    </dsp:sp>
    <dsp:sp modelId="{458616CA-DDF4-4DC4-BE9C-9EFC4C669DF9}">
      <dsp:nvSpPr>
        <dsp:cNvPr id="0" name=""/>
        <dsp:cNvSpPr/>
      </dsp:nvSpPr>
      <dsp:spPr>
        <a:xfrm>
          <a:off x="7700609" y="705398"/>
          <a:ext cx="1108003" cy="554001"/>
        </a:xfrm>
        <a:prstGeom prst="roundRect">
          <a:avLst>
            <a:gd name="adj" fmla="val 10000"/>
          </a:avLst>
        </a:prstGeom>
        <a:solidFill>
          <a:srgbClr val="99CCFF"/>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Reporting / Systems Learning</a:t>
          </a:r>
        </a:p>
      </dsp:txBody>
      <dsp:txXfrm>
        <a:off x="7716835" y="721624"/>
        <a:ext cx="1075551" cy="521549"/>
      </dsp:txXfrm>
    </dsp:sp>
    <dsp:sp modelId="{2D4B2AB1-F602-4BDC-9208-D67E3360F672}">
      <dsp:nvSpPr>
        <dsp:cNvPr id="0" name=""/>
        <dsp:cNvSpPr/>
      </dsp:nvSpPr>
      <dsp:spPr>
        <a:xfrm rot="18539732">
          <a:off x="8678052" y="685696"/>
          <a:ext cx="704321" cy="46009"/>
        </a:xfrm>
        <a:custGeom>
          <a:avLst/>
          <a:gdLst/>
          <a:ahLst/>
          <a:cxnLst/>
          <a:rect l="0" t="0" r="0" b="0"/>
          <a:pathLst>
            <a:path>
              <a:moveTo>
                <a:pt x="0" y="23004"/>
              </a:moveTo>
              <a:lnTo>
                <a:pt x="704321" y="23004"/>
              </a:lnTo>
            </a:path>
          </a:pathLst>
        </a:custGeom>
        <a:noFill/>
        <a:ln w="9525" cap="flat" cmpd="sng" algn="ctr">
          <a:solidFill>
            <a:schemeClr val="accent5"/>
          </a:solidFill>
          <a:prstDash val="solid"/>
        </a:ln>
        <a:effectLst/>
      </dsp:spPr>
      <dsp:style>
        <a:lnRef idx="1">
          <a:schemeClr val="accent5"/>
        </a:lnRef>
        <a:fillRef idx="0">
          <a:schemeClr val="accent5"/>
        </a:fillRef>
        <a:effectRef idx="0">
          <a:schemeClr val="accent5"/>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012605" y="691093"/>
        <a:ext cx="35216" cy="35216"/>
      </dsp:txXfrm>
    </dsp:sp>
    <dsp:sp modelId="{BB78ECE3-83DD-4039-B357-1FD969D71C5B}">
      <dsp:nvSpPr>
        <dsp:cNvPr id="0" name=""/>
        <dsp:cNvSpPr/>
      </dsp:nvSpPr>
      <dsp:spPr>
        <a:xfrm>
          <a:off x="9251814" y="158003"/>
          <a:ext cx="1959326" cy="554001"/>
        </a:xfrm>
        <a:prstGeom prst="roundRect">
          <a:avLst>
            <a:gd name="adj" fmla="val 10000"/>
          </a:avLst>
        </a:prstGeom>
        <a:solidFill>
          <a:srgbClr val="9966FF"/>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Review all thromboembolism events for systems issues and compliance with protocols</a:t>
          </a:r>
        </a:p>
      </dsp:txBody>
      <dsp:txXfrm>
        <a:off x="9268040" y="174229"/>
        <a:ext cx="1926874" cy="521549"/>
      </dsp:txXfrm>
    </dsp:sp>
    <dsp:sp modelId="{7C646F66-8463-4F1C-9EA1-55118A58A9E5}">
      <dsp:nvSpPr>
        <dsp:cNvPr id="0" name=""/>
        <dsp:cNvSpPr/>
      </dsp:nvSpPr>
      <dsp:spPr>
        <a:xfrm>
          <a:off x="8808612" y="959394"/>
          <a:ext cx="443201" cy="46009"/>
        </a:xfrm>
        <a:custGeom>
          <a:avLst/>
          <a:gdLst/>
          <a:ahLst/>
          <a:cxnLst/>
          <a:rect l="0" t="0" r="0" b="0"/>
          <a:pathLst>
            <a:path>
              <a:moveTo>
                <a:pt x="0" y="23004"/>
              </a:moveTo>
              <a:lnTo>
                <a:pt x="443201" y="23004"/>
              </a:lnTo>
            </a:path>
          </a:pathLst>
        </a:custGeom>
        <a:noFill/>
        <a:ln w="9525" cap="flat" cmpd="sng" algn="ctr">
          <a:solidFill>
            <a:schemeClr val="accent5"/>
          </a:solidFill>
          <a:prstDash val="solid"/>
        </a:ln>
        <a:effectLst/>
      </dsp:spPr>
      <dsp:style>
        <a:lnRef idx="1">
          <a:schemeClr val="accent5"/>
        </a:lnRef>
        <a:fillRef idx="0">
          <a:schemeClr val="accent5"/>
        </a:fillRef>
        <a:effectRef idx="0">
          <a:schemeClr val="accent5"/>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019133" y="971319"/>
        <a:ext cx="22160" cy="22160"/>
      </dsp:txXfrm>
    </dsp:sp>
    <dsp:sp modelId="{46242A36-AF08-4809-A0C1-9F293AAC98FE}">
      <dsp:nvSpPr>
        <dsp:cNvPr id="0" name=""/>
        <dsp:cNvSpPr/>
      </dsp:nvSpPr>
      <dsp:spPr>
        <a:xfrm>
          <a:off x="9251814" y="795105"/>
          <a:ext cx="1999635" cy="374588"/>
        </a:xfrm>
        <a:prstGeom prst="roundRect">
          <a:avLst>
            <a:gd name="adj" fmla="val 10000"/>
          </a:avLst>
        </a:prstGeom>
        <a:solidFill>
          <a:srgbClr val="9966FF"/>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Monitor process metrics and outcomes</a:t>
          </a:r>
        </a:p>
      </dsp:txBody>
      <dsp:txXfrm>
        <a:off x="9262785" y="806076"/>
        <a:ext cx="1977693" cy="352646"/>
      </dsp:txXfrm>
    </dsp:sp>
    <dsp:sp modelId="{73A363E4-CD41-4E68-9235-1D6421E32471}">
      <dsp:nvSpPr>
        <dsp:cNvPr id="0" name=""/>
        <dsp:cNvSpPr/>
      </dsp:nvSpPr>
      <dsp:spPr>
        <a:xfrm rot="3060268">
          <a:off x="8678052" y="1233092"/>
          <a:ext cx="704321" cy="46009"/>
        </a:xfrm>
        <a:custGeom>
          <a:avLst/>
          <a:gdLst/>
          <a:ahLst/>
          <a:cxnLst/>
          <a:rect l="0" t="0" r="0" b="0"/>
          <a:pathLst>
            <a:path>
              <a:moveTo>
                <a:pt x="0" y="23004"/>
              </a:moveTo>
              <a:lnTo>
                <a:pt x="704321" y="23004"/>
              </a:lnTo>
            </a:path>
          </a:pathLst>
        </a:custGeom>
        <a:noFill/>
        <a:ln w="9525" cap="flat" cmpd="sng" algn="ctr">
          <a:solidFill>
            <a:schemeClr val="accent5"/>
          </a:solidFill>
          <a:prstDash val="solid"/>
        </a:ln>
        <a:effectLst/>
      </dsp:spPr>
      <dsp:style>
        <a:lnRef idx="1">
          <a:schemeClr val="accent5"/>
        </a:lnRef>
        <a:fillRef idx="0">
          <a:schemeClr val="accent5"/>
        </a:fillRef>
        <a:effectRef idx="0">
          <a:schemeClr val="accent5"/>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012605" y="1238488"/>
        <a:ext cx="35216" cy="35216"/>
      </dsp:txXfrm>
    </dsp:sp>
    <dsp:sp modelId="{6F1EFC3B-F284-4E51-A34E-96E2A0CA12C2}">
      <dsp:nvSpPr>
        <dsp:cNvPr id="0" name=""/>
        <dsp:cNvSpPr/>
      </dsp:nvSpPr>
      <dsp:spPr>
        <a:xfrm>
          <a:off x="9251814" y="1252793"/>
          <a:ext cx="1971714" cy="554001"/>
        </a:xfrm>
        <a:prstGeom prst="roundRect">
          <a:avLst>
            <a:gd name="adj" fmla="val 10000"/>
          </a:avLst>
        </a:prstGeom>
        <a:solidFill>
          <a:srgbClr val="9966FF"/>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Assess for complications of pharmacologic </a:t>
          </a:r>
          <a:r>
            <a:rPr lang="en-US" sz="1200" kern="1200" dirty="0" err="1">
              <a:latin typeface="Calibri" panose="020F0502020204030204" pitchFamily="34" charset="0"/>
              <a:cs typeface="Calibri" panose="020F0502020204030204" pitchFamily="34" charset="0"/>
            </a:rPr>
            <a:t>thromobo</a:t>
          </a:r>
          <a:r>
            <a:rPr lang="en-US" sz="1200" kern="1200" dirty="0">
              <a:latin typeface="Calibri" panose="020F0502020204030204" pitchFamily="34" charset="0"/>
              <a:cs typeface="Calibri" panose="020F0502020204030204" pitchFamily="34" charset="0"/>
            </a:rPr>
            <a:t>-prophylaxis</a:t>
          </a:r>
        </a:p>
      </dsp:txBody>
      <dsp:txXfrm>
        <a:off x="9268040" y="1269019"/>
        <a:ext cx="1939262" cy="521549"/>
      </dsp:txXfrm>
    </dsp:sp>
    <dsp:sp modelId="{05C071C1-0CAB-4887-9C6F-F52DF3C9ED2C}">
      <dsp:nvSpPr>
        <dsp:cNvPr id="0" name=""/>
        <dsp:cNvSpPr/>
      </dsp:nvSpPr>
      <dsp:spPr>
        <a:xfrm rot="3465828">
          <a:off x="4365923" y="1412085"/>
          <a:ext cx="830881" cy="46009"/>
        </a:xfrm>
        <a:custGeom>
          <a:avLst/>
          <a:gdLst/>
          <a:ahLst/>
          <a:cxnLst/>
          <a:rect l="0" t="0" r="0" b="0"/>
          <a:pathLst>
            <a:path>
              <a:moveTo>
                <a:pt x="0" y="23004"/>
              </a:moveTo>
              <a:lnTo>
                <a:pt x="830881" y="23004"/>
              </a:lnTo>
            </a:path>
          </a:pathLst>
        </a:custGeom>
        <a:noFill/>
        <a:ln w="13970" cap="flat" cmpd="sng" algn="ctr">
          <a:solidFill>
            <a:srgbClr val="00B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60592" y="1414318"/>
        <a:ext cx="41544" cy="41544"/>
      </dsp:txXfrm>
    </dsp:sp>
    <dsp:sp modelId="{AF3D4628-040B-4BD3-8C10-02DC6EB8DE86}">
      <dsp:nvSpPr>
        <dsp:cNvPr id="0" name=""/>
        <dsp:cNvSpPr/>
      </dsp:nvSpPr>
      <dsp:spPr>
        <a:xfrm>
          <a:off x="5002964" y="1408205"/>
          <a:ext cx="2290641" cy="756577"/>
        </a:xfrm>
        <a:prstGeom prst="roundRect">
          <a:avLst>
            <a:gd name="adj" fmla="val 10000"/>
          </a:avLst>
        </a:prstGeom>
        <a:solidFill>
          <a:srgbClr val="CC0099"/>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Use standardized recommendation for appropriate timing of pharmacologic prophylaxis with neuraxial anesthesia</a:t>
          </a:r>
        </a:p>
      </dsp:txBody>
      <dsp:txXfrm>
        <a:off x="5025123" y="1430364"/>
        <a:ext cx="2246323" cy="712259"/>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E83A2F-57BA-43FF-879D-A5EE15B30CAA}" type="datetimeFigureOut">
              <a:rPr lang="en-US" smtClean="0"/>
              <a:t>2/3/22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400E1-822A-44A5-B38B-F2E739E89333}" type="slidenum">
              <a:rPr lang="en-US" smtClean="0"/>
              <a:t>‹#›</a:t>
            </a:fld>
            <a:endParaRPr lang="en-US"/>
          </a:p>
        </p:txBody>
      </p:sp>
    </p:spTree>
    <p:extLst>
      <p:ext uri="{BB962C8B-B14F-4D97-AF65-F5344CB8AC3E}">
        <p14:creationId xmlns:p14="http://schemas.microsoft.com/office/powerpoint/2010/main" val="3711380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400E1-822A-44A5-B38B-F2E739E89333}" type="slidenum">
              <a:rPr lang="en-US" smtClean="0"/>
              <a:t>1</a:t>
            </a:fld>
            <a:endParaRPr lang="en-US"/>
          </a:p>
        </p:txBody>
      </p:sp>
    </p:spTree>
    <p:extLst>
      <p:ext uri="{BB962C8B-B14F-4D97-AF65-F5344CB8AC3E}">
        <p14:creationId xmlns:p14="http://schemas.microsoft.com/office/powerpoint/2010/main" val="1304733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Inpatient Antepartum Thromboprophylaxis</a:t>
            </a:r>
          </a:p>
          <a:p>
            <a:r>
              <a:rPr lang="en-US" dirty="0"/>
              <a:t>The NPMS working group recommends thromboprophylaxis with daily LMW heparin or twice-daily unfractionated heparin for all antepartum patients hospitalized for at least 72 hours who are not at high risk for bleeding or imminent childbirth. Patients receiving unfractionated heparin or LMW heparin on an outpatient basis should have this treatment continued if hospitalized. For women at high risk for childbirth or bleeding, mechanical thromboprophylaxis or a prophylactic dose of unfractionated heparin (5,000 units every 12 hours) should be used. The selective use of unfractionated heparin rather than LMW heparin may facilitate intrapartum neuraxial anesthesia.</a:t>
            </a:r>
          </a:p>
          <a:p>
            <a:endParaRPr lang="en-US" dirty="0"/>
          </a:p>
          <a:p>
            <a:endParaRPr lang="en-US" dirty="0"/>
          </a:p>
          <a:p>
            <a:r>
              <a:rPr lang="en-US" dirty="0"/>
              <a:t>Vaginal Birth For women with a history of venous thromboembolism or a thrombophilia, the NPMS working group recommends intrapartum use of pneumatic compression while in bed and postpartum administration of LMW heparin or unfractionated heparin. These recommendations would result in fewer women receiving pharmacologic prophylaxis than those cared for using RCOG recommendations, which support thromboprophylaxis for women with risk factors such as obesity, smoking, and advanced maternal age. For women at high risk for venous thromboembolism based on RCOG criteria or Padua scores of 4 or higher, pharmacologic prophylaxis with LMW heparin or unfractionated heparin may be considered</a:t>
            </a:r>
          </a:p>
          <a:p>
            <a:endParaRPr lang="en-US" dirty="0"/>
          </a:p>
          <a:p>
            <a:r>
              <a:rPr lang="en-US" dirty="0"/>
              <a:t>Cesarean Birth The NPMS working group recommends that all women undergoing cesarean birth who are not receiving pharmacologic prophylaxis receive perioperative mechanical thromboprophylaxis with pneumatic compression devices, which should be continued until the patient is fully ambulatory. The NPMS recommends use of pharmacologic thromboprophylaxis for women with risk factors. A careful review reveals that many women undergoing cesarean birth will have multiple risk factors and therefore might be considered at particularly high risk based on RCOG criteria or the modified </a:t>
            </a:r>
            <a:r>
              <a:rPr lang="en-US" dirty="0" err="1"/>
              <a:t>Caprini</a:t>
            </a:r>
            <a:r>
              <a:rPr lang="en-US" dirty="0"/>
              <a:t> scoring systems (Appendix 1, http:// links.lww.com/AOG/A834). Given the challenges in consistently identifying women with risk factors and issues related to poor compliance with mechanical devices,29 hospitals may choose a strategy in which all women undergoing cesarean birth receive postoperative thromboprophylaxis with unfractionated or low-molecular-weight heparin unless there is a specific contraindication. This approach is consistent with the RCOG recommendations.21 Although there are no data on the optimal timing of initiating heparin postoperatively, the NPMS working group supports the routine administration of prophylactic unfractionated heparin when </a:t>
            </a:r>
            <a:r>
              <a:rPr lang="en-US" dirty="0" err="1"/>
              <a:t>postcesarean</a:t>
            </a:r>
            <a:r>
              <a:rPr lang="en-US" dirty="0"/>
              <a:t> patients otherwise meet criteria for </a:t>
            </a:r>
            <a:r>
              <a:rPr lang="en-US" dirty="0" err="1"/>
              <a:t>postanesthesia</a:t>
            </a:r>
            <a:r>
              <a:rPr lang="en-US" dirty="0"/>
              <a:t> care unit discharge.</a:t>
            </a:r>
          </a:p>
          <a:p>
            <a:endParaRPr lang="en-US" dirty="0"/>
          </a:p>
          <a:p>
            <a:r>
              <a:rPr lang="en-US" dirty="0"/>
              <a:t>Extended Postpartum Thromboprophylaxis Table 2 demonstrates NPMS working group recommendations for risk assessment and thromboprophylaxis recommendations for extended pharmacologic postpartum anticoagulation on hospital discharge from a hospitalization for childbirth. These recommendations are based primarily on College and ACCP criteria.7–9</a:t>
            </a:r>
          </a:p>
          <a:p>
            <a:endParaRPr lang="en-US" dirty="0"/>
          </a:p>
          <a:p>
            <a:r>
              <a:rPr lang="en-US" dirty="0"/>
              <a:t>Timing of Anesthesia At the time of publication, preliminary recommendations from guidelines from the American Society for Regional Anesthesia and Pain Medicine (ASRA) on venous thromboembolism prophylaxis and neuraxial anesthesia suggest that neuraxial procedures be delayed at least 4 (and preferably 6) hours after a 5,000-unit dose of subcutaneous unfractionated heparin (information available on the ASRA app under “heparin-prophylactic”/“neuraxial block”/ “place neuraxial block”31). Longer intervals are recommended for LMW heparin and other unfractionated heparin regimens. Additionally, the preliminary ASRA recommendations support restricting use of concurrent nonsteroidal </a:t>
            </a:r>
            <a:r>
              <a:rPr lang="en-US" dirty="0" err="1"/>
              <a:t>antiinflammatory</a:t>
            </a:r>
            <a:r>
              <a:rPr lang="en-US" dirty="0"/>
              <a:t> drugs after neuraxial anesthesia with certain regimens of pharmacologic anticoagulation</a:t>
            </a:r>
          </a:p>
        </p:txBody>
      </p:sp>
      <p:sp>
        <p:nvSpPr>
          <p:cNvPr id="4" name="Slide Number Placeholder 3"/>
          <p:cNvSpPr>
            <a:spLocks noGrp="1"/>
          </p:cNvSpPr>
          <p:nvPr>
            <p:ph type="sldNum" sz="quarter" idx="5"/>
          </p:nvPr>
        </p:nvSpPr>
        <p:spPr/>
        <p:txBody>
          <a:bodyPr/>
          <a:lstStyle/>
          <a:p>
            <a:fld id="{C8D400E1-822A-44A5-B38B-F2E739E89333}" type="slidenum">
              <a:rPr lang="en-US" smtClean="0"/>
              <a:t>16</a:t>
            </a:fld>
            <a:endParaRPr lang="en-US"/>
          </a:p>
        </p:txBody>
      </p:sp>
    </p:spTree>
    <p:extLst>
      <p:ext uri="{BB962C8B-B14F-4D97-AF65-F5344CB8AC3E}">
        <p14:creationId xmlns:p14="http://schemas.microsoft.com/office/powerpoint/2010/main" val="3499288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400E1-822A-44A5-B38B-F2E739E89333}" type="slidenum">
              <a:rPr lang="en-US" smtClean="0"/>
              <a:t>19</a:t>
            </a:fld>
            <a:endParaRPr lang="en-US"/>
          </a:p>
        </p:txBody>
      </p:sp>
    </p:spTree>
    <p:extLst>
      <p:ext uri="{BB962C8B-B14F-4D97-AF65-F5344CB8AC3E}">
        <p14:creationId xmlns:p14="http://schemas.microsoft.com/office/powerpoint/2010/main" val="957106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400E1-822A-44A5-B38B-F2E739E89333}" type="slidenum">
              <a:rPr lang="en-US" smtClean="0"/>
              <a:t>20</a:t>
            </a:fld>
            <a:endParaRPr lang="en-US"/>
          </a:p>
        </p:txBody>
      </p:sp>
    </p:spTree>
    <p:extLst>
      <p:ext uri="{BB962C8B-B14F-4D97-AF65-F5344CB8AC3E}">
        <p14:creationId xmlns:p14="http://schemas.microsoft.com/office/powerpoint/2010/main" val="2235439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400E1-822A-44A5-B38B-F2E739E89333}" type="slidenum">
              <a:rPr lang="en-US" smtClean="0"/>
              <a:t>21</a:t>
            </a:fld>
            <a:endParaRPr lang="en-US"/>
          </a:p>
        </p:txBody>
      </p:sp>
    </p:spTree>
    <p:extLst>
      <p:ext uri="{BB962C8B-B14F-4D97-AF65-F5344CB8AC3E}">
        <p14:creationId xmlns:p14="http://schemas.microsoft.com/office/powerpoint/2010/main" val="2676681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400E1-822A-44A5-B38B-F2E739E89333}" type="slidenum">
              <a:rPr lang="en-US" smtClean="0"/>
              <a:t>22</a:t>
            </a:fld>
            <a:endParaRPr lang="en-US"/>
          </a:p>
        </p:txBody>
      </p:sp>
    </p:spTree>
    <p:extLst>
      <p:ext uri="{BB962C8B-B14F-4D97-AF65-F5344CB8AC3E}">
        <p14:creationId xmlns:p14="http://schemas.microsoft.com/office/powerpoint/2010/main" val="3072412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400E1-822A-44A5-B38B-F2E739E89333}" type="slidenum">
              <a:rPr lang="en-US" smtClean="0"/>
              <a:t>23</a:t>
            </a:fld>
            <a:endParaRPr lang="en-US"/>
          </a:p>
        </p:txBody>
      </p:sp>
    </p:spTree>
    <p:extLst>
      <p:ext uri="{BB962C8B-B14F-4D97-AF65-F5344CB8AC3E}">
        <p14:creationId xmlns:p14="http://schemas.microsoft.com/office/powerpoint/2010/main" val="54184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400E1-822A-44A5-B38B-F2E739E89333}" type="slidenum">
              <a:rPr lang="en-US" smtClean="0"/>
              <a:t>24</a:t>
            </a:fld>
            <a:endParaRPr lang="en-US"/>
          </a:p>
        </p:txBody>
      </p:sp>
    </p:spTree>
    <p:extLst>
      <p:ext uri="{BB962C8B-B14F-4D97-AF65-F5344CB8AC3E}">
        <p14:creationId xmlns:p14="http://schemas.microsoft.com/office/powerpoint/2010/main" val="3448973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400E1-822A-44A5-B38B-F2E739E89333}" type="slidenum">
              <a:rPr lang="en-US" smtClean="0"/>
              <a:t>25</a:t>
            </a:fld>
            <a:endParaRPr lang="en-US"/>
          </a:p>
        </p:txBody>
      </p:sp>
    </p:spTree>
    <p:extLst>
      <p:ext uri="{BB962C8B-B14F-4D97-AF65-F5344CB8AC3E}">
        <p14:creationId xmlns:p14="http://schemas.microsoft.com/office/powerpoint/2010/main" val="1137161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400E1-822A-44A5-B38B-F2E739E89333}" type="slidenum">
              <a:rPr lang="en-US" smtClean="0"/>
              <a:t>30</a:t>
            </a:fld>
            <a:endParaRPr lang="en-US"/>
          </a:p>
        </p:txBody>
      </p:sp>
    </p:spTree>
    <p:extLst>
      <p:ext uri="{BB962C8B-B14F-4D97-AF65-F5344CB8AC3E}">
        <p14:creationId xmlns:p14="http://schemas.microsoft.com/office/powerpoint/2010/main" val="2601006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Nurses play a pivotal role in the prevention of both DVT and PE among pregnant and postpartum women. Prevention strategies, inclusive of, but not limited to timely and appropriate recognition, early diagnosis and treatment, and education can save lives and have long-term effects on women’s health. A long-term benefit of early diagnosis and treatment is a decrease in the risk of post-thrombotic syndrome as a complication that may lead to long term pain and venous insufficiency.</a:t>
            </a:r>
          </a:p>
        </p:txBody>
      </p:sp>
      <p:sp>
        <p:nvSpPr>
          <p:cNvPr id="4" name="Slide Number Placeholder 3"/>
          <p:cNvSpPr>
            <a:spLocks noGrp="1"/>
          </p:cNvSpPr>
          <p:nvPr>
            <p:ph type="sldNum" sz="quarter" idx="5"/>
          </p:nvPr>
        </p:nvSpPr>
        <p:spPr/>
        <p:txBody>
          <a:bodyPr/>
          <a:lstStyle/>
          <a:p>
            <a:fld id="{C8D400E1-822A-44A5-B38B-F2E739E89333}" type="slidenum">
              <a:rPr lang="en-US" smtClean="0"/>
              <a:t>31</a:t>
            </a:fld>
            <a:endParaRPr lang="en-US"/>
          </a:p>
        </p:txBody>
      </p:sp>
    </p:spTree>
    <p:extLst>
      <p:ext uri="{BB962C8B-B14F-4D97-AF65-F5344CB8AC3E}">
        <p14:creationId xmlns:p14="http://schemas.microsoft.com/office/powerpoint/2010/main" val="151325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400E1-822A-44A5-B38B-F2E739E89333}" type="slidenum">
              <a:rPr lang="en-US" smtClean="0"/>
              <a:t>5</a:t>
            </a:fld>
            <a:endParaRPr lang="en-US"/>
          </a:p>
        </p:txBody>
      </p:sp>
    </p:spTree>
    <p:extLst>
      <p:ext uri="{BB962C8B-B14F-4D97-AF65-F5344CB8AC3E}">
        <p14:creationId xmlns:p14="http://schemas.microsoft.com/office/powerpoint/2010/main" val="3658740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400E1-822A-44A5-B38B-F2E739E89333}" type="slidenum">
              <a:rPr lang="en-US" smtClean="0"/>
              <a:t>34</a:t>
            </a:fld>
            <a:endParaRPr lang="en-US"/>
          </a:p>
        </p:txBody>
      </p:sp>
    </p:spTree>
    <p:extLst>
      <p:ext uri="{BB962C8B-B14F-4D97-AF65-F5344CB8AC3E}">
        <p14:creationId xmlns:p14="http://schemas.microsoft.com/office/powerpoint/2010/main" val="4178364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400E1-822A-44A5-B38B-F2E739E89333}" type="slidenum">
              <a:rPr lang="en-US" smtClean="0"/>
              <a:t>37</a:t>
            </a:fld>
            <a:endParaRPr lang="en-US"/>
          </a:p>
        </p:txBody>
      </p:sp>
    </p:spTree>
    <p:extLst>
      <p:ext uri="{BB962C8B-B14F-4D97-AF65-F5344CB8AC3E}">
        <p14:creationId xmlns:p14="http://schemas.microsoft.com/office/powerpoint/2010/main" val="3547393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400E1-822A-44A5-B38B-F2E739E89333}" type="slidenum">
              <a:rPr lang="en-US" smtClean="0"/>
              <a:t>38</a:t>
            </a:fld>
            <a:endParaRPr lang="en-US"/>
          </a:p>
        </p:txBody>
      </p:sp>
    </p:spTree>
    <p:extLst>
      <p:ext uri="{BB962C8B-B14F-4D97-AF65-F5344CB8AC3E}">
        <p14:creationId xmlns:p14="http://schemas.microsoft.com/office/powerpoint/2010/main" val="895312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Readiness</a:t>
            </a:r>
          </a:p>
          <a:p>
            <a:r>
              <a:rPr lang="en-US" dirty="0"/>
              <a:t>For the “Readiness” component of the bundle, the NPMS working group recommends the establishment of risk-assessment strategies for patients throughout pregnancy. Risk assessment should occur at four timepoints in pregnancy: 1) during the first prenatal visit, 2) during all antepartum admissions, 3) immediately postpartum during a hospitalization for childbirth, and 4) on discharge home after a birth. The Joint Commission Core Measure Venous Thromboembolism Prophylaxis supports assessment of hospitalized patients for thromboembolism risk both after admission and after surgery25; although obstetric patients have been excluded from this requirement by the Joint Commission, the NPMS working group recommends that this measure be extended to pregnant and postpartum</a:t>
            </a:r>
          </a:p>
          <a:p>
            <a:r>
              <a:rPr lang="en-US" dirty="0"/>
              <a:t>patients. Patients at low and high risk for thromboembolism may be differentiated successfully based on risk factors. Two widely used venous thromboembolism risk-assessment tools for </a:t>
            </a:r>
            <a:r>
              <a:rPr lang="en-US" dirty="0" err="1"/>
              <a:t>nonobstetric</a:t>
            </a:r>
            <a:r>
              <a:rPr lang="en-US" dirty="0"/>
              <a:t> hospitalized populations are the </a:t>
            </a:r>
            <a:r>
              <a:rPr lang="en-US" dirty="0" err="1"/>
              <a:t>Caprini</a:t>
            </a:r>
            <a:r>
              <a:rPr lang="en-US" dirty="0"/>
              <a:t> and Padua scoring systems.5,6 In a retrospective study evaluating the </a:t>
            </a:r>
            <a:r>
              <a:rPr lang="en-US" dirty="0" err="1"/>
              <a:t>Caprini</a:t>
            </a:r>
            <a:r>
              <a:rPr lang="en-US" dirty="0"/>
              <a:t> system, risk of venous thromboembolism after surgery was 0.0% for a score of 0–1, 0.7% for a score of 2, 1.0% for a score of 3–4, and 1.9% for a score of 5 or higher.5 In a study of medical patients, a Padua score of 4 or higher was associated with an 11.0% risk of venous thromboembolism for patients not receiving prophylaxis and a 2.2% risk of venous thromboembolism for patients receiving prophylaxis. For patients with a score of less than 4, there was a 0.3% risk of venous thromboembolism.6 These scoring systems can be modified for obstetric patients (Appendixes 1 and 2, available online at http://links.lww.com/AOG/A834).</a:t>
            </a:r>
          </a:p>
        </p:txBody>
      </p:sp>
      <p:sp>
        <p:nvSpPr>
          <p:cNvPr id="4" name="Slide Number Placeholder 3"/>
          <p:cNvSpPr>
            <a:spLocks noGrp="1"/>
          </p:cNvSpPr>
          <p:nvPr>
            <p:ph type="sldNum" sz="quarter" idx="5"/>
          </p:nvPr>
        </p:nvSpPr>
        <p:spPr/>
        <p:txBody>
          <a:bodyPr/>
          <a:lstStyle/>
          <a:p>
            <a:fld id="{C8D400E1-822A-44A5-B38B-F2E739E89333}" type="slidenum">
              <a:rPr lang="en-US" smtClean="0"/>
              <a:t>7</a:t>
            </a:fld>
            <a:endParaRPr lang="en-US"/>
          </a:p>
        </p:txBody>
      </p:sp>
    </p:spTree>
    <p:extLst>
      <p:ext uri="{BB962C8B-B14F-4D97-AF65-F5344CB8AC3E}">
        <p14:creationId xmlns:p14="http://schemas.microsoft.com/office/powerpoint/2010/main" val="2066805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400E1-822A-44A5-B38B-F2E739E89333}" type="slidenum">
              <a:rPr lang="en-US" smtClean="0"/>
              <a:t>8</a:t>
            </a:fld>
            <a:endParaRPr lang="en-US"/>
          </a:p>
        </p:txBody>
      </p:sp>
    </p:spTree>
    <p:extLst>
      <p:ext uri="{BB962C8B-B14F-4D97-AF65-F5344CB8AC3E}">
        <p14:creationId xmlns:p14="http://schemas.microsoft.com/office/powerpoint/2010/main" val="1307840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“Recognition” component of the bundle emphasizes that maternal risk should be recognized and that routine screening of obstetric patients for venous thromboembolism risk factors will identify patients at high risk for thromboembolic events. Each center should use educational initiatives and guidelines to identify patients at increased risk for thromboembolism and who therefore might benefit from pharmacologic or mechanical thromboprophylaxis or both. </a:t>
            </a:r>
          </a:p>
        </p:txBody>
      </p:sp>
      <p:sp>
        <p:nvSpPr>
          <p:cNvPr id="4" name="Slide Number Placeholder 3"/>
          <p:cNvSpPr>
            <a:spLocks noGrp="1"/>
          </p:cNvSpPr>
          <p:nvPr>
            <p:ph type="sldNum" sz="quarter" idx="5"/>
          </p:nvPr>
        </p:nvSpPr>
        <p:spPr/>
        <p:txBody>
          <a:bodyPr/>
          <a:lstStyle/>
          <a:p>
            <a:fld id="{C8D400E1-822A-44A5-B38B-F2E739E89333}" type="slidenum">
              <a:rPr lang="en-US" smtClean="0"/>
              <a:t>9</a:t>
            </a:fld>
            <a:endParaRPr lang="en-US"/>
          </a:p>
        </p:txBody>
      </p:sp>
    </p:spTree>
    <p:extLst>
      <p:ext uri="{BB962C8B-B14F-4D97-AF65-F5344CB8AC3E}">
        <p14:creationId xmlns:p14="http://schemas.microsoft.com/office/powerpoint/2010/main" val="80417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“Recognition” component of the bundle emphasizes that maternal risk should be recognized and that routine screening of obstetric patients for venous thromboembolism risk factors will identify patients at high risk for thromboembolic events. Each center should use educational initiatives and guidelines to identify patients at increased risk for thromboembolism and who therefore might benefit from pharmacologic or mechanical thromboprophylaxis or both. </a:t>
            </a:r>
          </a:p>
        </p:txBody>
      </p:sp>
      <p:sp>
        <p:nvSpPr>
          <p:cNvPr id="4" name="Slide Number Placeholder 3"/>
          <p:cNvSpPr>
            <a:spLocks noGrp="1"/>
          </p:cNvSpPr>
          <p:nvPr>
            <p:ph type="sldNum" sz="quarter" idx="5"/>
          </p:nvPr>
        </p:nvSpPr>
        <p:spPr/>
        <p:txBody>
          <a:bodyPr/>
          <a:lstStyle/>
          <a:p>
            <a:fld id="{C8D400E1-822A-44A5-B38B-F2E739E89333}" type="slidenum">
              <a:rPr lang="en-US" smtClean="0"/>
              <a:t>10</a:t>
            </a:fld>
            <a:endParaRPr lang="en-US"/>
          </a:p>
        </p:txBody>
      </p:sp>
    </p:spTree>
    <p:extLst>
      <p:ext uri="{BB962C8B-B14F-4D97-AF65-F5344CB8AC3E}">
        <p14:creationId xmlns:p14="http://schemas.microsoft.com/office/powerpoint/2010/main" val="899723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400E1-822A-44A5-B38B-F2E739E89333}" type="slidenum">
              <a:rPr lang="en-US" smtClean="0"/>
              <a:t>12</a:t>
            </a:fld>
            <a:endParaRPr lang="en-US"/>
          </a:p>
        </p:txBody>
      </p:sp>
    </p:spTree>
    <p:extLst>
      <p:ext uri="{BB962C8B-B14F-4D97-AF65-F5344CB8AC3E}">
        <p14:creationId xmlns:p14="http://schemas.microsoft.com/office/powerpoint/2010/main" val="1508580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400E1-822A-44A5-B38B-F2E739E89333}" type="slidenum">
              <a:rPr lang="en-US" smtClean="0"/>
              <a:t>13</a:t>
            </a:fld>
            <a:endParaRPr lang="en-US"/>
          </a:p>
        </p:txBody>
      </p:sp>
    </p:spTree>
    <p:extLst>
      <p:ext uri="{BB962C8B-B14F-4D97-AF65-F5344CB8AC3E}">
        <p14:creationId xmlns:p14="http://schemas.microsoft.com/office/powerpoint/2010/main" val="4153612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400E1-822A-44A5-B38B-F2E739E89333}" type="slidenum">
              <a:rPr lang="en-US" smtClean="0"/>
              <a:t>15</a:t>
            </a:fld>
            <a:endParaRPr lang="en-US"/>
          </a:p>
        </p:txBody>
      </p:sp>
    </p:spTree>
    <p:extLst>
      <p:ext uri="{BB962C8B-B14F-4D97-AF65-F5344CB8AC3E}">
        <p14:creationId xmlns:p14="http://schemas.microsoft.com/office/powerpoint/2010/main" val="2079537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E6FF32E5-A7C4-4978-8F48-D3EA8DC2D090}" type="datetimeFigureOut">
              <a:rPr lang="en-US" smtClean="0"/>
              <a:t>2/3/22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1C06111B-2B9C-405E-9FB7-D3BDAA0EC32D}" type="slidenum">
              <a:rPr lang="en-US" smtClean="0"/>
              <a:t>‹#›</a:t>
            </a:fld>
            <a:endParaRPr lang="en-US"/>
          </a:p>
        </p:txBody>
      </p:sp>
      <p:sp>
        <p:nvSpPr>
          <p:cNvPr id="11" name="Rectangle 10"/>
          <p:cNvSpPr/>
          <p:nvPr/>
        </p:nvSpPr>
        <p:spPr>
          <a:xfrm>
            <a:off x="11292840" y="0"/>
            <a:ext cx="91440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625785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FF32E5-A7C4-4978-8F48-D3EA8DC2D090}" type="datetimeFigureOut">
              <a:rPr lang="en-US" smtClean="0"/>
              <a:t>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6111B-2B9C-405E-9FB7-D3BDAA0EC32D}" type="slidenum">
              <a:rPr lang="en-US" smtClean="0"/>
              <a:t>‹#›</a:t>
            </a:fld>
            <a:endParaRPr lang="en-US"/>
          </a:p>
        </p:txBody>
      </p:sp>
    </p:spTree>
    <p:extLst>
      <p:ext uri="{BB962C8B-B14F-4D97-AF65-F5344CB8AC3E}">
        <p14:creationId xmlns:p14="http://schemas.microsoft.com/office/powerpoint/2010/main" val="3454001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FF32E5-A7C4-4978-8F48-D3EA8DC2D090}" type="datetimeFigureOut">
              <a:rPr lang="en-US" smtClean="0"/>
              <a:t>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6111B-2B9C-405E-9FB7-D3BDAA0EC32D}" type="slidenum">
              <a:rPr lang="en-US" smtClean="0"/>
              <a:t>‹#›</a:t>
            </a:fld>
            <a:endParaRPr lang="en-US"/>
          </a:p>
        </p:txBody>
      </p:sp>
    </p:spTree>
    <p:extLst>
      <p:ext uri="{BB962C8B-B14F-4D97-AF65-F5344CB8AC3E}">
        <p14:creationId xmlns:p14="http://schemas.microsoft.com/office/powerpoint/2010/main" val="2055110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badi" panose="020B0604020104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6FF32E5-A7C4-4978-8F48-D3EA8DC2D090}" type="datetimeFigureOut">
              <a:rPr lang="en-US" smtClean="0"/>
              <a:t>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6111B-2B9C-405E-9FB7-D3BDAA0EC32D}" type="slidenum">
              <a:rPr lang="en-US" smtClean="0"/>
              <a:t>‹#›</a:t>
            </a:fld>
            <a:endParaRPr lang="en-US"/>
          </a:p>
        </p:txBody>
      </p:sp>
    </p:spTree>
    <p:extLst>
      <p:ext uri="{BB962C8B-B14F-4D97-AF65-F5344CB8AC3E}">
        <p14:creationId xmlns:p14="http://schemas.microsoft.com/office/powerpoint/2010/main" val="2897771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atin typeface="Abadi" panose="020B0604020104020204" pitchFamily="34" charset="0"/>
              </a:defRPr>
            </a:lvl1pPr>
          </a:lstStyle>
          <a:p>
            <a:r>
              <a:rPr lang="en-US" dirty="0"/>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75000"/>
                    <a:lumOff val="25000"/>
                  </a:schemeClr>
                </a:solidFill>
                <a:latin typeface="Abadi" panose="020B06040201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E6FF32E5-A7C4-4978-8F48-D3EA8DC2D090}" type="datetimeFigureOut">
              <a:rPr lang="en-US" smtClean="0"/>
              <a:t>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6111B-2B9C-405E-9FB7-D3BDAA0EC32D}" type="slidenum">
              <a:rPr lang="en-US" smtClean="0"/>
              <a:t>‹#›</a:t>
            </a:fld>
            <a:endParaRPr lang="en-US"/>
          </a:p>
        </p:txBody>
      </p:sp>
      <p:sp>
        <p:nvSpPr>
          <p:cNvPr id="8" name="Rectangle 7"/>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56556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badi" panose="020B0604020104020204" pitchFamily="34" charset="0"/>
              </a:defRPr>
            </a:lvl1pPr>
          </a:lstStyle>
          <a:p>
            <a:r>
              <a:rPr lang="en-US" dirty="0"/>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2000">
                <a:latin typeface="Abadi" panose="020B0604020104020204" pitchFamily="34" charset="0"/>
              </a:defRPr>
            </a:lvl1pPr>
            <a:lvl2pPr>
              <a:defRPr sz="1800">
                <a:latin typeface="Abadi" panose="020B0604020104020204" pitchFamily="34" charset="0"/>
              </a:defRPr>
            </a:lvl2pPr>
            <a:lvl3pPr>
              <a:defRPr sz="1600">
                <a:latin typeface="Abadi" panose="020B0604020104020204" pitchFamily="34" charset="0"/>
              </a:defRPr>
            </a:lvl3pPr>
            <a:lvl4pPr>
              <a:defRPr sz="1400">
                <a:latin typeface="Abadi" panose="020B0604020104020204" pitchFamily="34" charset="0"/>
              </a:defRPr>
            </a:lvl4pPr>
            <a:lvl5pPr>
              <a:defRPr sz="1400">
                <a:latin typeface="Abadi" panose="020B0604020104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26480" y="1828800"/>
            <a:ext cx="4480560" cy="4351337"/>
          </a:xfrm>
        </p:spPr>
        <p:txBody>
          <a:bodyPr/>
          <a:lstStyle>
            <a:lvl1pPr>
              <a:defRPr sz="2000">
                <a:latin typeface="Abadi" panose="020B0604020104020204" pitchFamily="34" charset="0"/>
              </a:defRPr>
            </a:lvl1pPr>
            <a:lvl2pPr>
              <a:defRPr sz="1800">
                <a:latin typeface="Abadi" panose="020B0604020104020204" pitchFamily="34" charset="0"/>
              </a:defRPr>
            </a:lvl2pPr>
            <a:lvl3pPr>
              <a:defRPr sz="1600">
                <a:latin typeface="Abadi" panose="020B0604020104020204" pitchFamily="34" charset="0"/>
              </a:defRPr>
            </a:lvl3pPr>
            <a:lvl4pPr>
              <a:defRPr sz="1400">
                <a:latin typeface="Abadi" panose="020B0604020104020204" pitchFamily="34" charset="0"/>
              </a:defRPr>
            </a:lvl4pPr>
            <a:lvl5pPr>
              <a:defRPr sz="1400">
                <a:latin typeface="Abadi" panose="020B0604020104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6FF32E5-A7C4-4978-8F48-D3EA8DC2D090}" type="datetimeFigureOut">
              <a:rPr lang="en-US" smtClean="0"/>
              <a:t>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06111B-2B9C-405E-9FB7-D3BDAA0EC32D}" type="slidenum">
              <a:rPr lang="en-US" smtClean="0"/>
              <a:t>‹#›</a:t>
            </a:fld>
            <a:endParaRPr lang="en-US"/>
          </a:p>
        </p:txBody>
      </p:sp>
    </p:spTree>
    <p:extLst>
      <p:ext uri="{BB962C8B-B14F-4D97-AF65-F5344CB8AC3E}">
        <p14:creationId xmlns:p14="http://schemas.microsoft.com/office/powerpoint/2010/main" val="2122214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atin typeface="Abadi" panose="020B0604020104020204" pitchFamily="34" charset="0"/>
              </a:defRPr>
            </a:lvl1pPr>
          </a:lstStyle>
          <a:p>
            <a:r>
              <a:rPr lang="en-US" dirty="0"/>
              <a:t>Click to edit Master title style</a:t>
            </a:r>
          </a:p>
        </p:txBody>
      </p:sp>
      <p:sp>
        <p:nvSpPr>
          <p:cNvPr id="3" name="Text Placeholder 2"/>
          <p:cNvSpPr>
            <a:spLocks noGrp="1"/>
          </p:cNvSpPr>
          <p:nvPr>
            <p:ph type="body" idx="1"/>
          </p:nvPr>
        </p:nvSpPr>
        <p:spPr>
          <a:xfrm>
            <a:off x="1261872" y="1721606"/>
            <a:ext cx="4480560" cy="731520"/>
          </a:xfrm>
        </p:spPr>
        <p:txBody>
          <a:bodyPr anchor="b">
            <a:normAutofit/>
          </a:bodyPr>
          <a:lstStyle>
            <a:lvl1pPr marL="0" indent="0">
              <a:spcBef>
                <a:spcPts val="0"/>
              </a:spcBef>
              <a:buNone/>
              <a:defRPr sz="2000" b="0" baseline="0">
                <a:solidFill>
                  <a:schemeClr val="tx2"/>
                </a:solidFill>
                <a:latin typeface="Abadi" panose="020B06040201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atin typeface="Abadi" panose="020B0604020104020204" pitchFamily="34" charset="0"/>
              </a:defRPr>
            </a:lvl1pPr>
            <a:lvl2pPr>
              <a:defRPr sz="1600">
                <a:latin typeface="Abadi" panose="020B0604020104020204" pitchFamily="34" charset="0"/>
              </a:defRPr>
            </a:lvl2pPr>
            <a:lvl3pPr>
              <a:defRPr sz="1400">
                <a:latin typeface="Abadi" panose="020B0604020104020204" pitchFamily="34" charset="0"/>
              </a:defRPr>
            </a:lvl3pPr>
            <a:lvl4pPr>
              <a:defRPr sz="1400">
                <a:latin typeface="Abadi" panose="020B0604020104020204" pitchFamily="34" charset="0"/>
              </a:defRPr>
            </a:lvl4pPr>
            <a:lvl5pPr>
              <a:defRPr sz="1400">
                <a:latin typeface="Abadi" panose="020B0604020104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6126480" y="1721606"/>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Abadi" panose="020B060402010402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dirty="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atin typeface="Abadi" panose="020B0604020104020204" pitchFamily="34" charset="0"/>
              </a:defRPr>
            </a:lvl1pPr>
            <a:lvl2pPr>
              <a:defRPr sz="1600">
                <a:latin typeface="Abadi" panose="020B0604020104020204" pitchFamily="34" charset="0"/>
              </a:defRPr>
            </a:lvl2pPr>
            <a:lvl3pPr>
              <a:defRPr sz="1400">
                <a:latin typeface="Abadi" panose="020B0604020104020204" pitchFamily="34" charset="0"/>
              </a:defRPr>
            </a:lvl3pPr>
            <a:lvl4pPr>
              <a:defRPr sz="1400">
                <a:latin typeface="Abadi" panose="020B0604020104020204" pitchFamily="34" charset="0"/>
              </a:defRPr>
            </a:lvl4pPr>
            <a:lvl5pPr>
              <a:defRPr sz="1400">
                <a:latin typeface="Abadi" panose="020B0604020104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E6FF32E5-A7C4-4978-8F48-D3EA8DC2D090}" type="datetimeFigureOut">
              <a:rPr lang="en-US" smtClean="0"/>
              <a:t>2/3/22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06111B-2B9C-405E-9FB7-D3BDAA0EC32D}" type="slidenum">
              <a:rPr lang="en-US" smtClean="0"/>
              <a:t>‹#›</a:t>
            </a:fld>
            <a:endParaRPr lang="en-US"/>
          </a:p>
        </p:txBody>
      </p:sp>
    </p:spTree>
    <p:extLst>
      <p:ext uri="{BB962C8B-B14F-4D97-AF65-F5344CB8AC3E}">
        <p14:creationId xmlns:p14="http://schemas.microsoft.com/office/powerpoint/2010/main" val="3463342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latin typeface="Abadi" panose="020B0604020104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E6FF32E5-A7C4-4978-8F48-D3EA8DC2D090}" type="datetimeFigureOut">
              <a:rPr lang="en-US" smtClean="0"/>
              <a:t>2/3/22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06111B-2B9C-405E-9FB7-D3BDAA0EC32D}" type="slidenum">
              <a:rPr lang="en-US" smtClean="0"/>
              <a:t>‹#›</a:t>
            </a:fld>
            <a:endParaRPr lang="en-US"/>
          </a:p>
        </p:txBody>
      </p:sp>
    </p:spTree>
    <p:extLst>
      <p:ext uri="{BB962C8B-B14F-4D97-AF65-F5344CB8AC3E}">
        <p14:creationId xmlns:p14="http://schemas.microsoft.com/office/powerpoint/2010/main" val="110040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FF32E5-A7C4-4978-8F48-D3EA8DC2D090}" type="datetimeFigureOut">
              <a:rPr lang="en-US" smtClean="0"/>
              <a:t>2/3/22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06111B-2B9C-405E-9FB7-D3BDAA0EC32D}" type="slidenum">
              <a:rPr lang="en-US" smtClean="0"/>
              <a:t>‹#›</a:t>
            </a:fld>
            <a:endParaRPr lang="en-US"/>
          </a:p>
        </p:txBody>
      </p:sp>
    </p:spTree>
    <p:extLst>
      <p:ext uri="{BB962C8B-B14F-4D97-AF65-F5344CB8AC3E}">
        <p14:creationId xmlns:p14="http://schemas.microsoft.com/office/powerpoint/2010/main" val="2284391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1" baseline="0">
                <a:latin typeface="Abadi" panose="020B0604020104020204" pitchFamily="34" charset="0"/>
              </a:defRPr>
            </a:lvl1pPr>
          </a:lstStyle>
          <a:p>
            <a:r>
              <a:rPr lang="en-US" dirty="0"/>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atin typeface="Abadi" panose="020B0604020104020204" pitchFamily="34" charset="0"/>
              </a:defRPr>
            </a:lvl1pPr>
            <a:lvl2pPr>
              <a:defRPr sz="1800">
                <a:latin typeface="Abadi" panose="020B0604020104020204" pitchFamily="34" charset="0"/>
              </a:defRPr>
            </a:lvl2pPr>
            <a:lvl3pPr>
              <a:defRPr sz="1600">
                <a:latin typeface="Abadi" panose="020B0604020104020204" pitchFamily="34" charset="0"/>
              </a:defRPr>
            </a:lvl3pPr>
            <a:lvl4pPr>
              <a:defRPr sz="1400">
                <a:latin typeface="Abadi" panose="020B0604020104020204" pitchFamily="34" charset="0"/>
              </a:defRPr>
            </a:lvl4pPr>
            <a:lvl5pPr>
              <a:defRPr sz="1400">
                <a:latin typeface="Abadi" panose="020B0604020104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atin typeface="Abadi" panose="020B0604020104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6FF32E5-A7C4-4978-8F48-D3EA8DC2D090}" type="datetimeFigureOut">
              <a:rPr lang="en-US" smtClean="0"/>
              <a:t>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06111B-2B9C-405E-9FB7-D3BDAA0EC32D}" type="slidenum">
              <a:rPr lang="en-US" smtClean="0"/>
              <a:t>‹#›</a:t>
            </a:fld>
            <a:endParaRPr lang="en-US"/>
          </a:p>
        </p:txBody>
      </p:sp>
    </p:spTree>
    <p:extLst>
      <p:ext uri="{BB962C8B-B14F-4D97-AF65-F5344CB8AC3E}">
        <p14:creationId xmlns:p14="http://schemas.microsoft.com/office/powerpoint/2010/main" val="1381549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rgbClr val="FFFFFF"/>
                </a:solidFill>
                <a:latin typeface="Abadi" panose="020B0604020104020204" pitchFamily="34" charset="0"/>
              </a:defRPr>
            </a:lvl1pPr>
          </a:lstStyle>
          <a:p>
            <a:r>
              <a:rPr lang="en-US" dirty="0"/>
              <a:t>Click to edit Master title style</a:t>
            </a:r>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a:solidFill>
                  <a:schemeClr val="accent1">
                    <a:lumMod val="20000"/>
                    <a:lumOff val="80000"/>
                  </a:schemeClr>
                </a:solidFill>
                <a:latin typeface="Abadi" panose="020B0604020104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6FF32E5-A7C4-4978-8F48-D3EA8DC2D090}" type="datetimeFigureOut">
              <a:rPr lang="en-US" smtClean="0"/>
              <a:t>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06111B-2B9C-405E-9FB7-D3BDAA0EC32D}" type="slidenum">
              <a:rPr lang="en-US" smtClean="0"/>
              <a:t>‹#›</a:t>
            </a:fld>
            <a:endParaRPr lang="en-US"/>
          </a:p>
        </p:txBody>
      </p:sp>
    </p:spTree>
    <p:extLst>
      <p:ext uri="{BB962C8B-B14F-4D97-AF65-F5344CB8AC3E}">
        <p14:creationId xmlns:p14="http://schemas.microsoft.com/office/powerpoint/2010/main" val="55194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62393"/>
            <a:ext cx="9692640" cy="1428929"/>
          </a:xfrm>
          <a:prstGeom prst="rect">
            <a:avLst/>
          </a:prstGeom>
        </p:spPr>
        <p:txBody>
          <a:bodyPr vert="horz" lIns="91440" tIns="27432"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100" b="0">
                <a:solidFill>
                  <a:schemeClr val="tx2">
                    <a:lumMod val="40000"/>
                    <a:lumOff val="60000"/>
                  </a:schemeClr>
                </a:solidFill>
              </a:defRPr>
            </a:lvl1pPr>
          </a:lstStyle>
          <a:p>
            <a:fld id="{E6FF32E5-A7C4-4978-8F48-D3EA8DC2D090}" type="datetimeFigureOut">
              <a:rPr lang="en-US" smtClean="0"/>
              <a:t>2/3/22</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latin typeface="+mj-lt"/>
              </a:defRPr>
            </a:lvl1pPr>
          </a:lstStyle>
          <a:p>
            <a:fld id="{1C06111B-2B9C-405E-9FB7-D3BDAA0EC32D}" type="slidenum">
              <a:rPr lang="en-US" smtClean="0"/>
              <a:t>‹#›</a:t>
            </a:fld>
            <a:endParaRPr lang="en-US"/>
          </a:p>
        </p:txBody>
      </p:sp>
    </p:spTree>
    <p:extLst>
      <p:ext uri="{BB962C8B-B14F-4D97-AF65-F5344CB8AC3E}">
        <p14:creationId xmlns:p14="http://schemas.microsoft.com/office/powerpoint/2010/main" val="198684284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afehealthcareforeverywoman.org/wp-content/uploads/VTE-Prevention-Bundle.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safehealthcareforeverywoman.org/wp-content/uploads/VTE-Prevention-Bundle.pdf"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safehealthcareforeverywoman.org/wp-content/uploads/VTE-Prevention-Bundle.pdf" TargetMode="External"/><Relationship Id="rId4" Type="http://schemas.openxmlformats.org/officeDocument/2006/relationships/hyperlink" Target="https://www.bmj.com/content/369/bmj.m2107.lo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safehealthcareforeverywoman.org/wp-content/uploads/VTE-Prevention-Bundle.pdf"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https://safehealthcareforeverywoman.org/wp-content/uploads/VTE-Prevention-Bundle.pdf"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safehealthcareforeverywoman.org/wp-content/uploads/VTE-Prevention-Bundle.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safehealthcareforeverywoman.org/wp-content/uploads/VTE-Prevention-Bundle.pdf"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https://safehealthcareforeverywoman.org/wp-content/uploads/VTE-Prevention-Bundle.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hyperlink" Target="https://safehealthcareforeverywoman.org/wp-content/uploads/VTE-Prevention-Bundle.pdf" TargetMode="Externa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3" Type="http://schemas.openxmlformats.org/officeDocument/2006/relationships/diagramLayout" Target="../diagrams/layout5.xml"/><Relationship Id="rId18" Type="http://schemas.openxmlformats.org/officeDocument/2006/relationships/diagramLayout" Target="../diagrams/layout6.xml"/><Relationship Id="rId26" Type="http://schemas.microsoft.com/office/2007/relationships/diagramDrawing" Target="../diagrams/drawing7.xml"/><Relationship Id="rId3" Type="http://schemas.openxmlformats.org/officeDocument/2006/relationships/diagramLayout" Target="../diagrams/layout3.xml"/><Relationship Id="rId21" Type="http://schemas.microsoft.com/office/2007/relationships/diagramDrawing" Target="../diagrams/drawing6.xml"/><Relationship Id="rId34" Type="http://schemas.openxmlformats.org/officeDocument/2006/relationships/diagramQuickStyle" Target="../diagrams/quickStyle9.xml"/><Relationship Id="rId7" Type="http://schemas.openxmlformats.org/officeDocument/2006/relationships/diagramData" Target="../diagrams/data4.xml"/><Relationship Id="rId12" Type="http://schemas.openxmlformats.org/officeDocument/2006/relationships/diagramData" Target="../diagrams/data5.xml"/><Relationship Id="rId17" Type="http://schemas.openxmlformats.org/officeDocument/2006/relationships/diagramData" Target="../diagrams/data6.xml"/><Relationship Id="rId25" Type="http://schemas.openxmlformats.org/officeDocument/2006/relationships/diagramColors" Target="../diagrams/colors7.xml"/><Relationship Id="rId33" Type="http://schemas.openxmlformats.org/officeDocument/2006/relationships/diagramLayout" Target="../diagrams/layout9.xml"/><Relationship Id="rId2" Type="http://schemas.openxmlformats.org/officeDocument/2006/relationships/diagramData" Target="../diagrams/data3.xml"/><Relationship Id="rId16" Type="http://schemas.microsoft.com/office/2007/relationships/diagramDrawing" Target="../diagrams/drawing5.xml"/><Relationship Id="rId20" Type="http://schemas.openxmlformats.org/officeDocument/2006/relationships/diagramColors" Target="../diagrams/colors6.xml"/><Relationship Id="rId29" Type="http://schemas.openxmlformats.org/officeDocument/2006/relationships/diagramQuickStyle" Target="../diagrams/quickStyle8.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24" Type="http://schemas.openxmlformats.org/officeDocument/2006/relationships/diagramQuickStyle" Target="../diagrams/quickStyle7.xml"/><Relationship Id="rId32" Type="http://schemas.openxmlformats.org/officeDocument/2006/relationships/diagramData" Target="../diagrams/data9.xml"/><Relationship Id="rId5" Type="http://schemas.openxmlformats.org/officeDocument/2006/relationships/diagramColors" Target="../diagrams/colors3.xml"/><Relationship Id="rId15" Type="http://schemas.openxmlformats.org/officeDocument/2006/relationships/diagramColors" Target="../diagrams/colors5.xml"/><Relationship Id="rId23" Type="http://schemas.openxmlformats.org/officeDocument/2006/relationships/diagramLayout" Target="../diagrams/layout7.xml"/><Relationship Id="rId28" Type="http://schemas.openxmlformats.org/officeDocument/2006/relationships/diagramLayout" Target="../diagrams/layout8.xml"/><Relationship Id="rId36" Type="http://schemas.microsoft.com/office/2007/relationships/diagramDrawing" Target="../diagrams/drawing9.xml"/><Relationship Id="rId10" Type="http://schemas.openxmlformats.org/officeDocument/2006/relationships/diagramColors" Target="../diagrams/colors4.xml"/><Relationship Id="rId19" Type="http://schemas.openxmlformats.org/officeDocument/2006/relationships/diagramQuickStyle" Target="../diagrams/quickStyle6.xml"/><Relationship Id="rId31" Type="http://schemas.microsoft.com/office/2007/relationships/diagramDrawing" Target="../diagrams/drawing8.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 Id="rId22" Type="http://schemas.openxmlformats.org/officeDocument/2006/relationships/diagramData" Target="../diagrams/data7.xml"/><Relationship Id="rId27" Type="http://schemas.openxmlformats.org/officeDocument/2006/relationships/diagramData" Target="../diagrams/data8.xml"/><Relationship Id="rId30" Type="http://schemas.openxmlformats.org/officeDocument/2006/relationships/diagramColors" Target="../diagrams/colors8.xml"/><Relationship Id="rId35" Type="http://schemas.openxmlformats.org/officeDocument/2006/relationships/diagramColors" Target="../diagrams/colors9.xml"/><Relationship Id="rId8"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ww.rawpixel.com/image/380195/closeup-doctor-checking-patient-daily-report-checklist" TargetMode="External"/><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hyperlink" Target="http://www.safehealthcareforeverywoman.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hyperlink" Target="http://coolmaternityphotos.blogspot.com/2014/10/10-best-family-maternity-photos-you-love.html" TargetMode="External"/><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safehealthcareforeverywoman.org/wp-content/uploads/VTE-Prevention-Bundle.pdf" TargetMode="External"/><Relationship Id="rId2" Type="http://schemas.openxmlformats.org/officeDocument/2006/relationships/hyperlink" Target="http://www.safehealthcareforeverywoman.org/" TargetMode="External"/><Relationship Id="rId1" Type="http://schemas.openxmlformats.org/officeDocument/2006/relationships/slideLayout" Target="../slideLayouts/slideLayout2.xml"/><Relationship Id="rId5" Type="http://schemas.openxmlformats.org/officeDocument/2006/relationships/hyperlink" Target="https://www.studentdoctor.net/2018/12/26/who-is-on-the-medical-team/"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safehealthcareforeverywoman.org/wp-content/uploads/VTE-Prevention-Bundle.pdf"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safehealthcareforeverywoman.org/wp-content/uploads/VTE-Prevention-Bundle.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safehealthcareforeverywoman.org/wp-content/uploads/VTE-Prevention-Bundle.pdf" TargetMode="Externa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safehealthcareforeverywoman.org/wp-content/uploads/VTE-Prevention-Bundle.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80FAFA-A70A-46F8-89A3-BE3830F22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regnant woman holding stomach">
            <a:extLst>
              <a:ext uri="{FF2B5EF4-FFF2-40B4-BE49-F238E27FC236}">
                <a16:creationId xmlns:a16="http://schemas.microsoft.com/office/drawing/2014/main" id="{60E82573-43AF-4991-A6D2-F72CA778F238}"/>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b="8163"/>
          <a:stretch/>
        </p:blipFill>
        <p:spPr>
          <a:xfrm>
            <a:off x="20" y="10"/>
            <a:ext cx="12191980" cy="6857990"/>
          </a:xfrm>
          <a:prstGeom prst="rect">
            <a:avLst/>
          </a:prstGeom>
        </p:spPr>
      </p:pic>
      <p:sp>
        <p:nvSpPr>
          <p:cNvPr id="2" name="Title 1">
            <a:extLst>
              <a:ext uri="{FF2B5EF4-FFF2-40B4-BE49-F238E27FC236}">
                <a16:creationId xmlns:a16="http://schemas.microsoft.com/office/drawing/2014/main" id="{F48FD84C-0074-41A9-9D2C-FF3AB8696036}"/>
              </a:ext>
            </a:extLst>
          </p:cNvPr>
          <p:cNvSpPr>
            <a:spLocks noGrp="1"/>
          </p:cNvSpPr>
          <p:nvPr>
            <p:ph type="ctrTitle"/>
          </p:nvPr>
        </p:nvSpPr>
        <p:spPr>
          <a:xfrm>
            <a:off x="1261872" y="758952"/>
            <a:ext cx="9418320" cy="4041648"/>
          </a:xfrm>
        </p:spPr>
        <p:txBody>
          <a:bodyPr>
            <a:normAutofit/>
          </a:bodyPr>
          <a:lstStyle/>
          <a:p>
            <a:r>
              <a:rPr lang="en-US" dirty="0">
                <a:latin typeface="Abadi" panose="020B0604020104020204" pitchFamily="34" charset="0"/>
              </a:rPr>
              <a:t>VTE Safety Bundles</a:t>
            </a:r>
          </a:p>
        </p:txBody>
      </p:sp>
      <p:sp>
        <p:nvSpPr>
          <p:cNvPr id="3" name="Subtitle 2">
            <a:extLst>
              <a:ext uri="{FF2B5EF4-FFF2-40B4-BE49-F238E27FC236}">
                <a16:creationId xmlns:a16="http://schemas.microsoft.com/office/drawing/2014/main" id="{04EBF189-79ED-4798-89EB-AF597D9E2274}"/>
              </a:ext>
            </a:extLst>
          </p:cNvPr>
          <p:cNvSpPr>
            <a:spLocks noGrp="1"/>
          </p:cNvSpPr>
          <p:nvPr>
            <p:ph type="subTitle" idx="1"/>
          </p:nvPr>
        </p:nvSpPr>
        <p:spPr>
          <a:xfrm>
            <a:off x="1261872" y="4800600"/>
            <a:ext cx="9418320" cy="1691640"/>
          </a:xfrm>
        </p:spPr>
        <p:txBody>
          <a:bodyPr>
            <a:normAutofit/>
          </a:bodyPr>
          <a:lstStyle/>
          <a:p>
            <a:r>
              <a:rPr lang="en-US">
                <a:solidFill>
                  <a:schemeClr val="tx1">
                    <a:lumMod val="85000"/>
                  </a:schemeClr>
                </a:solidFill>
                <a:latin typeface="Abadi" panose="020B0604020104020204" pitchFamily="34" charset="0"/>
              </a:rPr>
              <a:t>2/2/22</a:t>
            </a:r>
          </a:p>
          <a:p>
            <a:r>
              <a:rPr lang="en-US">
                <a:solidFill>
                  <a:schemeClr val="tx1">
                    <a:lumMod val="85000"/>
                  </a:schemeClr>
                </a:solidFill>
                <a:latin typeface="Abadi" panose="020B0604020104020204" pitchFamily="34" charset="0"/>
              </a:rPr>
              <a:t>Project ECHO</a:t>
            </a:r>
          </a:p>
          <a:p>
            <a:r>
              <a:rPr lang="en-US">
                <a:solidFill>
                  <a:schemeClr val="tx1">
                    <a:lumMod val="85000"/>
                  </a:schemeClr>
                </a:solidFill>
                <a:latin typeface="Abadi" panose="020B0604020104020204" pitchFamily="34" charset="0"/>
              </a:rPr>
              <a:t>Michelle Flanagan, BSN, RNC-OB, C-EFM</a:t>
            </a:r>
          </a:p>
        </p:txBody>
      </p:sp>
      <p:sp>
        <p:nvSpPr>
          <p:cNvPr id="12" name="Rectangle 11">
            <a:extLst>
              <a:ext uri="{FF2B5EF4-FFF2-40B4-BE49-F238E27FC236}">
                <a16:creationId xmlns:a16="http://schemas.microsoft.com/office/drawing/2014/main" id="{77EB89F0-8129-4158-AF44-3EA5A40C8A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3">
            <a:extLst>
              <a:ext uri="{FF2B5EF4-FFF2-40B4-BE49-F238E27FC236}">
                <a16:creationId xmlns:a16="http://schemas.microsoft.com/office/drawing/2014/main" id="{75913671-2169-48A2-A286-D9DBE3CA4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bg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39458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B11F6-2D18-4148-A8E4-FB0B6655DFB0}"/>
              </a:ext>
            </a:extLst>
          </p:cNvPr>
          <p:cNvSpPr>
            <a:spLocks noGrp="1"/>
          </p:cNvSpPr>
          <p:nvPr>
            <p:ph type="title"/>
          </p:nvPr>
        </p:nvSpPr>
        <p:spPr>
          <a:xfrm>
            <a:off x="290322" y="113647"/>
            <a:ext cx="9692640" cy="583583"/>
          </a:xfrm>
        </p:spPr>
        <p:txBody>
          <a:bodyPr>
            <a:noAutofit/>
          </a:bodyPr>
          <a:lstStyle/>
          <a:p>
            <a:r>
              <a:rPr lang="en-US" sz="3600" dirty="0"/>
              <a:t>Recommendations</a:t>
            </a:r>
          </a:p>
        </p:txBody>
      </p:sp>
      <p:sp>
        <p:nvSpPr>
          <p:cNvPr id="9" name="Freeform: Shape 8">
            <a:extLst>
              <a:ext uri="{FF2B5EF4-FFF2-40B4-BE49-F238E27FC236}">
                <a16:creationId xmlns:a16="http://schemas.microsoft.com/office/drawing/2014/main" id="{9663B222-A875-4032-8406-1F758581C42B}"/>
              </a:ext>
            </a:extLst>
          </p:cNvPr>
          <p:cNvSpPr/>
          <p:nvPr/>
        </p:nvSpPr>
        <p:spPr>
          <a:xfrm>
            <a:off x="141736" y="846976"/>
            <a:ext cx="5916710" cy="583583"/>
          </a:xfrm>
          <a:custGeom>
            <a:avLst/>
            <a:gdLst>
              <a:gd name="connsiteX0" fmla="*/ 0 w 2699164"/>
              <a:gd name="connsiteY0" fmla="*/ 0 h 583583"/>
              <a:gd name="connsiteX1" fmla="*/ 2699164 w 2699164"/>
              <a:gd name="connsiteY1" fmla="*/ 0 h 583583"/>
              <a:gd name="connsiteX2" fmla="*/ 2699164 w 2699164"/>
              <a:gd name="connsiteY2" fmla="*/ 583583 h 583583"/>
              <a:gd name="connsiteX3" fmla="*/ 0 w 2699164"/>
              <a:gd name="connsiteY3" fmla="*/ 583583 h 583583"/>
              <a:gd name="connsiteX4" fmla="*/ 0 w 2699164"/>
              <a:gd name="connsiteY4" fmla="*/ 0 h 583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164" h="583583">
                <a:moveTo>
                  <a:pt x="0" y="0"/>
                </a:moveTo>
                <a:lnTo>
                  <a:pt x="2699164" y="0"/>
                </a:lnTo>
                <a:lnTo>
                  <a:pt x="2699164" y="583583"/>
                </a:lnTo>
                <a:lnTo>
                  <a:pt x="0" y="583583"/>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spcBef>
                <a:spcPct val="0"/>
              </a:spcBef>
              <a:buNone/>
            </a:pPr>
            <a:r>
              <a:rPr lang="en-US" sz="1600" kern="1200" dirty="0">
                <a:latin typeface="Abadi" panose="020B0604020104020204" pitchFamily="34" charset="0"/>
                <a:cs typeface="Calibri" panose="020F0502020204030204" pitchFamily="34" charset="0"/>
              </a:rPr>
              <a:t>Cesarean Birth Thromboprophylaxis – </a:t>
            </a:r>
          </a:p>
          <a:p>
            <a:pPr marL="0" lvl="0" indent="0" algn="ctr" defTabSz="711200">
              <a:spcBef>
                <a:spcPct val="0"/>
              </a:spcBef>
              <a:buNone/>
            </a:pPr>
            <a:r>
              <a:rPr lang="en-US" sz="1600" kern="1200" dirty="0">
                <a:latin typeface="Abadi" panose="020B0604020104020204" pitchFamily="34" charset="0"/>
                <a:cs typeface="Calibri" panose="020F0502020204030204" pitchFamily="34" charset="0"/>
              </a:rPr>
              <a:t> Universal (All Women/Low Risk)</a:t>
            </a:r>
          </a:p>
        </p:txBody>
      </p:sp>
      <p:sp>
        <p:nvSpPr>
          <p:cNvPr id="10" name="Freeform: Shape 9">
            <a:extLst>
              <a:ext uri="{FF2B5EF4-FFF2-40B4-BE49-F238E27FC236}">
                <a16:creationId xmlns:a16="http://schemas.microsoft.com/office/drawing/2014/main" id="{606CED90-A576-4E62-8086-E419E45EE575}"/>
              </a:ext>
            </a:extLst>
          </p:cNvPr>
          <p:cNvSpPr/>
          <p:nvPr/>
        </p:nvSpPr>
        <p:spPr>
          <a:xfrm>
            <a:off x="149815" y="1451696"/>
            <a:ext cx="5908631" cy="1931600"/>
          </a:xfrm>
          <a:custGeom>
            <a:avLst/>
            <a:gdLst>
              <a:gd name="connsiteX0" fmla="*/ 0 w 2699164"/>
              <a:gd name="connsiteY0" fmla="*/ 0 h 5659667"/>
              <a:gd name="connsiteX1" fmla="*/ 2699164 w 2699164"/>
              <a:gd name="connsiteY1" fmla="*/ 0 h 5659667"/>
              <a:gd name="connsiteX2" fmla="*/ 2699164 w 2699164"/>
              <a:gd name="connsiteY2" fmla="*/ 5659667 h 5659667"/>
              <a:gd name="connsiteX3" fmla="*/ 0 w 2699164"/>
              <a:gd name="connsiteY3" fmla="*/ 5659667 h 5659667"/>
              <a:gd name="connsiteX4" fmla="*/ 0 w 2699164"/>
              <a:gd name="connsiteY4" fmla="*/ 0 h 565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164" h="5659667">
                <a:moveTo>
                  <a:pt x="0" y="0"/>
                </a:moveTo>
                <a:lnTo>
                  <a:pt x="2699164" y="0"/>
                </a:lnTo>
                <a:lnTo>
                  <a:pt x="2699164" y="5659667"/>
                </a:lnTo>
                <a:lnTo>
                  <a:pt x="0" y="5659667"/>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228600" lvl="1" indent="-228600" algn="l" defTabSz="622300">
              <a:lnSpc>
                <a:spcPct val="90000"/>
              </a:lnSpc>
              <a:spcBef>
                <a:spcPct val="0"/>
              </a:spcBef>
              <a:spcAft>
                <a:spcPct val="15000"/>
              </a:spcAft>
              <a:buChar char="•"/>
            </a:pPr>
            <a:r>
              <a:rPr lang="en-US" sz="1400" kern="1200" dirty="0">
                <a:latin typeface="Abadi" panose="020B0604020104020204" pitchFamily="34" charset="0"/>
                <a:cs typeface="Calibri" panose="020F0502020204030204" pitchFamily="34" charset="0"/>
              </a:rPr>
              <a:t>College recommends universal perioperative use of pneumatic compression devices for all women not already receiving pharmacologic thromboprophylaxis</a:t>
            </a:r>
          </a:p>
          <a:p>
            <a:pPr marL="228600" lvl="1" indent="-228600" algn="l" defTabSz="622300">
              <a:lnSpc>
                <a:spcPct val="90000"/>
              </a:lnSpc>
              <a:spcBef>
                <a:spcPct val="0"/>
              </a:spcBef>
              <a:spcAft>
                <a:spcPct val="15000"/>
              </a:spcAft>
              <a:buChar char="•"/>
            </a:pPr>
            <a:r>
              <a:rPr lang="en-US" sz="1400" kern="1200" dirty="0">
                <a:latin typeface="Abadi" panose="020B0604020104020204" pitchFamily="34" charset="0"/>
                <a:cs typeface="Calibri" panose="020F0502020204030204" pitchFamily="34" charset="0"/>
              </a:rPr>
              <a:t>ACCP supports only early ambulation for “low-risk” women undergoing cesarean birth, mechanical compression devices for women with </a:t>
            </a:r>
            <a:r>
              <a:rPr lang="en-US" sz="1400" kern="1200" dirty="0" err="1">
                <a:latin typeface="Abadi" panose="020B0604020104020204" pitchFamily="34" charset="0"/>
                <a:cs typeface="Calibri" panose="020F0502020204030204" pitchFamily="34" charset="0"/>
              </a:rPr>
              <a:t>Caprini</a:t>
            </a:r>
            <a:r>
              <a:rPr lang="en-US" sz="1400" kern="1200" dirty="0">
                <a:latin typeface="Abadi" panose="020B0604020104020204" pitchFamily="34" charset="0"/>
                <a:cs typeface="Calibri" panose="020F0502020204030204" pitchFamily="34" charset="0"/>
              </a:rPr>
              <a:t> scores of 1–2 undergoing abdominal–pelvic surgery are recommended.  </a:t>
            </a:r>
          </a:p>
          <a:p>
            <a:pPr marL="685800" lvl="2" indent="-228600" defTabSz="622300">
              <a:lnSpc>
                <a:spcPct val="90000"/>
              </a:lnSpc>
              <a:spcBef>
                <a:spcPct val="0"/>
              </a:spcBef>
              <a:spcAft>
                <a:spcPct val="15000"/>
              </a:spcAft>
              <a:buChar char="•"/>
            </a:pPr>
            <a:r>
              <a:rPr lang="en-US" sz="1400" kern="1200" dirty="0">
                <a:latin typeface="Abadi" panose="020B0604020104020204" pitchFamily="34" charset="0"/>
                <a:cs typeface="Calibri" panose="020F0502020204030204" pitchFamily="34" charset="0"/>
              </a:rPr>
              <a:t>According to the </a:t>
            </a:r>
            <a:r>
              <a:rPr lang="en-US" sz="1400" kern="1200" dirty="0" err="1">
                <a:latin typeface="Abadi" panose="020B0604020104020204" pitchFamily="34" charset="0"/>
                <a:cs typeface="Calibri" panose="020F0502020204030204" pitchFamily="34" charset="0"/>
              </a:rPr>
              <a:t>Caprini</a:t>
            </a:r>
            <a:r>
              <a:rPr lang="en-US" sz="1400" kern="1200" dirty="0">
                <a:latin typeface="Abadi" panose="020B0604020104020204" pitchFamily="34" charset="0"/>
                <a:cs typeface="Calibri" panose="020F0502020204030204" pitchFamily="34" charset="0"/>
              </a:rPr>
              <a:t> scoring system, all pregnant women undergoing even minor surgery would score at or above this range</a:t>
            </a:r>
          </a:p>
        </p:txBody>
      </p:sp>
      <p:sp>
        <p:nvSpPr>
          <p:cNvPr id="11" name="Freeform: Shape 10">
            <a:extLst>
              <a:ext uri="{FF2B5EF4-FFF2-40B4-BE49-F238E27FC236}">
                <a16:creationId xmlns:a16="http://schemas.microsoft.com/office/drawing/2014/main" id="{E1FEE0E7-68EB-4226-8BB0-7A1E8FA01820}"/>
              </a:ext>
            </a:extLst>
          </p:cNvPr>
          <p:cNvSpPr/>
          <p:nvPr/>
        </p:nvSpPr>
        <p:spPr>
          <a:xfrm>
            <a:off x="6195741" y="846976"/>
            <a:ext cx="5916710" cy="583583"/>
          </a:xfrm>
          <a:custGeom>
            <a:avLst/>
            <a:gdLst>
              <a:gd name="connsiteX0" fmla="*/ 0 w 2699164"/>
              <a:gd name="connsiteY0" fmla="*/ 0 h 583583"/>
              <a:gd name="connsiteX1" fmla="*/ 2699164 w 2699164"/>
              <a:gd name="connsiteY1" fmla="*/ 0 h 583583"/>
              <a:gd name="connsiteX2" fmla="*/ 2699164 w 2699164"/>
              <a:gd name="connsiteY2" fmla="*/ 583583 h 583583"/>
              <a:gd name="connsiteX3" fmla="*/ 0 w 2699164"/>
              <a:gd name="connsiteY3" fmla="*/ 583583 h 583583"/>
              <a:gd name="connsiteX4" fmla="*/ 0 w 2699164"/>
              <a:gd name="connsiteY4" fmla="*/ 0 h 583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164" h="583583">
                <a:moveTo>
                  <a:pt x="0" y="0"/>
                </a:moveTo>
                <a:lnTo>
                  <a:pt x="2699164" y="0"/>
                </a:lnTo>
                <a:lnTo>
                  <a:pt x="2699164" y="583583"/>
                </a:lnTo>
                <a:lnTo>
                  <a:pt x="0" y="583583"/>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badi" panose="020B0604020104020204" pitchFamily="34" charset="0"/>
                <a:cs typeface="Calibri" panose="020F0502020204030204" pitchFamily="34" charset="0"/>
              </a:rPr>
              <a:t>Cesarean Birth with Additional Risk Factors</a:t>
            </a:r>
          </a:p>
        </p:txBody>
      </p:sp>
      <p:sp>
        <p:nvSpPr>
          <p:cNvPr id="12" name="Freeform: Shape 11">
            <a:extLst>
              <a:ext uri="{FF2B5EF4-FFF2-40B4-BE49-F238E27FC236}">
                <a16:creationId xmlns:a16="http://schemas.microsoft.com/office/drawing/2014/main" id="{3BDE759A-17CF-4F8A-94FA-24D8527C55CC}"/>
              </a:ext>
            </a:extLst>
          </p:cNvPr>
          <p:cNvSpPr/>
          <p:nvPr/>
        </p:nvSpPr>
        <p:spPr>
          <a:xfrm>
            <a:off x="6195741" y="1451696"/>
            <a:ext cx="5916710" cy="2960300"/>
          </a:xfrm>
          <a:custGeom>
            <a:avLst/>
            <a:gdLst>
              <a:gd name="connsiteX0" fmla="*/ 0 w 2699164"/>
              <a:gd name="connsiteY0" fmla="*/ 0 h 5659667"/>
              <a:gd name="connsiteX1" fmla="*/ 2699164 w 2699164"/>
              <a:gd name="connsiteY1" fmla="*/ 0 h 5659667"/>
              <a:gd name="connsiteX2" fmla="*/ 2699164 w 2699164"/>
              <a:gd name="connsiteY2" fmla="*/ 5659667 h 5659667"/>
              <a:gd name="connsiteX3" fmla="*/ 0 w 2699164"/>
              <a:gd name="connsiteY3" fmla="*/ 5659667 h 5659667"/>
              <a:gd name="connsiteX4" fmla="*/ 0 w 2699164"/>
              <a:gd name="connsiteY4" fmla="*/ 0 h 565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164" h="5659667">
                <a:moveTo>
                  <a:pt x="0" y="0"/>
                </a:moveTo>
                <a:lnTo>
                  <a:pt x="2699164" y="0"/>
                </a:lnTo>
                <a:lnTo>
                  <a:pt x="2699164" y="5659667"/>
                </a:lnTo>
                <a:lnTo>
                  <a:pt x="0" y="5659667"/>
                </a:lnTo>
                <a:lnTo>
                  <a:pt x="0" y="0"/>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228600" lvl="1" indent="-228600" algn="l" defTabSz="622300">
              <a:lnSpc>
                <a:spcPct val="90000"/>
              </a:lnSpc>
              <a:spcBef>
                <a:spcPct val="0"/>
              </a:spcBef>
              <a:spcAft>
                <a:spcPct val="15000"/>
              </a:spcAft>
              <a:buChar char="•"/>
            </a:pPr>
            <a:r>
              <a:rPr lang="en-US" sz="1400" kern="1200" dirty="0">
                <a:latin typeface="Abadi" panose="020B0604020104020204" pitchFamily="34" charset="0"/>
                <a:cs typeface="Calibri" panose="020F0502020204030204" pitchFamily="34" charset="0"/>
              </a:rPr>
              <a:t>Note:  women undergoing c/s birth who have additional risk factors for venous thromboembolism - recommendations are less clear</a:t>
            </a:r>
          </a:p>
          <a:p>
            <a:pPr marL="228600" lvl="1" indent="-228600" algn="l" defTabSz="622300">
              <a:lnSpc>
                <a:spcPct val="90000"/>
              </a:lnSpc>
              <a:spcBef>
                <a:spcPct val="0"/>
              </a:spcBef>
              <a:spcAft>
                <a:spcPct val="15000"/>
              </a:spcAft>
              <a:buChar char="•"/>
            </a:pPr>
            <a:r>
              <a:rPr lang="en-US" sz="1400" kern="1200" dirty="0">
                <a:latin typeface="Abadi" panose="020B0604020104020204" pitchFamily="34" charset="0"/>
                <a:cs typeface="Calibri" panose="020F0502020204030204" pitchFamily="34" charset="0"/>
              </a:rPr>
              <a:t>The College recommends the combined use of pneumatic compression and unfractionated heparin or low-molecular-weight  heparin for women with additional risk factors, but the College does not specify which risk factors qualify a woman for such additional therapy beyond prior thromboembolism events or </a:t>
            </a:r>
            <a:r>
              <a:rPr lang="en-US" sz="1400" kern="1200" dirty="0" err="1">
                <a:latin typeface="Abadi" panose="020B0604020104020204" pitchFamily="34" charset="0"/>
                <a:cs typeface="Calibri" panose="020F0502020204030204" pitchFamily="34" charset="0"/>
              </a:rPr>
              <a:t>thrombophilias</a:t>
            </a:r>
            <a:r>
              <a:rPr lang="en-US" sz="1400" kern="1200" dirty="0">
                <a:latin typeface="Abadi" panose="020B0604020104020204" pitchFamily="34" charset="0"/>
                <a:cs typeface="Calibri" panose="020F0502020204030204" pitchFamily="34" charset="0"/>
              </a:rPr>
              <a:t>.</a:t>
            </a:r>
          </a:p>
          <a:p>
            <a:pPr marL="228600" lvl="1" indent="-228600" algn="l" defTabSz="622300">
              <a:lnSpc>
                <a:spcPct val="90000"/>
              </a:lnSpc>
              <a:spcBef>
                <a:spcPct val="0"/>
              </a:spcBef>
              <a:spcAft>
                <a:spcPct val="15000"/>
              </a:spcAft>
              <a:buChar char="•"/>
            </a:pPr>
            <a:r>
              <a:rPr lang="en-US" sz="1400" kern="1200" dirty="0">
                <a:latin typeface="Abadi" panose="020B0604020104020204" pitchFamily="34" charset="0"/>
                <a:cs typeface="Calibri" panose="020F0502020204030204" pitchFamily="34" charset="0"/>
              </a:rPr>
              <a:t>The ACCP recommendations suggest the combined use of mechanical and pharmacologic thromboprophylaxis for patients undergoing abdominal–pelvic surgery who have </a:t>
            </a:r>
            <a:r>
              <a:rPr lang="en-US" sz="1400" kern="1200" dirty="0" err="1">
                <a:latin typeface="Abadi" panose="020B0604020104020204" pitchFamily="34" charset="0"/>
                <a:cs typeface="Calibri" panose="020F0502020204030204" pitchFamily="34" charset="0"/>
              </a:rPr>
              <a:t>Caprini</a:t>
            </a:r>
            <a:r>
              <a:rPr lang="en-US" sz="1400" kern="1200" dirty="0">
                <a:latin typeface="Abadi" panose="020B0604020104020204" pitchFamily="34" charset="0"/>
                <a:cs typeface="Calibri" panose="020F0502020204030204" pitchFamily="34" charset="0"/>
              </a:rPr>
              <a:t> scores of 5 or higher. </a:t>
            </a:r>
          </a:p>
          <a:p>
            <a:pPr marL="457200" lvl="2" indent="-228600" algn="l" defTabSz="622300">
              <a:lnSpc>
                <a:spcPct val="90000"/>
              </a:lnSpc>
              <a:spcBef>
                <a:spcPct val="0"/>
              </a:spcBef>
              <a:spcAft>
                <a:spcPct val="15000"/>
              </a:spcAft>
              <a:buChar char="•"/>
            </a:pPr>
            <a:r>
              <a:rPr lang="en-US" sz="1400" kern="1200" dirty="0">
                <a:latin typeface="Abadi" panose="020B0604020104020204" pitchFamily="34" charset="0"/>
                <a:cs typeface="Calibri" panose="020F0502020204030204" pitchFamily="34" charset="0"/>
              </a:rPr>
              <a:t>In pregnancy, this primarily would involve women with personal or family histories of venous thromboembolism or a known thrombophilia but also would apply to other women with multiple common risk factors.</a:t>
            </a:r>
          </a:p>
        </p:txBody>
      </p:sp>
      <p:sp>
        <p:nvSpPr>
          <p:cNvPr id="13" name="Freeform: Shape 12">
            <a:extLst>
              <a:ext uri="{FF2B5EF4-FFF2-40B4-BE49-F238E27FC236}">
                <a16:creationId xmlns:a16="http://schemas.microsoft.com/office/drawing/2014/main" id="{3B6BAF35-E17E-49B2-8912-8940E827E6B6}"/>
              </a:ext>
            </a:extLst>
          </p:cNvPr>
          <p:cNvSpPr/>
          <p:nvPr/>
        </p:nvSpPr>
        <p:spPr>
          <a:xfrm>
            <a:off x="111872" y="3956529"/>
            <a:ext cx="5908631" cy="583583"/>
          </a:xfrm>
          <a:custGeom>
            <a:avLst/>
            <a:gdLst>
              <a:gd name="connsiteX0" fmla="*/ 0 w 2699164"/>
              <a:gd name="connsiteY0" fmla="*/ 0 h 583583"/>
              <a:gd name="connsiteX1" fmla="*/ 2699164 w 2699164"/>
              <a:gd name="connsiteY1" fmla="*/ 0 h 583583"/>
              <a:gd name="connsiteX2" fmla="*/ 2699164 w 2699164"/>
              <a:gd name="connsiteY2" fmla="*/ 583583 h 583583"/>
              <a:gd name="connsiteX3" fmla="*/ 0 w 2699164"/>
              <a:gd name="connsiteY3" fmla="*/ 583583 h 583583"/>
              <a:gd name="connsiteX4" fmla="*/ 0 w 2699164"/>
              <a:gd name="connsiteY4" fmla="*/ 0 h 583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164" h="583583">
                <a:moveTo>
                  <a:pt x="0" y="0"/>
                </a:moveTo>
                <a:lnTo>
                  <a:pt x="2699164" y="0"/>
                </a:lnTo>
                <a:lnTo>
                  <a:pt x="2699164" y="583583"/>
                </a:lnTo>
                <a:lnTo>
                  <a:pt x="0" y="583583"/>
                </a:lnTo>
                <a:lnTo>
                  <a:pt x="0"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badi" panose="020B0604020104020204" pitchFamily="34" charset="0"/>
                <a:cs typeface="Calibri" panose="020F0502020204030204" pitchFamily="34" charset="0"/>
              </a:rPr>
              <a:t>Antepartum Management and Thromboprophylaxis for Vaginal Birth</a:t>
            </a:r>
          </a:p>
        </p:txBody>
      </p:sp>
      <p:sp>
        <p:nvSpPr>
          <p:cNvPr id="14" name="Freeform: Shape 13">
            <a:extLst>
              <a:ext uri="{FF2B5EF4-FFF2-40B4-BE49-F238E27FC236}">
                <a16:creationId xmlns:a16="http://schemas.microsoft.com/office/drawing/2014/main" id="{724F6B65-29E1-4E70-86BD-27F0DA6FFA0F}"/>
              </a:ext>
            </a:extLst>
          </p:cNvPr>
          <p:cNvSpPr/>
          <p:nvPr/>
        </p:nvSpPr>
        <p:spPr>
          <a:xfrm>
            <a:off x="111872" y="4553081"/>
            <a:ext cx="5916710" cy="1457943"/>
          </a:xfrm>
          <a:custGeom>
            <a:avLst/>
            <a:gdLst>
              <a:gd name="connsiteX0" fmla="*/ 0 w 2699164"/>
              <a:gd name="connsiteY0" fmla="*/ 0 h 5659667"/>
              <a:gd name="connsiteX1" fmla="*/ 2699164 w 2699164"/>
              <a:gd name="connsiteY1" fmla="*/ 0 h 5659667"/>
              <a:gd name="connsiteX2" fmla="*/ 2699164 w 2699164"/>
              <a:gd name="connsiteY2" fmla="*/ 5659667 h 5659667"/>
              <a:gd name="connsiteX3" fmla="*/ 0 w 2699164"/>
              <a:gd name="connsiteY3" fmla="*/ 5659667 h 5659667"/>
              <a:gd name="connsiteX4" fmla="*/ 0 w 2699164"/>
              <a:gd name="connsiteY4" fmla="*/ 0 h 565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164" h="5659667">
                <a:moveTo>
                  <a:pt x="0" y="0"/>
                </a:moveTo>
                <a:lnTo>
                  <a:pt x="2699164" y="0"/>
                </a:lnTo>
                <a:lnTo>
                  <a:pt x="2699164" y="5659667"/>
                </a:lnTo>
                <a:lnTo>
                  <a:pt x="0" y="5659667"/>
                </a:lnTo>
                <a:lnTo>
                  <a:pt x="0" y="0"/>
                </a:ln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228600" lvl="1" indent="-228600" algn="l" defTabSz="622300">
              <a:lnSpc>
                <a:spcPct val="90000"/>
              </a:lnSpc>
              <a:spcBef>
                <a:spcPct val="0"/>
              </a:spcBef>
              <a:spcAft>
                <a:spcPct val="15000"/>
              </a:spcAft>
              <a:buChar char="•"/>
            </a:pPr>
            <a:r>
              <a:rPr lang="en-US" sz="1400" kern="1200" dirty="0">
                <a:latin typeface="Abadi" panose="020B0604020104020204" pitchFamily="34" charset="0"/>
                <a:cs typeface="Calibri" panose="020F0502020204030204" pitchFamily="34" charset="0"/>
              </a:rPr>
              <a:t>College Recommendations for   hospitalized antepartum patients and for those delivering vaginally are less clear</a:t>
            </a:r>
          </a:p>
          <a:p>
            <a:pPr marL="228600" lvl="1" indent="-228600" algn="l" defTabSz="622300">
              <a:lnSpc>
                <a:spcPct val="90000"/>
              </a:lnSpc>
              <a:spcBef>
                <a:spcPct val="0"/>
              </a:spcBef>
              <a:spcAft>
                <a:spcPct val="15000"/>
              </a:spcAft>
              <a:buChar char="•"/>
            </a:pPr>
            <a:r>
              <a:rPr lang="en-US" sz="1400" kern="1200" dirty="0">
                <a:latin typeface="Abadi" panose="020B0604020104020204" pitchFamily="34" charset="0"/>
                <a:cs typeface="Calibri" panose="020F0502020204030204" pitchFamily="34" charset="0"/>
              </a:rPr>
              <a:t>Recommends either prophylactic or therapeutic anticoagulation for women “at significant risk of venous thromboembolism during pregnancy or the postpartum period, such as those with high risk acquired or inherited </a:t>
            </a:r>
            <a:r>
              <a:rPr lang="en-US" sz="1400" kern="1200" dirty="0" err="1">
                <a:latin typeface="Abadi" panose="020B0604020104020204" pitchFamily="34" charset="0"/>
                <a:cs typeface="Calibri" panose="020F0502020204030204" pitchFamily="34" charset="0"/>
              </a:rPr>
              <a:t>thrombophilias</a:t>
            </a:r>
            <a:r>
              <a:rPr lang="en-US" sz="1400" kern="1200" dirty="0">
                <a:latin typeface="Abadi" panose="020B0604020104020204" pitchFamily="34" charset="0"/>
                <a:cs typeface="Calibri" panose="020F0502020204030204" pitchFamily="34" charset="0"/>
              </a:rPr>
              <a:t>.”</a:t>
            </a:r>
          </a:p>
        </p:txBody>
      </p:sp>
      <p:sp>
        <p:nvSpPr>
          <p:cNvPr id="15" name="Freeform: Shape 14">
            <a:extLst>
              <a:ext uri="{FF2B5EF4-FFF2-40B4-BE49-F238E27FC236}">
                <a16:creationId xmlns:a16="http://schemas.microsoft.com/office/drawing/2014/main" id="{F92058A3-C0A0-48AF-987D-8838D9F35396}"/>
              </a:ext>
            </a:extLst>
          </p:cNvPr>
          <p:cNvSpPr/>
          <p:nvPr/>
        </p:nvSpPr>
        <p:spPr>
          <a:xfrm>
            <a:off x="6179579" y="4874638"/>
            <a:ext cx="5932872" cy="583583"/>
          </a:xfrm>
          <a:custGeom>
            <a:avLst/>
            <a:gdLst>
              <a:gd name="connsiteX0" fmla="*/ 0 w 2699164"/>
              <a:gd name="connsiteY0" fmla="*/ 0 h 583583"/>
              <a:gd name="connsiteX1" fmla="*/ 2699164 w 2699164"/>
              <a:gd name="connsiteY1" fmla="*/ 0 h 583583"/>
              <a:gd name="connsiteX2" fmla="*/ 2699164 w 2699164"/>
              <a:gd name="connsiteY2" fmla="*/ 583583 h 583583"/>
              <a:gd name="connsiteX3" fmla="*/ 0 w 2699164"/>
              <a:gd name="connsiteY3" fmla="*/ 583583 h 583583"/>
              <a:gd name="connsiteX4" fmla="*/ 0 w 2699164"/>
              <a:gd name="connsiteY4" fmla="*/ 0 h 583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164" h="583583">
                <a:moveTo>
                  <a:pt x="0" y="0"/>
                </a:moveTo>
                <a:lnTo>
                  <a:pt x="2699164" y="0"/>
                </a:lnTo>
                <a:lnTo>
                  <a:pt x="2699164" y="583583"/>
                </a:lnTo>
                <a:lnTo>
                  <a:pt x="0" y="583583"/>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badi" panose="020B0604020104020204" pitchFamily="34" charset="0"/>
              </a:rPr>
              <a:t>Summary</a:t>
            </a:r>
          </a:p>
        </p:txBody>
      </p:sp>
      <p:sp>
        <p:nvSpPr>
          <p:cNvPr id="16" name="Freeform: Shape 15">
            <a:extLst>
              <a:ext uri="{FF2B5EF4-FFF2-40B4-BE49-F238E27FC236}">
                <a16:creationId xmlns:a16="http://schemas.microsoft.com/office/drawing/2014/main" id="{0F29ADD0-C252-443D-B215-B3E954337C75}"/>
              </a:ext>
            </a:extLst>
          </p:cNvPr>
          <p:cNvSpPr/>
          <p:nvPr/>
        </p:nvSpPr>
        <p:spPr>
          <a:xfrm>
            <a:off x="6182928" y="5458221"/>
            <a:ext cx="5932872" cy="1079669"/>
          </a:xfrm>
          <a:custGeom>
            <a:avLst/>
            <a:gdLst>
              <a:gd name="connsiteX0" fmla="*/ 0 w 2699164"/>
              <a:gd name="connsiteY0" fmla="*/ 0 h 5659667"/>
              <a:gd name="connsiteX1" fmla="*/ 2699164 w 2699164"/>
              <a:gd name="connsiteY1" fmla="*/ 0 h 5659667"/>
              <a:gd name="connsiteX2" fmla="*/ 2699164 w 2699164"/>
              <a:gd name="connsiteY2" fmla="*/ 5659667 h 5659667"/>
              <a:gd name="connsiteX3" fmla="*/ 0 w 2699164"/>
              <a:gd name="connsiteY3" fmla="*/ 5659667 h 5659667"/>
              <a:gd name="connsiteX4" fmla="*/ 0 w 2699164"/>
              <a:gd name="connsiteY4" fmla="*/ 0 h 565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164" h="5659667">
                <a:moveTo>
                  <a:pt x="0" y="0"/>
                </a:moveTo>
                <a:lnTo>
                  <a:pt x="2699164" y="0"/>
                </a:lnTo>
                <a:lnTo>
                  <a:pt x="2699164" y="5659667"/>
                </a:lnTo>
                <a:lnTo>
                  <a:pt x="0" y="5659667"/>
                </a:lnTo>
                <a:lnTo>
                  <a:pt x="0" y="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228600" lvl="1" indent="-228600" algn="l" defTabSz="622300">
              <a:lnSpc>
                <a:spcPct val="90000"/>
              </a:lnSpc>
              <a:spcBef>
                <a:spcPct val="0"/>
              </a:spcBef>
              <a:spcAft>
                <a:spcPct val="15000"/>
              </a:spcAft>
              <a:buChar char="•"/>
            </a:pPr>
            <a:r>
              <a:rPr lang="en-US" sz="1400" kern="1200" dirty="0">
                <a:latin typeface="Abadi" panose="020B0604020104020204" pitchFamily="34" charset="0"/>
              </a:rPr>
              <a:t>The suggested protocols of these two groups may be harmonized by applying the ACCP recommendations for hospitalized, nonsurgical patients to antepartum and postpartum (vaginal birth) patients while using the more specific College guidelines for that subgroup of women with thrombophilia.</a:t>
            </a:r>
          </a:p>
        </p:txBody>
      </p:sp>
      <p:sp>
        <p:nvSpPr>
          <p:cNvPr id="17" name="TextBox 16">
            <a:extLst>
              <a:ext uri="{FF2B5EF4-FFF2-40B4-BE49-F238E27FC236}">
                <a16:creationId xmlns:a16="http://schemas.microsoft.com/office/drawing/2014/main" id="{F9664DAC-42A5-4A6C-A492-B3F347AED855}"/>
              </a:ext>
            </a:extLst>
          </p:cNvPr>
          <p:cNvSpPr txBox="1"/>
          <p:nvPr/>
        </p:nvSpPr>
        <p:spPr>
          <a:xfrm>
            <a:off x="149815" y="6605853"/>
            <a:ext cx="11323469" cy="276999"/>
          </a:xfrm>
          <a:prstGeom prst="rect">
            <a:avLst/>
          </a:prstGeom>
          <a:noFill/>
        </p:spPr>
        <p:txBody>
          <a:bodyPr wrap="square">
            <a:spAutoFit/>
          </a:bodyPr>
          <a:lstStyle/>
          <a:p>
            <a:r>
              <a:rPr lang="en-US" sz="1200" b="0" i="0" dirty="0">
                <a:solidFill>
                  <a:srgbClr val="000000"/>
                </a:solidFill>
                <a:effectLst/>
                <a:latin typeface="Abadi" panose="020B0604020104020204" pitchFamily="34" charset="0"/>
              </a:rPr>
              <a:t>D'Alton, Mary E. MD,  et al, National Partnership for Maternal Safety, Obstetrics &amp; Gynecology: October 2016 - Volume 128 - Issue 4 - p 688-698</a:t>
            </a:r>
            <a:endParaRPr lang="en-US" sz="1200" dirty="0">
              <a:latin typeface="Abadi" panose="020B0604020104020204" pitchFamily="34" charset="0"/>
              <a:hlinkClick r:id="rId3"/>
            </a:endParaRPr>
          </a:p>
        </p:txBody>
      </p:sp>
    </p:spTree>
    <p:extLst>
      <p:ext uri="{BB962C8B-B14F-4D97-AF65-F5344CB8AC3E}">
        <p14:creationId xmlns:p14="http://schemas.microsoft.com/office/powerpoint/2010/main" val="1646637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7C515-B7ED-461A-9350-A5358E3E2325}"/>
              </a:ext>
            </a:extLst>
          </p:cNvPr>
          <p:cNvSpPr>
            <a:spLocks noGrp="1"/>
          </p:cNvSpPr>
          <p:nvPr>
            <p:ph type="title"/>
          </p:nvPr>
        </p:nvSpPr>
        <p:spPr>
          <a:xfrm>
            <a:off x="144246" y="625792"/>
            <a:ext cx="3573018" cy="1428929"/>
          </a:xfrm>
        </p:spPr>
        <p:txBody>
          <a:bodyPr>
            <a:noAutofit/>
          </a:bodyPr>
          <a:lstStyle/>
          <a:p>
            <a:r>
              <a:rPr lang="en-US" sz="3200" dirty="0"/>
              <a:t>Royal College Recommendations</a:t>
            </a:r>
          </a:p>
        </p:txBody>
      </p:sp>
      <p:pic>
        <p:nvPicPr>
          <p:cNvPr id="5" name="Picture 4">
            <a:extLst>
              <a:ext uri="{FF2B5EF4-FFF2-40B4-BE49-F238E27FC236}">
                <a16:creationId xmlns:a16="http://schemas.microsoft.com/office/drawing/2014/main" id="{A224F529-9528-4069-9CA9-090A8F153E8D}"/>
              </a:ext>
            </a:extLst>
          </p:cNvPr>
          <p:cNvPicPr>
            <a:picLocks noChangeAspect="1"/>
          </p:cNvPicPr>
          <p:nvPr/>
        </p:nvPicPr>
        <p:blipFill rotWithShape="1">
          <a:blip r:embed="rId2"/>
          <a:srcRect l="40438" t="14350" r="25155" b="16277"/>
          <a:stretch/>
        </p:blipFill>
        <p:spPr>
          <a:xfrm>
            <a:off x="3717264" y="-29588"/>
            <a:ext cx="6066281" cy="6625195"/>
          </a:xfrm>
          <a:prstGeom prst="rect">
            <a:avLst/>
          </a:prstGeom>
        </p:spPr>
      </p:pic>
      <p:sp>
        <p:nvSpPr>
          <p:cNvPr id="6" name="TextBox 5">
            <a:extLst>
              <a:ext uri="{FF2B5EF4-FFF2-40B4-BE49-F238E27FC236}">
                <a16:creationId xmlns:a16="http://schemas.microsoft.com/office/drawing/2014/main" id="{01CFA060-1011-4AE7-BA50-85D3CD69CF26}"/>
              </a:ext>
            </a:extLst>
          </p:cNvPr>
          <p:cNvSpPr txBox="1"/>
          <p:nvPr/>
        </p:nvSpPr>
        <p:spPr>
          <a:xfrm>
            <a:off x="235151" y="6595607"/>
            <a:ext cx="11746081" cy="276999"/>
          </a:xfrm>
          <a:prstGeom prst="rect">
            <a:avLst/>
          </a:prstGeom>
          <a:noFill/>
        </p:spPr>
        <p:txBody>
          <a:bodyPr wrap="square">
            <a:spAutoFit/>
          </a:bodyPr>
          <a:lstStyle/>
          <a:p>
            <a:r>
              <a:rPr lang="en-US" sz="1200" b="0" i="0" dirty="0">
                <a:solidFill>
                  <a:srgbClr val="000000"/>
                </a:solidFill>
                <a:effectLst/>
                <a:latin typeface="Abadi" panose="020B0604020104020204" pitchFamily="34" charset="0"/>
              </a:rPr>
              <a:t>D'Alton, Mary E. MD,  et al, National Partnership for Maternal Safety, Obstetrics &amp; Gynecology: October 2016 - Volume 128 - Issue 4 - p 688-698</a:t>
            </a:r>
            <a:endParaRPr lang="en-US" sz="1200" dirty="0">
              <a:latin typeface="Abadi" panose="020B0604020104020204" pitchFamily="34" charset="0"/>
              <a:hlinkClick r:id="rId3"/>
            </a:endParaRPr>
          </a:p>
        </p:txBody>
      </p:sp>
    </p:spTree>
    <p:extLst>
      <p:ext uri="{BB962C8B-B14F-4D97-AF65-F5344CB8AC3E}">
        <p14:creationId xmlns:p14="http://schemas.microsoft.com/office/powerpoint/2010/main" val="3601185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35122-EBBD-4134-BAAC-396DE372AA63}"/>
              </a:ext>
            </a:extLst>
          </p:cNvPr>
          <p:cNvSpPr>
            <a:spLocks noGrp="1"/>
          </p:cNvSpPr>
          <p:nvPr>
            <p:ph type="title"/>
          </p:nvPr>
        </p:nvSpPr>
        <p:spPr>
          <a:xfrm>
            <a:off x="278892" y="297180"/>
            <a:ext cx="9692640" cy="1428929"/>
          </a:xfrm>
        </p:spPr>
        <p:txBody>
          <a:bodyPr/>
          <a:lstStyle/>
          <a:p>
            <a:r>
              <a:rPr lang="en-US" dirty="0"/>
              <a:t>Response</a:t>
            </a:r>
            <a:br>
              <a:rPr lang="en-US" dirty="0"/>
            </a:br>
            <a:endParaRPr lang="en-US" dirty="0"/>
          </a:p>
        </p:txBody>
      </p:sp>
      <p:sp>
        <p:nvSpPr>
          <p:cNvPr id="3" name="Content Placeholder 2">
            <a:extLst>
              <a:ext uri="{FF2B5EF4-FFF2-40B4-BE49-F238E27FC236}">
                <a16:creationId xmlns:a16="http://schemas.microsoft.com/office/drawing/2014/main" id="{5E6B4930-2DCE-4C16-B8E5-431248C04321}"/>
              </a:ext>
            </a:extLst>
          </p:cNvPr>
          <p:cNvSpPr>
            <a:spLocks noGrp="1"/>
          </p:cNvSpPr>
          <p:nvPr>
            <p:ph idx="1"/>
          </p:nvPr>
        </p:nvSpPr>
        <p:spPr>
          <a:xfrm>
            <a:off x="6096000" y="1726109"/>
            <a:ext cx="5120640" cy="4351337"/>
          </a:xfrm>
        </p:spPr>
        <p:txBody>
          <a:bodyPr>
            <a:normAutofit/>
          </a:bodyPr>
          <a:lstStyle/>
          <a:p>
            <a:r>
              <a:rPr lang="en-US" dirty="0"/>
              <a:t>When patients are identified as high risk for thromboembolism, the response should be appropriate thromboprophylaxis based on risk factors and the clinical situation. Based on the review of available research evidence and current major guideline recommendations, the NPMS working group recommends the following prophylaxis strategies</a:t>
            </a:r>
          </a:p>
        </p:txBody>
      </p:sp>
      <p:pic>
        <p:nvPicPr>
          <p:cNvPr id="5" name="Picture 4" descr="A person sitting on a bed&#10;&#10;Description automatically generated with medium confidence">
            <a:extLst>
              <a:ext uri="{FF2B5EF4-FFF2-40B4-BE49-F238E27FC236}">
                <a16:creationId xmlns:a16="http://schemas.microsoft.com/office/drawing/2014/main" id="{67B3FADE-0FF2-4D36-8B30-C9133C290B2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21030" y="1762125"/>
            <a:ext cx="5143500" cy="3333750"/>
          </a:xfrm>
          <a:prstGeom prst="rect">
            <a:avLst/>
          </a:prstGeom>
        </p:spPr>
      </p:pic>
      <p:sp>
        <p:nvSpPr>
          <p:cNvPr id="7" name="TextBox 6">
            <a:extLst>
              <a:ext uri="{FF2B5EF4-FFF2-40B4-BE49-F238E27FC236}">
                <a16:creationId xmlns:a16="http://schemas.microsoft.com/office/drawing/2014/main" id="{E578A94D-3D39-4565-8C64-B0FC2F0DFD37}"/>
              </a:ext>
            </a:extLst>
          </p:cNvPr>
          <p:cNvSpPr txBox="1"/>
          <p:nvPr/>
        </p:nvSpPr>
        <p:spPr>
          <a:xfrm>
            <a:off x="235151" y="6595607"/>
            <a:ext cx="11746081" cy="276999"/>
          </a:xfrm>
          <a:prstGeom prst="rect">
            <a:avLst/>
          </a:prstGeom>
          <a:noFill/>
        </p:spPr>
        <p:txBody>
          <a:bodyPr wrap="square">
            <a:spAutoFit/>
          </a:bodyPr>
          <a:lstStyle/>
          <a:p>
            <a:r>
              <a:rPr lang="en-US" sz="1200" b="0" i="0" dirty="0">
                <a:solidFill>
                  <a:srgbClr val="000000"/>
                </a:solidFill>
                <a:effectLst/>
                <a:latin typeface="Abadi" panose="020B0604020104020204" pitchFamily="34" charset="0"/>
              </a:rPr>
              <a:t>D'Alton, Mary E. MD,  et al, National Partnership for Maternal Safety, Obstetrics &amp; Gynecology: October 2016 - Volume 128 - Issue 4 - p 688-698</a:t>
            </a:r>
            <a:endParaRPr lang="en-US" sz="1200" dirty="0">
              <a:latin typeface="Abadi" panose="020B0604020104020204" pitchFamily="34" charset="0"/>
              <a:hlinkClick r:id="rId5"/>
            </a:endParaRPr>
          </a:p>
        </p:txBody>
      </p:sp>
    </p:spTree>
    <p:extLst>
      <p:ext uri="{BB962C8B-B14F-4D97-AF65-F5344CB8AC3E}">
        <p14:creationId xmlns:p14="http://schemas.microsoft.com/office/powerpoint/2010/main" val="1101312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35122-EBBD-4134-BAAC-396DE372AA63}"/>
              </a:ext>
            </a:extLst>
          </p:cNvPr>
          <p:cNvSpPr>
            <a:spLocks noGrp="1"/>
          </p:cNvSpPr>
          <p:nvPr>
            <p:ph type="title"/>
          </p:nvPr>
        </p:nvSpPr>
        <p:spPr>
          <a:xfrm>
            <a:off x="267462" y="0"/>
            <a:ext cx="9692640" cy="1428929"/>
          </a:xfrm>
        </p:spPr>
        <p:txBody>
          <a:bodyPr/>
          <a:lstStyle/>
          <a:p>
            <a:r>
              <a:rPr lang="en-US" dirty="0"/>
              <a:t>Response</a:t>
            </a:r>
            <a:br>
              <a:rPr lang="en-US" dirty="0"/>
            </a:br>
            <a:endParaRPr lang="en-US" dirty="0"/>
          </a:p>
        </p:txBody>
      </p:sp>
      <p:pic>
        <p:nvPicPr>
          <p:cNvPr id="5" name="Picture 4">
            <a:extLst>
              <a:ext uri="{FF2B5EF4-FFF2-40B4-BE49-F238E27FC236}">
                <a16:creationId xmlns:a16="http://schemas.microsoft.com/office/drawing/2014/main" id="{05B41634-5624-4234-839C-9E778148A507}"/>
              </a:ext>
            </a:extLst>
          </p:cNvPr>
          <p:cNvPicPr>
            <a:picLocks noChangeAspect="1"/>
          </p:cNvPicPr>
          <p:nvPr/>
        </p:nvPicPr>
        <p:blipFill rotWithShape="1">
          <a:blip r:embed="rId3"/>
          <a:srcRect l="31594" t="25770" r="16749" b="22654"/>
          <a:stretch/>
        </p:blipFill>
        <p:spPr>
          <a:xfrm>
            <a:off x="4444887" y="1407402"/>
            <a:ext cx="7475841" cy="4043196"/>
          </a:xfrm>
          <a:prstGeom prst="rect">
            <a:avLst/>
          </a:prstGeom>
        </p:spPr>
      </p:pic>
      <p:sp>
        <p:nvSpPr>
          <p:cNvPr id="6" name="Content Placeholder 5">
            <a:extLst>
              <a:ext uri="{FF2B5EF4-FFF2-40B4-BE49-F238E27FC236}">
                <a16:creationId xmlns:a16="http://schemas.microsoft.com/office/drawing/2014/main" id="{88FEDE8A-F9B3-43A6-9FD1-BE50CE9DD2C3}"/>
              </a:ext>
            </a:extLst>
          </p:cNvPr>
          <p:cNvSpPr>
            <a:spLocks noGrp="1"/>
          </p:cNvSpPr>
          <p:nvPr>
            <p:ph idx="1"/>
          </p:nvPr>
        </p:nvSpPr>
        <p:spPr>
          <a:xfrm>
            <a:off x="271272" y="845820"/>
            <a:ext cx="3706368" cy="5863589"/>
          </a:xfrm>
        </p:spPr>
        <p:txBody>
          <a:bodyPr>
            <a:normAutofit fontScale="92500" lnSpcReduction="20000"/>
          </a:bodyPr>
          <a:lstStyle/>
          <a:p>
            <a:r>
              <a:rPr lang="en-US" dirty="0"/>
              <a:t>Inpatient Antepartum Thromboprophylaxis</a:t>
            </a:r>
          </a:p>
          <a:p>
            <a:pPr lvl="1"/>
            <a:r>
              <a:rPr lang="en-US" dirty="0"/>
              <a:t>The NPMS working group recommends thromboprophylaxis with daily LMW heparin or twice-daily unfractionated heparin for all antepartum patients hospitalized for at least 72 hours who are not at high risk for bleeding or imminent childbirth. </a:t>
            </a:r>
          </a:p>
          <a:p>
            <a:pPr lvl="1"/>
            <a:r>
              <a:rPr lang="en-US" dirty="0"/>
              <a:t>Patients receiving unfractionated heparin or LMW heparin on an outpatient basis should have this treatment continued if hospitalized. </a:t>
            </a:r>
          </a:p>
          <a:p>
            <a:pPr lvl="1"/>
            <a:r>
              <a:rPr lang="en-US" dirty="0"/>
              <a:t>For women at high risk for childbirth or bleeding, mechanical thromboprophylaxis or a prophylactic dose of unfractionated heparin (5,000 units every 12 hours) should be used. </a:t>
            </a:r>
          </a:p>
          <a:p>
            <a:pPr lvl="1"/>
            <a:r>
              <a:rPr lang="en-US" dirty="0"/>
              <a:t>The selective use of unfractionated heparin rather than LMW heparin may facilitate intrapartum neuraxial anesthesia.</a:t>
            </a:r>
          </a:p>
          <a:p>
            <a:endParaRPr lang="en-US" dirty="0"/>
          </a:p>
        </p:txBody>
      </p:sp>
      <p:sp>
        <p:nvSpPr>
          <p:cNvPr id="7" name="TextBox 6">
            <a:extLst>
              <a:ext uri="{FF2B5EF4-FFF2-40B4-BE49-F238E27FC236}">
                <a16:creationId xmlns:a16="http://schemas.microsoft.com/office/drawing/2014/main" id="{E6E4D2AE-8D39-4546-8351-C19D2E6FFBBF}"/>
              </a:ext>
            </a:extLst>
          </p:cNvPr>
          <p:cNvSpPr txBox="1"/>
          <p:nvPr/>
        </p:nvSpPr>
        <p:spPr>
          <a:xfrm>
            <a:off x="235151" y="6595607"/>
            <a:ext cx="11746081" cy="276999"/>
          </a:xfrm>
          <a:prstGeom prst="rect">
            <a:avLst/>
          </a:prstGeom>
          <a:noFill/>
        </p:spPr>
        <p:txBody>
          <a:bodyPr wrap="square">
            <a:spAutoFit/>
          </a:bodyPr>
          <a:lstStyle/>
          <a:p>
            <a:r>
              <a:rPr lang="en-US" sz="1200" b="0" i="0" dirty="0">
                <a:solidFill>
                  <a:srgbClr val="000000"/>
                </a:solidFill>
                <a:effectLst/>
                <a:latin typeface="Abadi" panose="020B0604020104020204" pitchFamily="34" charset="0"/>
              </a:rPr>
              <a:t>D'Alton, Mary E. MD,  et al, National Partnership for Maternal Safety, Obstetrics &amp; Gynecology: October 2016 - Volume 128 - Issue 4 - p 688-698</a:t>
            </a:r>
            <a:endParaRPr lang="en-US" sz="1200" dirty="0">
              <a:latin typeface="Abadi" panose="020B0604020104020204" pitchFamily="34" charset="0"/>
              <a:hlinkClick r:id="rId4"/>
            </a:endParaRPr>
          </a:p>
        </p:txBody>
      </p:sp>
    </p:spTree>
    <p:extLst>
      <p:ext uri="{BB962C8B-B14F-4D97-AF65-F5344CB8AC3E}">
        <p14:creationId xmlns:p14="http://schemas.microsoft.com/office/powerpoint/2010/main" val="2493649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F5209-F700-4728-B209-F483C61BC4AD}"/>
              </a:ext>
            </a:extLst>
          </p:cNvPr>
          <p:cNvSpPr>
            <a:spLocks noGrp="1"/>
          </p:cNvSpPr>
          <p:nvPr>
            <p:ph type="title"/>
          </p:nvPr>
        </p:nvSpPr>
        <p:spPr>
          <a:xfrm>
            <a:off x="484632" y="262394"/>
            <a:ext cx="9692640" cy="1063487"/>
          </a:xfrm>
        </p:spPr>
        <p:txBody>
          <a:bodyPr/>
          <a:lstStyle/>
          <a:p>
            <a:r>
              <a:rPr lang="en-US" dirty="0"/>
              <a:t>Response Continued</a:t>
            </a:r>
          </a:p>
        </p:txBody>
      </p:sp>
      <p:sp>
        <p:nvSpPr>
          <p:cNvPr id="5" name="Text Placeholder 4">
            <a:extLst>
              <a:ext uri="{FF2B5EF4-FFF2-40B4-BE49-F238E27FC236}">
                <a16:creationId xmlns:a16="http://schemas.microsoft.com/office/drawing/2014/main" id="{2D90AA81-3F36-40A0-8FB9-64693E52F96C}"/>
              </a:ext>
            </a:extLst>
          </p:cNvPr>
          <p:cNvSpPr>
            <a:spLocks noGrp="1"/>
          </p:cNvSpPr>
          <p:nvPr>
            <p:ph type="body" idx="1"/>
          </p:nvPr>
        </p:nvSpPr>
        <p:spPr>
          <a:xfrm>
            <a:off x="667512" y="1706463"/>
            <a:ext cx="4480560" cy="438664"/>
          </a:xfrm>
        </p:spPr>
        <p:txBody>
          <a:bodyPr/>
          <a:lstStyle/>
          <a:p>
            <a:r>
              <a:rPr lang="en-US" dirty="0"/>
              <a:t>Vaginal Birth </a:t>
            </a:r>
          </a:p>
        </p:txBody>
      </p:sp>
      <p:sp>
        <p:nvSpPr>
          <p:cNvPr id="3" name="Content Placeholder 2">
            <a:extLst>
              <a:ext uri="{FF2B5EF4-FFF2-40B4-BE49-F238E27FC236}">
                <a16:creationId xmlns:a16="http://schemas.microsoft.com/office/drawing/2014/main" id="{3A757956-5667-43F2-8DA4-52A62D0BA19F}"/>
              </a:ext>
            </a:extLst>
          </p:cNvPr>
          <p:cNvSpPr>
            <a:spLocks noGrp="1"/>
          </p:cNvSpPr>
          <p:nvPr>
            <p:ph sz="half" idx="2"/>
          </p:nvPr>
        </p:nvSpPr>
        <p:spPr>
          <a:xfrm>
            <a:off x="667512" y="2160269"/>
            <a:ext cx="5074920" cy="4435337"/>
          </a:xfrm>
        </p:spPr>
        <p:txBody>
          <a:bodyPr>
            <a:normAutofit fontScale="62500" lnSpcReduction="20000"/>
          </a:bodyPr>
          <a:lstStyle/>
          <a:p>
            <a:r>
              <a:rPr lang="en-US" sz="2200" dirty="0"/>
              <a:t>For women with a history of venous thromboembolism or a thrombophilia, the NPMS working group recommends intrapartum use of pneumatic compression while in bed and postpartum administration of LMW heparin or unfractionated heparin. </a:t>
            </a:r>
          </a:p>
          <a:p>
            <a:pPr lvl="1"/>
            <a:r>
              <a:rPr lang="en-US" sz="2200" dirty="0"/>
              <a:t>These recommendations would result in fewer women receiving pharmacologic prophylaxis than those cared for using RCOG recommendations, which support thromboprophylaxis for women with risk factors such as obesity, smoking, and advanced maternal age. </a:t>
            </a:r>
          </a:p>
          <a:p>
            <a:r>
              <a:rPr lang="en-US" sz="2200" dirty="0"/>
              <a:t>For women at high risk for venous thromboembolism based on RCOG criteria or Padua scores of 4 or higher, pharmacologic prophylaxis with LMW heparin or unfractionated heparin may be considered</a:t>
            </a:r>
          </a:p>
          <a:p>
            <a:endParaRPr lang="en-US" sz="2200" dirty="0"/>
          </a:p>
          <a:p>
            <a:endParaRPr lang="en-US" dirty="0"/>
          </a:p>
        </p:txBody>
      </p:sp>
      <p:sp>
        <p:nvSpPr>
          <p:cNvPr id="6" name="Text Placeholder 5">
            <a:extLst>
              <a:ext uri="{FF2B5EF4-FFF2-40B4-BE49-F238E27FC236}">
                <a16:creationId xmlns:a16="http://schemas.microsoft.com/office/drawing/2014/main" id="{23B4755F-7C4A-4A08-B566-DC89BAF1814B}"/>
              </a:ext>
            </a:extLst>
          </p:cNvPr>
          <p:cNvSpPr>
            <a:spLocks noGrp="1"/>
          </p:cNvSpPr>
          <p:nvPr>
            <p:ph type="body" sz="quarter" idx="3"/>
          </p:nvPr>
        </p:nvSpPr>
        <p:spPr>
          <a:xfrm>
            <a:off x="6126480" y="1569332"/>
            <a:ext cx="4480560" cy="530104"/>
          </a:xfrm>
        </p:spPr>
        <p:txBody>
          <a:bodyPr/>
          <a:lstStyle/>
          <a:p>
            <a:r>
              <a:rPr lang="en-US" dirty="0"/>
              <a:t>Cesarean Birth </a:t>
            </a:r>
          </a:p>
        </p:txBody>
      </p:sp>
      <p:sp>
        <p:nvSpPr>
          <p:cNvPr id="4" name="Content Placeholder 3">
            <a:extLst>
              <a:ext uri="{FF2B5EF4-FFF2-40B4-BE49-F238E27FC236}">
                <a16:creationId xmlns:a16="http://schemas.microsoft.com/office/drawing/2014/main" id="{71C9118A-26BF-40D3-B2DD-922736FC9F25}"/>
              </a:ext>
            </a:extLst>
          </p:cNvPr>
          <p:cNvSpPr>
            <a:spLocks noGrp="1"/>
          </p:cNvSpPr>
          <p:nvPr>
            <p:ph sz="quarter" idx="4"/>
          </p:nvPr>
        </p:nvSpPr>
        <p:spPr>
          <a:xfrm>
            <a:off x="6126480" y="2099436"/>
            <a:ext cx="5074920" cy="4655694"/>
          </a:xfrm>
        </p:spPr>
        <p:txBody>
          <a:bodyPr>
            <a:normAutofit fontScale="62500" lnSpcReduction="20000"/>
          </a:bodyPr>
          <a:lstStyle/>
          <a:p>
            <a:r>
              <a:rPr lang="en-US" sz="2200" dirty="0"/>
              <a:t>The NPMS working group recommends</a:t>
            </a:r>
          </a:p>
          <a:p>
            <a:pPr lvl="1"/>
            <a:r>
              <a:rPr lang="en-US" sz="2000" dirty="0"/>
              <a:t>All women undergoing cesarean birth who are not receiving pharmacologic prophylaxis receive perioperative mechanical thromboprophylaxis with pneumatic compression devices, which should be continued until the patient is fully ambulatory. </a:t>
            </a:r>
          </a:p>
          <a:p>
            <a:pPr lvl="1"/>
            <a:r>
              <a:rPr lang="en-US" sz="2000" dirty="0"/>
              <a:t>Women with Risk factors - NPMS recommends use of pharmacologic thromboprophylaxis </a:t>
            </a:r>
          </a:p>
          <a:p>
            <a:pPr lvl="2"/>
            <a:r>
              <a:rPr lang="en-US" sz="2000" dirty="0"/>
              <a:t>A careful review reveals that many women undergoing cesarean birth will have multiple risk factors and therefore might be considered at particularly high risk based on RCOG criteria or the modified </a:t>
            </a:r>
            <a:r>
              <a:rPr lang="en-US" sz="2000" dirty="0" err="1"/>
              <a:t>Caprini</a:t>
            </a:r>
            <a:r>
              <a:rPr lang="en-US" sz="2000" dirty="0"/>
              <a:t> scoring systems </a:t>
            </a:r>
          </a:p>
          <a:p>
            <a:pPr lvl="2"/>
            <a:r>
              <a:rPr lang="en-US" sz="2000" dirty="0"/>
              <a:t>Given the challenges in consistently identifying women with risk factors and issues related to poor compliance with mechanical devices, hospitals may choose a strategy in which all women undergoing cesarean birth receive postoperative thromboprophylaxis with unfractionated or low-molecular-weight heparin unless there is a specific contraindication. </a:t>
            </a:r>
          </a:p>
          <a:p>
            <a:pPr lvl="3"/>
            <a:r>
              <a:rPr lang="en-US" sz="2000" dirty="0"/>
              <a:t>This approach is consistent with the RCOG recommendations.</a:t>
            </a:r>
          </a:p>
          <a:p>
            <a:pPr lvl="1"/>
            <a:r>
              <a:rPr lang="en-US" sz="2200" dirty="0"/>
              <a:t>Although there are no data on the optimal timing of initiating heparin postoperatively, the NPMS working group supports the routine administration of prophylactic unfractionated heparin when </a:t>
            </a:r>
            <a:r>
              <a:rPr lang="en-US" sz="2200" dirty="0" err="1"/>
              <a:t>postcesarean</a:t>
            </a:r>
            <a:r>
              <a:rPr lang="en-US" sz="2200" dirty="0"/>
              <a:t> patients otherwise meet criteria for </a:t>
            </a:r>
            <a:r>
              <a:rPr lang="en-US" sz="2200" dirty="0" err="1"/>
              <a:t>postanesthesia</a:t>
            </a:r>
            <a:r>
              <a:rPr lang="en-US" sz="2200" dirty="0"/>
              <a:t> care unit discharge.</a:t>
            </a:r>
          </a:p>
        </p:txBody>
      </p:sp>
      <p:sp>
        <p:nvSpPr>
          <p:cNvPr id="7" name="TextBox 6">
            <a:extLst>
              <a:ext uri="{FF2B5EF4-FFF2-40B4-BE49-F238E27FC236}">
                <a16:creationId xmlns:a16="http://schemas.microsoft.com/office/drawing/2014/main" id="{797DAC1B-3B28-444C-BD30-4843844DBD25}"/>
              </a:ext>
            </a:extLst>
          </p:cNvPr>
          <p:cNvSpPr txBox="1"/>
          <p:nvPr/>
        </p:nvSpPr>
        <p:spPr>
          <a:xfrm>
            <a:off x="235151" y="6595607"/>
            <a:ext cx="11746081" cy="276999"/>
          </a:xfrm>
          <a:prstGeom prst="rect">
            <a:avLst/>
          </a:prstGeom>
          <a:noFill/>
        </p:spPr>
        <p:txBody>
          <a:bodyPr wrap="square">
            <a:spAutoFit/>
          </a:bodyPr>
          <a:lstStyle/>
          <a:p>
            <a:r>
              <a:rPr lang="en-US" sz="1200" b="0" i="0" dirty="0">
                <a:solidFill>
                  <a:srgbClr val="000000"/>
                </a:solidFill>
                <a:effectLst/>
                <a:latin typeface="Abadi" panose="020B0604020104020204" pitchFamily="34" charset="0"/>
              </a:rPr>
              <a:t>D'Alton, Mary E. MD,  et al, National Partnership for Maternal Safety, Obstetrics &amp; Gynecology: October 2016 - Volume 128 - Issue 4 - p 688-698</a:t>
            </a:r>
            <a:endParaRPr lang="en-US" sz="1200" dirty="0">
              <a:latin typeface="Abadi" panose="020B0604020104020204" pitchFamily="34" charset="0"/>
              <a:hlinkClick r:id="rId2"/>
            </a:endParaRPr>
          </a:p>
        </p:txBody>
      </p:sp>
    </p:spTree>
    <p:extLst>
      <p:ext uri="{BB962C8B-B14F-4D97-AF65-F5344CB8AC3E}">
        <p14:creationId xmlns:p14="http://schemas.microsoft.com/office/powerpoint/2010/main" val="2516042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35122-EBBD-4134-BAAC-396DE372AA63}"/>
              </a:ext>
            </a:extLst>
          </p:cNvPr>
          <p:cNvSpPr>
            <a:spLocks noGrp="1"/>
          </p:cNvSpPr>
          <p:nvPr>
            <p:ph type="title"/>
          </p:nvPr>
        </p:nvSpPr>
        <p:spPr>
          <a:xfrm>
            <a:off x="267462" y="0"/>
            <a:ext cx="9692640" cy="1428929"/>
          </a:xfrm>
        </p:spPr>
        <p:txBody>
          <a:bodyPr/>
          <a:lstStyle/>
          <a:p>
            <a:r>
              <a:rPr lang="en-US" dirty="0"/>
              <a:t>Response</a:t>
            </a:r>
            <a:br>
              <a:rPr lang="en-US" dirty="0"/>
            </a:br>
            <a:endParaRPr lang="en-US" dirty="0"/>
          </a:p>
        </p:txBody>
      </p:sp>
      <p:sp>
        <p:nvSpPr>
          <p:cNvPr id="3" name="Content Placeholder 2">
            <a:extLst>
              <a:ext uri="{FF2B5EF4-FFF2-40B4-BE49-F238E27FC236}">
                <a16:creationId xmlns:a16="http://schemas.microsoft.com/office/drawing/2014/main" id="{5E6B4930-2DCE-4C16-B8E5-431248C04321}"/>
              </a:ext>
            </a:extLst>
          </p:cNvPr>
          <p:cNvSpPr>
            <a:spLocks noGrp="1"/>
          </p:cNvSpPr>
          <p:nvPr>
            <p:ph idx="1"/>
          </p:nvPr>
        </p:nvSpPr>
        <p:spPr>
          <a:xfrm>
            <a:off x="306324" y="1097280"/>
            <a:ext cx="2814066" cy="4685326"/>
          </a:xfrm>
        </p:spPr>
        <p:txBody>
          <a:bodyPr>
            <a:normAutofit fontScale="92500" lnSpcReduction="20000"/>
          </a:bodyPr>
          <a:lstStyle/>
          <a:p>
            <a:pPr marL="0" indent="0">
              <a:buNone/>
            </a:pPr>
            <a:r>
              <a:rPr lang="en-US" dirty="0"/>
              <a:t>Extended Postpartum Thromboprophylaxis</a:t>
            </a:r>
          </a:p>
          <a:p>
            <a:r>
              <a:rPr lang="en-US" dirty="0"/>
              <a:t>NPMS working group recommendations for risk assessment and thromboprophylaxis recommendations for extended pharmacologic postpartum anticoagulation on hospital discharge from a hospitalization for childbirth. </a:t>
            </a:r>
          </a:p>
          <a:p>
            <a:pPr lvl="1"/>
            <a:r>
              <a:rPr lang="en-US" dirty="0"/>
              <a:t>These recommendations are based primarily on College and ACCP criteria.</a:t>
            </a:r>
          </a:p>
        </p:txBody>
      </p:sp>
      <p:pic>
        <p:nvPicPr>
          <p:cNvPr id="9" name="Picture 8">
            <a:extLst>
              <a:ext uri="{FF2B5EF4-FFF2-40B4-BE49-F238E27FC236}">
                <a16:creationId xmlns:a16="http://schemas.microsoft.com/office/drawing/2014/main" id="{140E1D32-D625-49A4-884E-8DAAF7742C90}"/>
              </a:ext>
            </a:extLst>
          </p:cNvPr>
          <p:cNvPicPr>
            <a:picLocks noChangeAspect="1"/>
          </p:cNvPicPr>
          <p:nvPr/>
        </p:nvPicPr>
        <p:blipFill rotWithShape="1">
          <a:blip r:embed="rId3"/>
          <a:srcRect l="31594" t="21270" r="16749" b="27154"/>
          <a:stretch/>
        </p:blipFill>
        <p:spPr>
          <a:xfrm>
            <a:off x="3410712" y="930285"/>
            <a:ext cx="8663136" cy="4685326"/>
          </a:xfrm>
          <a:prstGeom prst="rect">
            <a:avLst/>
          </a:prstGeom>
        </p:spPr>
      </p:pic>
      <p:sp>
        <p:nvSpPr>
          <p:cNvPr id="5" name="TextBox 4">
            <a:extLst>
              <a:ext uri="{FF2B5EF4-FFF2-40B4-BE49-F238E27FC236}">
                <a16:creationId xmlns:a16="http://schemas.microsoft.com/office/drawing/2014/main" id="{7573B51C-E14D-4186-877B-5AAD1B1628F7}"/>
              </a:ext>
            </a:extLst>
          </p:cNvPr>
          <p:cNvSpPr txBox="1"/>
          <p:nvPr/>
        </p:nvSpPr>
        <p:spPr>
          <a:xfrm>
            <a:off x="235151" y="6595607"/>
            <a:ext cx="11746081" cy="276999"/>
          </a:xfrm>
          <a:prstGeom prst="rect">
            <a:avLst/>
          </a:prstGeom>
          <a:noFill/>
        </p:spPr>
        <p:txBody>
          <a:bodyPr wrap="square">
            <a:spAutoFit/>
          </a:bodyPr>
          <a:lstStyle/>
          <a:p>
            <a:r>
              <a:rPr lang="en-US" sz="1200" b="0" i="0" dirty="0">
                <a:solidFill>
                  <a:srgbClr val="000000"/>
                </a:solidFill>
                <a:effectLst/>
                <a:latin typeface="Abadi" panose="020B0604020104020204" pitchFamily="34" charset="0"/>
              </a:rPr>
              <a:t>D'Alton, Mary E. MD,  et al, National Partnership for Maternal Safety, Obstetrics &amp; Gynecology: October 2016 - Volume 128 - Issue 4 - p 688-698</a:t>
            </a:r>
            <a:endParaRPr lang="en-US" sz="1200" dirty="0">
              <a:latin typeface="Abadi" panose="020B0604020104020204" pitchFamily="34" charset="0"/>
              <a:hlinkClick r:id="rId4"/>
            </a:endParaRPr>
          </a:p>
        </p:txBody>
      </p:sp>
    </p:spTree>
    <p:extLst>
      <p:ext uri="{BB962C8B-B14F-4D97-AF65-F5344CB8AC3E}">
        <p14:creationId xmlns:p14="http://schemas.microsoft.com/office/powerpoint/2010/main" val="326075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AE24E-53CE-4116-B3EE-1A82A408C5FD}"/>
              </a:ext>
            </a:extLst>
          </p:cNvPr>
          <p:cNvSpPr>
            <a:spLocks noGrp="1"/>
          </p:cNvSpPr>
          <p:nvPr>
            <p:ph type="title"/>
          </p:nvPr>
        </p:nvSpPr>
        <p:spPr>
          <a:xfrm>
            <a:off x="267462" y="237559"/>
            <a:ext cx="9692640" cy="880607"/>
          </a:xfrm>
        </p:spPr>
        <p:txBody>
          <a:bodyPr/>
          <a:lstStyle/>
          <a:p>
            <a:r>
              <a:rPr lang="en-US" dirty="0"/>
              <a:t>Response</a:t>
            </a:r>
          </a:p>
        </p:txBody>
      </p:sp>
      <p:sp>
        <p:nvSpPr>
          <p:cNvPr id="3" name="Content Placeholder 2">
            <a:extLst>
              <a:ext uri="{FF2B5EF4-FFF2-40B4-BE49-F238E27FC236}">
                <a16:creationId xmlns:a16="http://schemas.microsoft.com/office/drawing/2014/main" id="{550B43F3-F457-496B-BF84-1ACD72352FEB}"/>
              </a:ext>
            </a:extLst>
          </p:cNvPr>
          <p:cNvSpPr>
            <a:spLocks noGrp="1"/>
          </p:cNvSpPr>
          <p:nvPr>
            <p:ph idx="1"/>
          </p:nvPr>
        </p:nvSpPr>
        <p:spPr>
          <a:xfrm>
            <a:off x="339090" y="1253331"/>
            <a:ext cx="3547110" cy="5147469"/>
          </a:xfrm>
        </p:spPr>
        <p:txBody>
          <a:bodyPr>
            <a:normAutofit fontScale="92500" lnSpcReduction="10000"/>
          </a:bodyPr>
          <a:lstStyle/>
          <a:p>
            <a:pPr marL="0" indent="0">
              <a:buNone/>
            </a:pPr>
            <a:r>
              <a:rPr lang="en-US" sz="1800" dirty="0"/>
              <a:t>Timing of Anesthesia </a:t>
            </a:r>
          </a:p>
          <a:p>
            <a:r>
              <a:rPr lang="en-US" sz="1600" dirty="0"/>
              <a:t>At the time of publication, preliminary recommendations from guidelines from the American Society for Regional Anesthesia and Pain Medicine (ASRA) on venous thromboembolism prophylaxis and neuraxial anesthesia suggest that neuraxial procedures be delayed at least 4 (and preferably 6) hours after a 5,000-unit dose of subcutaneous unfractionated heparin</a:t>
            </a:r>
          </a:p>
          <a:p>
            <a:r>
              <a:rPr lang="en-US" sz="1600" dirty="0"/>
              <a:t>Longer intervals are recommended for LMW heparin and other unfractionated heparin regimens. </a:t>
            </a:r>
          </a:p>
          <a:p>
            <a:r>
              <a:rPr lang="en-US" sz="1600" dirty="0"/>
              <a:t>Additionally, the preliminary ASRA recommendations support restricting use of concurrent nonsteroidal </a:t>
            </a:r>
            <a:r>
              <a:rPr lang="en-US" sz="1600" dirty="0" err="1"/>
              <a:t>antiinflammatory</a:t>
            </a:r>
            <a:r>
              <a:rPr lang="en-US" sz="1600" dirty="0"/>
              <a:t> drugs after neuraxial anesthesia with certain regimens of pharmacologic anticoagulation</a:t>
            </a:r>
          </a:p>
        </p:txBody>
      </p:sp>
      <p:pic>
        <p:nvPicPr>
          <p:cNvPr id="5" name="Picture 4">
            <a:extLst>
              <a:ext uri="{FF2B5EF4-FFF2-40B4-BE49-F238E27FC236}">
                <a16:creationId xmlns:a16="http://schemas.microsoft.com/office/drawing/2014/main" id="{6CBFDAB9-BBF7-45C0-A618-B577A2679972}"/>
              </a:ext>
            </a:extLst>
          </p:cNvPr>
          <p:cNvPicPr>
            <a:picLocks noChangeAspect="1"/>
          </p:cNvPicPr>
          <p:nvPr/>
        </p:nvPicPr>
        <p:blipFill rotWithShape="1">
          <a:blip r:embed="rId3"/>
          <a:srcRect l="31594" t="28366" r="17125" b="20923"/>
          <a:stretch/>
        </p:blipFill>
        <p:spPr>
          <a:xfrm>
            <a:off x="4014978" y="1118166"/>
            <a:ext cx="8123486" cy="4351337"/>
          </a:xfrm>
          <a:prstGeom prst="rect">
            <a:avLst/>
          </a:prstGeom>
        </p:spPr>
      </p:pic>
      <p:sp>
        <p:nvSpPr>
          <p:cNvPr id="6" name="TextBox 5">
            <a:extLst>
              <a:ext uri="{FF2B5EF4-FFF2-40B4-BE49-F238E27FC236}">
                <a16:creationId xmlns:a16="http://schemas.microsoft.com/office/drawing/2014/main" id="{E66B90A0-DAA2-4FA8-B517-48ED8483D1B3}"/>
              </a:ext>
            </a:extLst>
          </p:cNvPr>
          <p:cNvSpPr txBox="1"/>
          <p:nvPr/>
        </p:nvSpPr>
        <p:spPr>
          <a:xfrm>
            <a:off x="235151" y="6595607"/>
            <a:ext cx="11746081" cy="276999"/>
          </a:xfrm>
          <a:prstGeom prst="rect">
            <a:avLst/>
          </a:prstGeom>
          <a:noFill/>
        </p:spPr>
        <p:txBody>
          <a:bodyPr wrap="square">
            <a:spAutoFit/>
          </a:bodyPr>
          <a:lstStyle/>
          <a:p>
            <a:r>
              <a:rPr lang="en-US" sz="1200" b="0" i="0" dirty="0">
                <a:solidFill>
                  <a:srgbClr val="000000"/>
                </a:solidFill>
                <a:effectLst/>
                <a:latin typeface="Abadi" panose="020B0604020104020204" pitchFamily="34" charset="0"/>
              </a:rPr>
              <a:t>D'Alton, Mary E. MD,  et al, National Partnership for Maternal Safety, Obstetrics &amp; Gynecology: October 2016 - Volume 128 - Issue 4 - p 688-698</a:t>
            </a:r>
            <a:endParaRPr lang="en-US" sz="1200" dirty="0">
              <a:latin typeface="Abadi" panose="020B0604020104020204" pitchFamily="34" charset="0"/>
              <a:hlinkClick r:id="rId4"/>
            </a:endParaRPr>
          </a:p>
        </p:txBody>
      </p:sp>
    </p:spTree>
    <p:extLst>
      <p:ext uri="{BB962C8B-B14F-4D97-AF65-F5344CB8AC3E}">
        <p14:creationId xmlns:p14="http://schemas.microsoft.com/office/powerpoint/2010/main" val="3283049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87CA7-73C5-4EB5-A141-989DBACFAB82}"/>
              </a:ext>
            </a:extLst>
          </p:cNvPr>
          <p:cNvSpPr>
            <a:spLocks noGrp="1"/>
          </p:cNvSpPr>
          <p:nvPr>
            <p:ph type="title"/>
          </p:nvPr>
        </p:nvSpPr>
        <p:spPr/>
        <p:txBody>
          <a:bodyPr/>
          <a:lstStyle/>
          <a:p>
            <a:r>
              <a:rPr lang="en-US" dirty="0"/>
              <a:t>Reporting and Systems Learning</a:t>
            </a:r>
          </a:p>
        </p:txBody>
      </p:sp>
      <p:sp>
        <p:nvSpPr>
          <p:cNvPr id="3" name="Content Placeholder 2">
            <a:extLst>
              <a:ext uri="{FF2B5EF4-FFF2-40B4-BE49-F238E27FC236}">
                <a16:creationId xmlns:a16="http://schemas.microsoft.com/office/drawing/2014/main" id="{8D0A71B4-0B25-414F-B03C-358DEBE897E7}"/>
              </a:ext>
            </a:extLst>
          </p:cNvPr>
          <p:cNvSpPr>
            <a:spLocks noGrp="1"/>
          </p:cNvSpPr>
          <p:nvPr>
            <p:ph idx="1"/>
          </p:nvPr>
        </p:nvSpPr>
        <p:spPr/>
        <p:txBody>
          <a:bodyPr>
            <a:normAutofit lnSpcReduction="10000"/>
          </a:bodyPr>
          <a:lstStyle/>
          <a:p>
            <a:r>
              <a:rPr lang="en-US" dirty="0"/>
              <a:t>The NPMS working group recommends that individual centers review samples of their obstetric population to determine the prevalence of comorbid risk factors for venous thromboembolism to aid in tailoring prophylaxis policies. </a:t>
            </a:r>
          </a:p>
          <a:p>
            <a:pPr lvl="1"/>
            <a:r>
              <a:rPr lang="en-US" dirty="0"/>
              <a:t>Once a policy has been enacted, we recommend routinely auditing medical records to ensure that risk  assessment is being performed and at-risk patients are receiving appropriate prophylaxis. </a:t>
            </a:r>
          </a:p>
          <a:p>
            <a:pPr lvl="1"/>
            <a:r>
              <a:rPr lang="en-US" dirty="0"/>
              <a:t>Although protocols and electronic medical record tools may aid in appropriate prophylaxis, medication administration in scenarios in which it is contraindicated is also possible. </a:t>
            </a:r>
          </a:p>
          <a:p>
            <a:pPr lvl="1"/>
            <a:r>
              <a:rPr lang="en-US" dirty="0"/>
              <a:t>The proportion of patients receiving prophylaxis for whom prophylaxis is indicated should be audited and reported. </a:t>
            </a:r>
          </a:p>
          <a:p>
            <a:pPr lvl="1"/>
            <a:r>
              <a:rPr lang="en-US" dirty="0"/>
              <a:t>Similarly, each obstetric thromboembolism event should be reviewed to determine whether optimal care and prophylaxis was provided. </a:t>
            </a:r>
          </a:p>
          <a:p>
            <a:pPr lvl="1"/>
            <a:r>
              <a:rPr lang="en-US" dirty="0"/>
              <a:t>Finally, adverse events and complications from pharmacologic prophylaxis should be reviewed and reported.</a:t>
            </a:r>
          </a:p>
        </p:txBody>
      </p:sp>
      <p:sp>
        <p:nvSpPr>
          <p:cNvPr id="4" name="TextBox 3">
            <a:extLst>
              <a:ext uri="{FF2B5EF4-FFF2-40B4-BE49-F238E27FC236}">
                <a16:creationId xmlns:a16="http://schemas.microsoft.com/office/drawing/2014/main" id="{DEC1A6C2-04A0-416F-BA49-6C677183C7DE}"/>
              </a:ext>
            </a:extLst>
          </p:cNvPr>
          <p:cNvSpPr txBox="1"/>
          <p:nvPr/>
        </p:nvSpPr>
        <p:spPr>
          <a:xfrm>
            <a:off x="235151" y="6595607"/>
            <a:ext cx="11746081" cy="276999"/>
          </a:xfrm>
          <a:prstGeom prst="rect">
            <a:avLst/>
          </a:prstGeom>
          <a:noFill/>
        </p:spPr>
        <p:txBody>
          <a:bodyPr wrap="square">
            <a:spAutoFit/>
          </a:bodyPr>
          <a:lstStyle/>
          <a:p>
            <a:r>
              <a:rPr lang="en-US" sz="1200" b="0" i="0" dirty="0">
                <a:solidFill>
                  <a:srgbClr val="000000"/>
                </a:solidFill>
                <a:effectLst/>
                <a:latin typeface="Abadi" panose="020B0604020104020204" pitchFamily="34" charset="0"/>
              </a:rPr>
              <a:t>D'Alton, Mary E. MD,  et al, National Partnership for Maternal Safety, Obstetrics &amp; Gynecology: October 2016 - Volume 128 - Issue 4 - p 688-698</a:t>
            </a:r>
            <a:endParaRPr lang="en-US" sz="1200" dirty="0">
              <a:latin typeface="Abadi" panose="020B0604020104020204" pitchFamily="34" charset="0"/>
              <a:hlinkClick r:id="rId2"/>
            </a:endParaRPr>
          </a:p>
        </p:txBody>
      </p:sp>
    </p:spTree>
    <p:extLst>
      <p:ext uri="{BB962C8B-B14F-4D97-AF65-F5344CB8AC3E}">
        <p14:creationId xmlns:p14="http://schemas.microsoft.com/office/powerpoint/2010/main" val="2708853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lifornia Maternal Quality Care Collaborative">
            <a:extLst>
              <a:ext uri="{FF2B5EF4-FFF2-40B4-BE49-F238E27FC236}">
                <a16:creationId xmlns:a16="http://schemas.microsoft.com/office/drawing/2014/main" id="{0159EA7A-25D8-4828-A62B-62B5F2C67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8329" y="2217420"/>
            <a:ext cx="7398327" cy="271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447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EAA5B-F9BF-4575-8DDC-07E431758366}"/>
              </a:ext>
            </a:extLst>
          </p:cNvPr>
          <p:cNvSpPr>
            <a:spLocks noGrp="1"/>
          </p:cNvSpPr>
          <p:nvPr>
            <p:ph type="title"/>
          </p:nvPr>
        </p:nvSpPr>
        <p:spPr>
          <a:xfrm>
            <a:off x="598932" y="245602"/>
            <a:ext cx="9692640" cy="1428929"/>
          </a:xfrm>
        </p:spPr>
        <p:txBody>
          <a:bodyPr/>
          <a:lstStyle/>
          <a:p>
            <a:r>
              <a:rPr lang="en-US" dirty="0"/>
              <a:t>CMQCC Toolkit - VTE</a:t>
            </a:r>
          </a:p>
        </p:txBody>
      </p:sp>
      <p:sp>
        <p:nvSpPr>
          <p:cNvPr id="3" name="Content Placeholder 2">
            <a:extLst>
              <a:ext uri="{FF2B5EF4-FFF2-40B4-BE49-F238E27FC236}">
                <a16:creationId xmlns:a16="http://schemas.microsoft.com/office/drawing/2014/main" id="{C10B5630-4C56-4138-955C-33C0217E3BED}"/>
              </a:ext>
            </a:extLst>
          </p:cNvPr>
          <p:cNvSpPr>
            <a:spLocks noGrp="1"/>
          </p:cNvSpPr>
          <p:nvPr>
            <p:ph idx="1"/>
          </p:nvPr>
        </p:nvSpPr>
        <p:spPr>
          <a:xfrm>
            <a:off x="5159502" y="1828798"/>
            <a:ext cx="5795010" cy="4351337"/>
          </a:xfrm>
        </p:spPr>
        <p:txBody>
          <a:bodyPr>
            <a:normAutofit/>
          </a:bodyPr>
          <a:lstStyle/>
          <a:p>
            <a:pPr marL="0" indent="0">
              <a:buNone/>
            </a:pPr>
            <a:r>
              <a:rPr lang="en-US" dirty="0"/>
              <a:t>Standardized VTE risk assessment should occur throughout pregnancy, including these four important time points:</a:t>
            </a:r>
          </a:p>
          <a:p>
            <a:pPr marL="457200" indent="-457200">
              <a:buFont typeface="+mj-lt"/>
              <a:buAutoNum type="arabicPeriod"/>
            </a:pPr>
            <a:r>
              <a:rPr lang="en-US" dirty="0"/>
              <a:t>First prenatal visit / Outpatient prenatal care</a:t>
            </a:r>
          </a:p>
          <a:p>
            <a:pPr marL="457200" indent="-457200">
              <a:buFont typeface="+mj-lt"/>
              <a:buAutoNum type="arabicPeriod"/>
            </a:pPr>
            <a:r>
              <a:rPr lang="en-US" dirty="0"/>
              <a:t>Antepartum hospitalization (non-delivery)</a:t>
            </a:r>
          </a:p>
          <a:p>
            <a:pPr marL="457200" indent="-457200">
              <a:buFont typeface="+mj-lt"/>
              <a:buAutoNum type="arabicPeriod"/>
            </a:pPr>
            <a:r>
              <a:rPr lang="en-US" dirty="0"/>
              <a:t>Delivery hospitalization including cesarean and vaginal birth</a:t>
            </a:r>
          </a:p>
          <a:p>
            <a:pPr marL="457200" indent="-457200">
              <a:buFont typeface="+mj-lt"/>
              <a:buAutoNum type="arabicPeriod"/>
            </a:pPr>
            <a:r>
              <a:rPr lang="en-US" dirty="0"/>
              <a:t>Post-discharge extended duration anticoagulation</a:t>
            </a:r>
          </a:p>
        </p:txBody>
      </p:sp>
      <p:pic>
        <p:nvPicPr>
          <p:cNvPr id="5" name="Picture 4">
            <a:extLst>
              <a:ext uri="{FF2B5EF4-FFF2-40B4-BE49-F238E27FC236}">
                <a16:creationId xmlns:a16="http://schemas.microsoft.com/office/drawing/2014/main" id="{C5CE2B4D-CC36-4D60-BD25-3375BC58D5A4}"/>
              </a:ext>
            </a:extLst>
          </p:cNvPr>
          <p:cNvPicPr>
            <a:picLocks noChangeAspect="1"/>
          </p:cNvPicPr>
          <p:nvPr/>
        </p:nvPicPr>
        <p:blipFill rotWithShape="1">
          <a:blip r:embed="rId3"/>
          <a:srcRect l="27375" t="19885" r="40750" b="11404"/>
          <a:stretch/>
        </p:blipFill>
        <p:spPr>
          <a:xfrm rot="20729839">
            <a:off x="1261872" y="1995552"/>
            <a:ext cx="3440964" cy="4017831"/>
          </a:xfrm>
          <a:prstGeom prst="rect">
            <a:avLst/>
          </a:prstGeom>
        </p:spPr>
      </p:pic>
      <p:sp>
        <p:nvSpPr>
          <p:cNvPr id="6" name="TextBox 5">
            <a:extLst>
              <a:ext uri="{FF2B5EF4-FFF2-40B4-BE49-F238E27FC236}">
                <a16:creationId xmlns:a16="http://schemas.microsoft.com/office/drawing/2014/main" id="{EAD97859-E5BB-4AE2-B01B-17EE007E4C57}"/>
              </a:ext>
            </a:extLst>
          </p:cNvPr>
          <p:cNvSpPr txBox="1"/>
          <p:nvPr/>
        </p:nvSpPr>
        <p:spPr>
          <a:xfrm>
            <a:off x="8801100" y="6488668"/>
            <a:ext cx="2558714" cy="369332"/>
          </a:xfrm>
          <a:prstGeom prst="rect">
            <a:avLst/>
          </a:prstGeom>
          <a:noFill/>
        </p:spPr>
        <p:txBody>
          <a:bodyPr wrap="none" rtlCol="0">
            <a:spAutoFit/>
          </a:bodyPr>
          <a:lstStyle/>
          <a:p>
            <a:r>
              <a:rPr lang="en-US" dirty="0">
                <a:latin typeface="Abadi" panose="020B0604020104020204" pitchFamily="34" charset="0"/>
              </a:rPr>
              <a:t>cmqcc.org – VTE Toolkit</a:t>
            </a:r>
          </a:p>
        </p:txBody>
      </p:sp>
    </p:spTree>
    <p:extLst>
      <p:ext uri="{BB962C8B-B14F-4D97-AF65-F5344CB8AC3E}">
        <p14:creationId xmlns:p14="http://schemas.microsoft.com/office/powerpoint/2010/main" val="602694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B466D-4E1D-4DA9-8CA4-EF6D3D3F33D1}"/>
              </a:ext>
            </a:extLst>
          </p:cNvPr>
          <p:cNvSpPr>
            <a:spLocks noGrp="1"/>
          </p:cNvSpPr>
          <p:nvPr>
            <p:ph type="title"/>
          </p:nvPr>
        </p:nvSpPr>
        <p:spPr>
          <a:xfrm>
            <a:off x="644434" y="262393"/>
            <a:ext cx="5916622" cy="1428929"/>
          </a:xfrm>
        </p:spPr>
        <p:txBody>
          <a:bodyPr/>
          <a:lstStyle/>
          <a:p>
            <a:r>
              <a:rPr lang="en-US" dirty="0"/>
              <a:t>Overarching Goal</a:t>
            </a:r>
          </a:p>
        </p:txBody>
      </p:sp>
      <p:sp>
        <p:nvSpPr>
          <p:cNvPr id="3" name="Content Placeholder 2">
            <a:extLst>
              <a:ext uri="{FF2B5EF4-FFF2-40B4-BE49-F238E27FC236}">
                <a16:creationId xmlns:a16="http://schemas.microsoft.com/office/drawing/2014/main" id="{E6DC56CE-6FAB-42F5-82C4-F1837807CDEB}"/>
              </a:ext>
            </a:extLst>
          </p:cNvPr>
          <p:cNvSpPr>
            <a:spLocks noGrp="1"/>
          </p:cNvSpPr>
          <p:nvPr>
            <p:ph idx="1"/>
          </p:nvPr>
        </p:nvSpPr>
        <p:spPr>
          <a:xfrm>
            <a:off x="838200" y="1825625"/>
            <a:ext cx="4762943" cy="3817529"/>
          </a:xfrm>
        </p:spPr>
        <p:txBody>
          <a:bodyPr/>
          <a:lstStyle/>
          <a:p>
            <a:r>
              <a:rPr lang="en-US" dirty="0"/>
              <a:t>“The goal of the NPMS (National Partnership for Maternal Safety) is the adoption of the safety bundle by every birthing facility in the United States. A patient safety bundle is a set of straightforward, evidence-based recommendations for practice and care processes known to improve outcomes.”</a:t>
            </a:r>
          </a:p>
        </p:txBody>
      </p:sp>
      <p:sp>
        <p:nvSpPr>
          <p:cNvPr id="5" name="TextBox 4">
            <a:extLst>
              <a:ext uri="{FF2B5EF4-FFF2-40B4-BE49-F238E27FC236}">
                <a16:creationId xmlns:a16="http://schemas.microsoft.com/office/drawing/2014/main" id="{6F494210-D331-4E35-A55C-03CD8E968E85}"/>
              </a:ext>
            </a:extLst>
          </p:cNvPr>
          <p:cNvSpPr txBox="1"/>
          <p:nvPr/>
        </p:nvSpPr>
        <p:spPr>
          <a:xfrm>
            <a:off x="644434" y="6464802"/>
            <a:ext cx="11138263" cy="261610"/>
          </a:xfrm>
          <a:prstGeom prst="rect">
            <a:avLst/>
          </a:prstGeom>
          <a:noFill/>
        </p:spPr>
        <p:txBody>
          <a:bodyPr wrap="square">
            <a:spAutoFit/>
          </a:bodyPr>
          <a:lstStyle/>
          <a:p>
            <a:r>
              <a:rPr lang="en-US" sz="1100" b="0" i="0" dirty="0">
                <a:solidFill>
                  <a:srgbClr val="000000"/>
                </a:solidFill>
                <a:effectLst/>
                <a:latin typeface="Arial" panose="020B0604020202020204" pitchFamily="34" charset="0"/>
              </a:rPr>
              <a:t>D'Alton, Mary E. MD,  et al, National Partnership for Maternal Safety, Obstetrics &amp; Gynecology: October 2016 - Volume 128 - Issue 4 - p 688-698</a:t>
            </a:r>
            <a:endParaRPr lang="en-US" sz="1100" dirty="0"/>
          </a:p>
        </p:txBody>
      </p:sp>
      <p:graphicFrame>
        <p:nvGraphicFramePr>
          <p:cNvPr id="6" name="Diagram 5">
            <a:extLst>
              <a:ext uri="{FF2B5EF4-FFF2-40B4-BE49-F238E27FC236}">
                <a16:creationId xmlns:a16="http://schemas.microsoft.com/office/drawing/2014/main" id="{B8813376-8049-4BE7-B4E8-129D37DE1A9D}"/>
              </a:ext>
            </a:extLst>
          </p:cNvPr>
          <p:cNvGraphicFramePr/>
          <p:nvPr>
            <p:extLst>
              <p:ext uri="{D42A27DB-BD31-4B8C-83A1-F6EECF244321}">
                <p14:modId xmlns:p14="http://schemas.microsoft.com/office/powerpoint/2010/main" val="3403983134"/>
              </p:ext>
            </p:extLst>
          </p:nvPr>
        </p:nvGraphicFramePr>
        <p:xfrm>
          <a:off x="6213565" y="1283856"/>
          <a:ext cx="4589553" cy="4494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B6758E42-91DC-4A23-A383-AD86426647CF}"/>
              </a:ext>
            </a:extLst>
          </p:cNvPr>
          <p:cNvSpPr/>
          <p:nvPr/>
        </p:nvSpPr>
        <p:spPr>
          <a:xfrm>
            <a:off x="6759668" y="1633843"/>
            <a:ext cx="3497345" cy="2687827"/>
          </a:xfrm>
          <a:prstGeom prst="rect">
            <a:avLst/>
          </a:prstGeom>
          <a:noFill/>
        </p:spPr>
        <p:txBody>
          <a:bodyPr wrap="none" lIns="91440" tIns="45720" rIns="91440" bIns="45720">
            <a:prstTxWarp prst="textArchUp">
              <a:avLst>
                <a:gd name="adj" fmla="val 10153561"/>
              </a:avLst>
            </a:prstTxWarp>
            <a:spAutoFit/>
          </a:bodyPr>
          <a:lstStyle/>
          <a:p>
            <a:pPr algn="ctr"/>
            <a:r>
              <a:rPr lang="en-US" sz="3600" b="0" cap="none" spc="0" dirty="0">
                <a:ln w="0"/>
                <a:solidFill>
                  <a:schemeClr val="bg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Perinatal Safety</a:t>
            </a:r>
          </a:p>
        </p:txBody>
      </p:sp>
      <p:sp>
        <p:nvSpPr>
          <p:cNvPr id="8" name="Rectangle 7">
            <a:extLst>
              <a:ext uri="{FF2B5EF4-FFF2-40B4-BE49-F238E27FC236}">
                <a16:creationId xmlns:a16="http://schemas.microsoft.com/office/drawing/2014/main" id="{B28E9BA5-3F6C-41EE-B84C-402C1FD370F8}"/>
              </a:ext>
            </a:extLst>
          </p:cNvPr>
          <p:cNvSpPr/>
          <p:nvPr/>
        </p:nvSpPr>
        <p:spPr>
          <a:xfrm>
            <a:off x="7033044" y="2138065"/>
            <a:ext cx="2950590" cy="2687827"/>
          </a:xfrm>
          <a:prstGeom prst="rect">
            <a:avLst/>
          </a:prstGeom>
          <a:noFill/>
        </p:spPr>
        <p:txBody>
          <a:bodyPr wrap="none" lIns="91440" tIns="45720" rIns="91440" bIns="45720">
            <a:prstTxWarp prst="textArchUp">
              <a:avLst>
                <a:gd name="adj" fmla="val 10153561"/>
              </a:avLst>
            </a:prstTxWarp>
            <a:spAutoFit/>
          </a:bodyPr>
          <a:lstStyle/>
          <a:p>
            <a:pPr algn="ctr"/>
            <a:r>
              <a:rPr lang="en-US" sz="3600" b="0" cap="none" spc="0" dirty="0">
                <a:ln w="0"/>
                <a:solidFill>
                  <a:schemeClr val="bg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Every Birthing Hospital</a:t>
            </a:r>
          </a:p>
        </p:txBody>
      </p:sp>
      <p:sp>
        <p:nvSpPr>
          <p:cNvPr id="9" name="Rectangle 8">
            <a:extLst>
              <a:ext uri="{FF2B5EF4-FFF2-40B4-BE49-F238E27FC236}">
                <a16:creationId xmlns:a16="http://schemas.microsoft.com/office/drawing/2014/main" id="{EA9DA0C1-3F60-4390-AD3E-E9B02C261068}"/>
              </a:ext>
            </a:extLst>
          </p:cNvPr>
          <p:cNvSpPr/>
          <p:nvPr/>
        </p:nvSpPr>
        <p:spPr>
          <a:xfrm>
            <a:off x="7372085" y="2587862"/>
            <a:ext cx="2272508" cy="2687827"/>
          </a:xfrm>
          <a:prstGeom prst="rect">
            <a:avLst/>
          </a:prstGeom>
          <a:noFill/>
        </p:spPr>
        <p:txBody>
          <a:bodyPr wrap="none" lIns="91440" tIns="45720" rIns="91440" bIns="45720">
            <a:prstTxWarp prst="textArchUp">
              <a:avLst>
                <a:gd name="adj" fmla="val 10070944"/>
              </a:avLst>
            </a:prstTxWarp>
            <a:spAutoFit/>
          </a:bodyPr>
          <a:lstStyle/>
          <a:p>
            <a:pPr algn="ctr"/>
            <a:r>
              <a:rPr lang="en-US" sz="2800" b="0" cap="none" spc="0" dirty="0">
                <a:ln w="0"/>
                <a:solidFill>
                  <a:schemeClr val="bg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Every Perinatal Admission</a:t>
            </a:r>
          </a:p>
        </p:txBody>
      </p:sp>
      <p:sp>
        <p:nvSpPr>
          <p:cNvPr id="10" name="Rectangle 9">
            <a:extLst>
              <a:ext uri="{FF2B5EF4-FFF2-40B4-BE49-F238E27FC236}">
                <a16:creationId xmlns:a16="http://schemas.microsoft.com/office/drawing/2014/main" id="{BB488C5E-366E-47B5-8849-615B65FEB13B}"/>
              </a:ext>
            </a:extLst>
          </p:cNvPr>
          <p:cNvSpPr/>
          <p:nvPr/>
        </p:nvSpPr>
        <p:spPr>
          <a:xfrm>
            <a:off x="7817863" y="3000844"/>
            <a:ext cx="1380954" cy="1077218"/>
          </a:xfrm>
          <a:prstGeom prst="rect">
            <a:avLst/>
          </a:prstGeom>
          <a:noFill/>
        </p:spPr>
        <p:txBody>
          <a:bodyPr wrap="none" lIns="91440" tIns="45720" rIns="91440" bIns="45720">
            <a:spAutoFit/>
          </a:bodyPr>
          <a:lstStyle/>
          <a:p>
            <a:pPr algn="ctr"/>
            <a:r>
              <a:rPr lang="en-US" sz="3200" b="0" cap="none" spc="0" dirty="0">
                <a:ln w="0"/>
                <a:solidFill>
                  <a:schemeClr val="bg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Every</a:t>
            </a:r>
          </a:p>
          <a:p>
            <a:pPr algn="ctr"/>
            <a:r>
              <a:rPr lang="en-US" sz="3200" b="0" cap="none" spc="0" dirty="0">
                <a:ln w="0"/>
                <a:solidFill>
                  <a:schemeClr val="bg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patient</a:t>
            </a:r>
          </a:p>
        </p:txBody>
      </p:sp>
      <p:sp>
        <p:nvSpPr>
          <p:cNvPr id="11" name="Rectangle 10">
            <a:extLst>
              <a:ext uri="{FF2B5EF4-FFF2-40B4-BE49-F238E27FC236}">
                <a16:creationId xmlns:a16="http://schemas.microsoft.com/office/drawing/2014/main" id="{7A3F77EA-1886-4B1A-972C-A6949BC1A33A}"/>
              </a:ext>
            </a:extLst>
          </p:cNvPr>
          <p:cNvSpPr/>
          <p:nvPr/>
        </p:nvSpPr>
        <p:spPr>
          <a:xfrm>
            <a:off x="7442400" y="3226419"/>
            <a:ext cx="2131878" cy="1565463"/>
          </a:xfrm>
          <a:prstGeom prst="rect">
            <a:avLst/>
          </a:prstGeom>
          <a:noFill/>
        </p:spPr>
        <p:txBody>
          <a:bodyPr wrap="none" lIns="91440" tIns="45720" rIns="91440" bIns="45720">
            <a:prstTxWarp prst="textArchDown">
              <a:avLst>
                <a:gd name="adj" fmla="val 639769"/>
              </a:avLst>
            </a:prstTxWarp>
            <a:spAutoFit/>
          </a:bodyPr>
          <a:lstStyle/>
          <a:p>
            <a:pPr algn="ctr"/>
            <a:r>
              <a:rPr lang="en-US" b="0" cap="none" spc="0" dirty="0">
                <a:ln w="0"/>
                <a:solidFill>
                  <a:schemeClr val="bg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Antepartum – </a:t>
            </a:r>
            <a:r>
              <a:rPr lang="en-US" dirty="0">
                <a:ln w="0"/>
                <a:solidFill>
                  <a:schemeClr val="bg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Intrapartum – Postpartum</a:t>
            </a:r>
            <a:endParaRPr lang="en-US" b="0" cap="none" spc="0" dirty="0">
              <a:ln w="0"/>
              <a:solidFill>
                <a:schemeClr val="bg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9753AA0-E862-4CDC-A236-9E7134E26178}"/>
              </a:ext>
            </a:extLst>
          </p:cNvPr>
          <p:cNvSpPr txBox="1"/>
          <p:nvPr/>
        </p:nvSpPr>
        <p:spPr>
          <a:xfrm>
            <a:off x="7003020" y="5847833"/>
            <a:ext cx="3374795" cy="369332"/>
          </a:xfrm>
          <a:prstGeom prst="rect">
            <a:avLst/>
          </a:prstGeom>
          <a:noFill/>
        </p:spPr>
        <p:txBody>
          <a:bodyPr wrap="square" rtlCol="0">
            <a:spAutoFit/>
          </a:bodyPr>
          <a:lstStyle/>
          <a:p>
            <a:r>
              <a:rPr lang="en-US" dirty="0"/>
              <a:t>“Every patient – Every Time”</a:t>
            </a:r>
          </a:p>
        </p:txBody>
      </p:sp>
    </p:spTree>
    <p:extLst>
      <p:ext uri="{BB962C8B-B14F-4D97-AF65-F5344CB8AC3E}">
        <p14:creationId xmlns:p14="http://schemas.microsoft.com/office/powerpoint/2010/main" val="834687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B43CF-2DA1-4DCE-B0A2-2819D2BF3462}"/>
              </a:ext>
            </a:extLst>
          </p:cNvPr>
          <p:cNvSpPr>
            <a:spLocks noGrp="1"/>
          </p:cNvSpPr>
          <p:nvPr>
            <p:ph type="title"/>
          </p:nvPr>
        </p:nvSpPr>
        <p:spPr>
          <a:xfrm>
            <a:off x="5216652" y="262393"/>
            <a:ext cx="5904738" cy="686297"/>
          </a:xfrm>
        </p:spPr>
        <p:txBody>
          <a:bodyPr>
            <a:normAutofit/>
          </a:bodyPr>
          <a:lstStyle/>
          <a:p>
            <a:r>
              <a:rPr lang="en-US" sz="3600" dirty="0"/>
              <a:t>Assessment 1:  Prenatal Visit</a:t>
            </a:r>
          </a:p>
        </p:txBody>
      </p:sp>
      <p:pic>
        <p:nvPicPr>
          <p:cNvPr id="5" name="Picture 4">
            <a:extLst>
              <a:ext uri="{FF2B5EF4-FFF2-40B4-BE49-F238E27FC236}">
                <a16:creationId xmlns:a16="http://schemas.microsoft.com/office/drawing/2014/main" id="{B4C74C98-8F21-40D1-9C07-66F1E18060EC}"/>
              </a:ext>
            </a:extLst>
          </p:cNvPr>
          <p:cNvPicPr>
            <a:picLocks noChangeAspect="1"/>
          </p:cNvPicPr>
          <p:nvPr/>
        </p:nvPicPr>
        <p:blipFill rotWithShape="1">
          <a:blip r:embed="rId3"/>
          <a:srcRect l="21937" t="17288" r="36907" b="21442"/>
          <a:stretch/>
        </p:blipFill>
        <p:spPr>
          <a:xfrm>
            <a:off x="68235" y="262393"/>
            <a:ext cx="4720106" cy="3806190"/>
          </a:xfrm>
          <a:prstGeom prst="rect">
            <a:avLst/>
          </a:prstGeom>
        </p:spPr>
      </p:pic>
      <p:pic>
        <p:nvPicPr>
          <p:cNvPr id="7" name="Picture 6">
            <a:extLst>
              <a:ext uri="{FF2B5EF4-FFF2-40B4-BE49-F238E27FC236}">
                <a16:creationId xmlns:a16="http://schemas.microsoft.com/office/drawing/2014/main" id="{5F2C6C34-BCDB-4A93-80CF-AB26F981525A}"/>
              </a:ext>
            </a:extLst>
          </p:cNvPr>
          <p:cNvPicPr>
            <a:picLocks noChangeAspect="1"/>
          </p:cNvPicPr>
          <p:nvPr/>
        </p:nvPicPr>
        <p:blipFill rotWithShape="1">
          <a:blip r:embed="rId4"/>
          <a:srcRect l="14906" t="16249" r="28562" b="14693"/>
          <a:stretch/>
        </p:blipFill>
        <p:spPr>
          <a:xfrm>
            <a:off x="4788341" y="1782762"/>
            <a:ext cx="7273548" cy="4812845"/>
          </a:xfrm>
          <a:prstGeom prst="rect">
            <a:avLst/>
          </a:prstGeom>
        </p:spPr>
      </p:pic>
      <p:sp>
        <p:nvSpPr>
          <p:cNvPr id="6" name="TextBox 5">
            <a:extLst>
              <a:ext uri="{FF2B5EF4-FFF2-40B4-BE49-F238E27FC236}">
                <a16:creationId xmlns:a16="http://schemas.microsoft.com/office/drawing/2014/main" id="{9264C3C7-4717-4C11-AA10-CE139A123771}"/>
              </a:ext>
            </a:extLst>
          </p:cNvPr>
          <p:cNvSpPr txBox="1"/>
          <p:nvPr/>
        </p:nvSpPr>
        <p:spPr>
          <a:xfrm>
            <a:off x="130111" y="6410941"/>
            <a:ext cx="2558714" cy="369332"/>
          </a:xfrm>
          <a:prstGeom prst="rect">
            <a:avLst/>
          </a:prstGeom>
          <a:noFill/>
        </p:spPr>
        <p:txBody>
          <a:bodyPr wrap="none" rtlCol="0">
            <a:spAutoFit/>
          </a:bodyPr>
          <a:lstStyle/>
          <a:p>
            <a:r>
              <a:rPr lang="en-US" dirty="0">
                <a:latin typeface="Abadi" panose="020B0604020104020204" pitchFamily="34" charset="0"/>
              </a:rPr>
              <a:t>cmqcc.org – VTE Toolkit</a:t>
            </a:r>
          </a:p>
        </p:txBody>
      </p:sp>
    </p:spTree>
    <p:extLst>
      <p:ext uri="{BB962C8B-B14F-4D97-AF65-F5344CB8AC3E}">
        <p14:creationId xmlns:p14="http://schemas.microsoft.com/office/powerpoint/2010/main" val="1080994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0E89A-A368-4E53-A0DB-9E6FC5C31EBA}"/>
              </a:ext>
            </a:extLst>
          </p:cNvPr>
          <p:cNvSpPr>
            <a:spLocks noGrp="1"/>
          </p:cNvSpPr>
          <p:nvPr>
            <p:ph type="title"/>
          </p:nvPr>
        </p:nvSpPr>
        <p:spPr>
          <a:xfrm>
            <a:off x="5074920" y="125730"/>
            <a:ext cx="5879592" cy="1013602"/>
          </a:xfrm>
        </p:spPr>
        <p:txBody>
          <a:bodyPr>
            <a:noAutofit/>
          </a:bodyPr>
          <a:lstStyle/>
          <a:p>
            <a:r>
              <a:rPr lang="en-US" sz="2800" dirty="0"/>
              <a:t>Assessment 2:  Antepartum Hospitalization (non-delivery)</a:t>
            </a:r>
          </a:p>
        </p:txBody>
      </p:sp>
      <p:pic>
        <p:nvPicPr>
          <p:cNvPr id="5" name="Picture 4">
            <a:extLst>
              <a:ext uri="{FF2B5EF4-FFF2-40B4-BE49-F238E27FC236}">
                <a16:creationId xmlns:a16="http://schemas.microsoft.com/office/drawing/2014/main" id="{FB3B9708-4C99-4C62-BDAA-27588816F978}"/>
              </a:ext>
            </a:extLst>
          </p:cNvPr>
          <p:cNvPicPr>
            <a:picLocks noChangeAspect="1"/>
          </p:cNvPicPr>
          <p:nvPr/>
        </p:nvPicPr>
        <p:blipFill rotWithShape="1">
          <a:blip r:embed="rId3"/>
          <a:srcRect l="27188" t="13481" r="40281" b="15385"/>
          <a:stretch/>
        </p:blipFill>
        <p:spPr>
          <a:xfrm>
            <a:off x="374523" y="262393"/>
            <a:ext cx="4525918" cy="5360670"/>
          </a:xfrm>
          <a:prstGeom prst="rect">
            <a:avLst/>
          </a:prstGeom>
        </p:spPr>
      </p:pic>
      <p:pic>
        <p:nvPicPr>
          <p:cNvPr id="7" name="Picture 6">
            <a:extLst>
              <a:ext uri="{FF2B5EF4-FFF2-40B4-BE49-F238E27FC236}">
                <a16:creationId xmlns:a16="http://schemas.microsoft.com/office/drawing/2014/main" id="{1C365FD7-1094-4C65-96E0-1D8E1279ED91}"/>
              </a:ext>
            </a:extLst>
          </p:cNvPr>
          <p:cNvPicPr>
            <a:picLocks noChangeAspect="1"/>
          </p:cNvPicPr>
          <p:nvPr/>
        </p:nvPicPr>
        <p:blipFill rotWithShape="1">
          <a:blip r:embed="rId4"/>
          <a:srcRect l="15094" t="15558" r="30438" b="6038"/>
          <a:stretch/>
        </p:blipFill>
        <p:spPr>
          <a:xfrm>
            <a:off x="5074920" y="1206918"/>
            <a:ext cx="7086600" cy="5525352"/>
          </a:xfrm>
          <a:prstGeom prst="rect">
            <a:avLst/>
          </a:prstGeom>
        </p:spPr>
      </p:pic>
      <p:sp>
        <p:nvSpPr>
          <p:cNvPr id="6" name="TextBox 5">
            <a:extLst>
              <a:ext uri="{FF2B5EF4-FFF2-40B4-BE49-F238E27FC236}">
                <a16:creationId xmlns:a16="http://schemas.microsoft.com/office/drawing/2014/main" id="{E0976BF3-7AAE-4CAE-B0E4-297AD3D723B4}"/>
              </a:ext>
            </a:extLst>
          </p:cNvPr>
          <p:cNvSpPr txBox="1"/>
          <p:nvPr/>
        </p:nvSpPr>
        <p:spPr>
          <a:xfrm>
            <a:off x="130111" y="6410941"/>
            <a:ext cx="2558714" cy="369332"/>
          </a:xfrm>
          <a:prstGeom prst="rect">
            <a:avLst/>
          </a:prstGeom>
          <a:noFill/>
        </p:spPr>
        <p:txBody>
          <a:bodyPr wrap="none" rtlCol="0">
            <a:spAutoFit/>
          </a:bodyPr>
          <a:lstStyle/>
          <a:p>
            <a:r>
              <a:rPr lang="en-US" dirty="0">
                <a:latin typeface="Abadi" panose="020B0604020104020204" pitchFamily="34" charset="0"/>
              </a:rPr>
              <a:t>cmqcc.org – VTE Toolkit</a:t>
            </a:r>
          </a:p>
        </p:txBody>
      </p:sp>
    </p:spTree>
    <p:extLst>
      <p:ext uri="{BB962C8B-B14F-4D97-AF65-F5344CB8AC3E}">
        <p14:creationId xmlns:p14="http://schemas.microsoft.com/office/powerpoint/2010/main" val="1963536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CF8F0-DE22-489E-BFEE-E26F01C534D4}"/>
              </a:ext>
            </a:extLst>
          </p:cNvPr>
          <p:cNvSpPr>
            <a:spLocks noGrp="1"/>
          </p:cNvSpPr>
          <p:nvPr>
            <p:ph type="title"/>
          </p:nvPr>
        </p:nvSpPr>
        <p:spPr>
          <a:xfrm>
            <a:off x="560070" y="262393"/>
            <a:ext cx="10394442" cy="1428929"/>
          </a:xfrm>
        </p:spPr>
        <p:txBody>
          <a:bodyPr>
            <a:normAutofit/>
          </a:bodyPr>
          <a:lstStyle/>
          <a:p>
            <a:r>
              <a:rPr lang="en-US" sz="3200" dirty="0"/>
              <a:t>Assessment 3: </a:t>
            </a:r>
            <a:br>
              <a:rPr lang="en-US" sz="3200" dirty="0"/>
            </a:br>
            <a:r>
              <a:rPr lang="en-US" sz="3200" dirty="0"/>
              <a:t>Delivery Hospitalization – </a:t>
            </a:r>
            <a:br>
              <a:rPr lang="en-US" sz="3200" dirty="0"/>
            </a:br>
            <a:r>
              <a:rPr lang="en-US" sz="3200" dirty="0"/>
              <a:t>Vaginal Birth</a:t>
            </a:r>
          </a:p>
        </p:txBody>
      </p:sp>
      <p:pic>
        <p:nvPicPr>
          <p:cNvPr id="5" name="Picture 4">
            <a:extLst>
              <a:ext uri="{FF2B5EF4-FFF2-40B4-BE49-F238E27FC236}">
                <a16:creationId xmlns:a16="http://schemas.microsoft.com/office/drawing/2014/main" id="{DD2FE37E-A261-4870-A78F-66496946C675}"/>
              </a:ext>
            </a:extLst>
          </p:cNvPr>
          <p:cNvPicPr>
            <a:picLocks noChangeAspect="1"/>
          </p:cNvPicPr>
          <p:nvPr/>
        </p:nvPicPr>
        <p:blipFill rotWithShape="1">
          <a:blip r:embed="rId3"/>
          <a:srcRect l="26906" t="15731" r="41969" b="3442"/>
          <a:stretch/>
        </p:blipFill>
        <p:spPr>
          <a:xfrm>
            <a:off x="5757291" y="277055"/>
            <a:ext cx="4491990" cy="6318552"/>
          </a:xfrm>
          <a:prstGeom prst="rect">
            <a:avLst/>
          </a:prstGeom>
        </p:spPr>
      </p:pic>
      <p:sp>
        <p:nvSpPr>
          <p:cNvPr id="6" name="TextBox 5">
            <a:extLst>
              <a:ext uri="{FF2B5EF4-FFF2-40B4-BE49-F238E27FC236}">
                <a16:creationId xmlns:a16="http://schemas.microsoft.com/office/drawing/2014/main" id="{2E474733-9D66-41E4-990F-8D754E16FC3F}"/>
              </a:ext>
            </a:extLst>
          </p:cNvPr>
          <p:cNvSpPr txBox="1"/>
          <p:nvPr/>
        </p:nvSpPr>
        <p:spPr>
          <a:xfrm>
            <a:off x="130111" y="6410941"/>
            <a:ext cx="2558714" cy="369332"/>
          </a:xfrm>
          <a:prstGeom prst="rect">
            <a:avLst/>
          </a:prstGeom>
          <a:noFill/>
        </p:spPr>
        <p:txBody>
          <a:bodyPr wrap="none" rtlCol="0">
            <a:spAutoFit/>
          </a:bodyPr>
          <a:lstStyle/>
          <a:p>
            <a:r>
              <a:rPr lang="en-US" dirty="0">
                <a:latin typeface="Abadi" panose="020B0604020104020204" pitchFamily="34" charset="0"/>
              </a:rPr>
              <a:t>cmqcc.org – VTE Toolkit</a:t>
            </a:r>
          </a:p>
        </p:txBody>
      </p:sp>
    </p:spTree>
    <p:extLst>
      <p:ext uri="{BB962C8B-B14F-4D97-AF65-F5344CB8AC3E}">
        <p14:creationId xmlns:p14="http://schemas.microsoft.com/office/powerpoint/2010/main" val="1337934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0FA01-FCCA-4881-B8A5-9305CE0074D9}"/>
              </a:ext>
            </a:extLst>
          </p:cNvPr>
          <p:cNvSpPr>
            <a:spLocks noGrp="1"/>
          </p:cNvSpPr>
          <p:nvPr>
            <p:ph type="title"/>
          </p:nvPr>
        </p:nvSpPr>
        <p:spPr>
          <a:xfrm>
            <a:off x="164592" y="0"/>
            <a:ext cx="9692640" cy="1428929"/>
          </a:xfrm>
        </p:spPr>
        <p:txBody>
          <a:bodyPr>
            <a:normAutofit/>
          </a:bodyPr>
          <a:lstStyle/>
          <a:p>
            <a:r>
              <a:rPr lang="en-US" sz="3200" dirty="0"/>
              <a:t>Assessment 3: </a:t>
            </a:r>
            <a:br>
              <a:rPr lang="en-US" sz="3200" dirty="0"/>
            </a:br>
            <a:r>
              <a:rPr lang="en-US" sz="3200" dirty="0"/>
              <a:t>Delivery Hospitalization – </a:t>
            </a:r>
            <a:br>
              <a:rPr lang="en-US" sz="3200" dirty="0"/>
            </a:br>
            <a:r>
              <a:rPr lang="en-US" sz="3200" dirty="0"/>
              <a:t>Cesarean Birth</a:t>
            </a:r>
          </a:p>
        </p:txBody>
      </p:sp>
      <p:pic>
        <p:nvPicPr>
          <p:cNvPr id="5" name="Picture 4">
            <a:extLst>
              <a:ext uri="{FF2B5EF4-FFF2-40B4-BE49-F238E27FC236}">
                <a16:creationId xmlns:a16="http://schemas.microsoft.com/office/drawing/2014/main" id="{86842104-578D-4176-B370-32150B1E5FD1}"/>
              </a:ext>
            </a:extLst>
          </p:cNvPr>
          <p:cNvPicPr>
            <a:picLocks noChangeAspect="1"/>
          </p:cNvPicPr>
          <p:nvPr/>
        </p:nvPicPr>
        <p:blipFill rotWithShape="1">
          <a:blip r:embed="rId3"/>
          <a:srcRect l="22594" t="12442" r="36813" b="11057"/>
          <a:stretch/>
        </p:blipFill>
        <p:spPr>
          <a:xfrm>
            <a:off x="533034" y="1376189"/>
            <a:ext cx="4949190" cy="5052060"/>
          </a:xfrm>
          <a:prstGeom prst="rect">
            <a:avLst/>
          </a:prstGeom>
        </p:spPr>
      </p:pic>
      <p:pic>
        <p:nvPicPr>
          <p:cNvPr id="7" name="Picture 6">
            <a:extLst>
              <a:ext uri="{FF2B5EF4-FFF2-40B4-BE49-F238E27FC236}">
                <a16:creationId xmlns:a16="http://schemas.microsoft.com/office/drawing/2014/main" id="{DA84E373-2458-45C6-8F03-BAAE7BB1DFE5}"/>
              </a:ext>
            </a:extLst>
          </p:cNvPr>
          <p:cNvPicPr>
            <a:picLocks noChangeAspect="1"/>
          </p:cNvPicPr>
          <p:nvPr/>
        </p:nvPicPr>
        <p:blipFill rotWithShape="1">
          <a:blip r:embed="rId4"/>
          <a:srcRect l="27246" t="20178" r="41791" b="10534"/>
          <a:stretch/>
        </p:blipFill>
        <p:spPr>
          <a:xfrm>
            <a:off x="6096000" y="677863"/>
            <a:ext cx="4949190" cy="5999281"/>
          </a:xfrm>
          <a:prstGeom prst="rect">
            <a:avLst/>
          </a:prstGeom>
        </p:spPr>
      </p:pic>
      <p:sp>
        <p:nvSpPr>
          <p:cNvPr id="6" name="TextBox 5">
            <a:extLst>
              <a:ext uri="{FF2B5EF4-FFF2-40B4-BE49-F238E27FC236}">
                <a16:creationId xmlns:a16="http://schemas.microsoft.com/office/drawing/2014/main" id="{178F4A0F-C28A-4F39-96F2-06A7CA5170E7}"/>
              </a:ext>
            </a:extLst>
          </p:cNvPr>
          <p:cNvSpPr txBox="1"/>
          <p:nvPr/>
        </p:nvSpPr>
        <p:spPr>
          <a:xfrm>
            <a:off x="130111" y="6410941"/>
            <a:ext cx="2558714" cy="369332"/>
          </a:xfrm>
          <a:prstGeom prst="rect">
            <a:avLst/>
          </a:prstGeom>
          <a:noFill/>
        </p:spPr>
        <p:txBody>
          <a:bodyPr wrap="none" rtlCol="0">
            <a:spAutoFit/>
          </a:bodyPr>
          <a:lstStyle/>
          <a:p>
            <a:r>
              <a:rPr lang="en-US" dirty="0">
                <a:latin typeface="Abadi" panose="020B0604020104020204" pitchFamily="34" charset="0"/>
              </a:rPr>
              <a:t>cmqcc.org – VTE Toolkit</a:t>
            </a:r>
          </a:p>
        </p:txBody>
      </p:sp>
    </p:spTree>
    <p:extLst>
      <p:ext uri="{BB962C8B-B14F-4D97-AF65-F5344CB8AC3E}">
        <p14:creationId xmlns:p14="http://schemas.microsoft.com/office/powerpoint/2010/main" val="21266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1FBED-E240-4C18-83A9-1688F9924C29}"/>
              </a:ext>
            </a:extLst>
          </p:cNvPr>
          <p:cNvSpPr>
            <a:spLocks noGrp="1"/>
          </p:cNvSpPr>
          <p:nvPr>
            <p:ph type="title"/>
          </p:nvPr>
        </p:nvSpPr>
        <p:spPr>
          <a:xfrm>
            <a:off x="256032" y="182881"/>
            <a:ext cx="5367528" cy="1210614"/>
          </a:xfrm>
        </p:spPr>
        <p:txBody>
          <a:bodyPr>
            <a:normAutofit/>
          </a:bodyPr>
          <a:lstStyle/>
          <a:p>
            <a:r>
              <a:rPr lang="en-US" sz="3600" dirty="0"/>
              <a:t>Additional Considerations:</a:t>
            </a:r>
            <a:br>
              <a:rPr lang="en-US" sz="3600" dirty="0"/>
            </a:br>
            <a:r>
              <a:rPr lang="en-US" sz="3600" dirty="0"/>
              <a:t>BMI &amp; Anesthesia</a:t>
            </a:r>
          </a:p>
        </p:txBody>
      </p:sp>
      <p:pic>
        <p:nvPicPr>
          <p:cNvPr id="5" name="Picture 4">
            <a:extLst>
              <a:ext uri="{FF2B5EF4-FFF2-40B4-BE49-F238E27FC236}">
                <a16:creationId xmlns:a16="http://schemas.microsoft.com/office/drawing/2014/main" id="{D28D3D89-D472-4833-910D-C63FFE6ECAFA}"/>
              </a:ext>
            </a:extLst>
          </p:cNvPr>
          <p:cNvPicPr>
            <a:picLocks noChangeAspect="1"/>
          </p:cNvPicPr>
          <p:nvPr/>
        </p:nvPicPr>
        <p:blipFill rotWithShape="1">
          <a:blip r:embed="rId3"/>
          <a:srcRect l="22125" t="43250" r="35969" b="11230"/>
          <a:stretch/>
        </p:blipFill>
        <p:spPr>
          <a:xfrm>
            <a:off x="546107" y="2126440"/>
            <a:ext cx="6036293" cy="3551555"/>
          </a:xfrm>
          <a:prstGeom prst="rect">
            <a:avLst/>
          </a:prstGeom>
        </p:spPr>
      </p:pic>
      <p:pic>
        <p:nvPicPr>
          <p:cNvPr id="8" name="Picture 7">
            <a:extLst>
              <a:ext uri="{FF2B5EF4-FFF2-40B4-BE49-F238E27FC236}">
                <a16:creationId xmlns:a16="http://schemas.microsoft.com/office/drawing/2014/main" id="{FB8CEEB2-BCE7-4215-967E-604AAA41D4C7}"/>
              </a:ext>
            </a:extLst>
          </p:cNvPr>
          <p:cNvPicPr>
            <a:picLocks noChangeAspect="1"/>
          </p:cNvPicPr>
          <p:nvPr/>
        </p:nvPicPr>
        <p:blipFill>
          <a:blip r:embed="rId4"/>
          <a:stretch>
            <a:fillRect/>
          </a:stretch>
        </p:blipFill>
        <p:spPr>
          <a:xfrm>
            <a:off x="7156290" y="310625"/>
            <a:ext cx="4779678" cy="6236749"/>
          </a:xfrm>
          <a:prstGeom prst="rect">
            <a:avLst/>
          </a:prstGeom>
        </p:spPr>
      </p:pic>
      <p:sp>
        <p:nvSpPr>
          <p:cNvPr id="6" name="TextBox 5">
            <a:extLst>
              <a:ext uri="{FF2B5EF4-FFF2-40B4-BE49-F238E27FC236}">
                <a16:creationId xmlns:a16="http://schemas.microsoft.com/office/drawing/2014/main" id="{C5731417-96B0-4F29-A3B7-7A5BEEE9D4A0}"/>
              </a:ext>
            </a:extLst>
          </p:cNvPr>
          <p:cNvSpPr txBox="1"/>
          <p:nvPr/>
        </p:nvSpPr>
        <p:spPr>
          <a:xfrm>
            <a:off x="130111" y="6410941"/>
            <a:ext cx="2558714" cy="369332"/>
          </a:xfrm>
          <a:prstGeom prst="rect">
            <a:avLst/>
          </a:prstGeom>
          <a:noFill/>
        </p:spPr>
        <p:txBody>
          <a:bodyPr wrap="none" rtlCol="0">
            <a:spAutoFit/>
          </a:bodyPr>
          <a:lstStyle/>
          <a:p>
            <a:r>
              <a:rPr lang="en-US" dirty="0">
                <a:latin typeface="Abadi" panose="020B0604020104020204" pitchFamily="34" charset="0"/>
              </a:rPr>
              <a:t>cmqcc.org – VTE Toolkit</a:t>
            </a:r>
          </a:p>
        </p:txBody>
      </p:sp>
    </p:spTree>
    <p:extLst>
      <p:ext uri="{BB962C8B-B14F-4D97-AF65-F5344CB8AC3E}">
        <p14:creationId xmlns:p14="http://schemas.microsoft.com/office/powerpoint/2010/main" val="3030623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D44FC-85FB-4DAA-8E0A-8A013A81FF96}"/>
              </a:ext>
            </a:extLst>
          </p:cNvPr>
          <p:cNvSpPr>
            <a:spLocks noGrp="1"/>
          </p:cNvSpPr>
          <p:nvPr>
            <p:ph type="title"/>
          </p:nvPr>
        </p:nvSpPr>
        <p:spPr>
          <a:xfrm>
            <a:off x="5102926" y="262393"/>
            <a:ext cx="5851585" cy="926327"/>
          </a:xfrm>
        </p:spPr>
        <p:txBody>
          <a:bodyPr>
            <a:normAutofit fontScale="90000"/>
          </a:bodyPr>
          <a:lstStyle/>
          <a:p>
            <a:r>
              <a:rPr lang="en-US" sz="3200" dirty="0"/>
              <a:t>Assessment 4:</a:t>
            </a:r>
            <a:br>
              <a:rPr lang="en-US" sz="3200" dirty="0"/>
            </a:br>
            <a:r>
              <a:rPr lang="en-US" sz="3200" dirty="0"/>
              <a:t>Post Delivery / Post Discharge</a:t>
            </a:r>
          </a:p>
        </p:txBody>
      </p:sp>
      <p:pic>
        <p:nvPicPr>
          <p:cNvPr id="7" name="Content Placeholder 6">
            <a:extLst>
              <a:ext uri="{FF2B5EF4-FFF2-40B4-BE49-F238E27FC236}">
                <a16:creationId xmlns:a16="http://schemas.microsoft.com/office/drawing/2014/main" id="{A1416BE0-6DC3-4363-85B2-351F57A01E41}"/>
              </a:ext>
            </a:extLst>
          </p:cNvPr>
          <p:cNvPicPr>
            <a:picLocks noGrp="1" noChangeAspect="1"/>
          </p:cNvPicPr>
          <p:nvPr>
            <p:ph idx="1"/>
          </p:nvPr>
        </p:nvPicPr>
        <p:blipFill rotWithShape="1">
          <a:blip r:embed="rId3"/>
          <a:srcRect l="15254" t="14973" r="29539" b="7274"/>
          <a:stretch/>
        </p:blipFill>
        <p:spPr>
          <a:xfrm>
            <a:off x="5102927" y="1292086"/>
            <a:ext cx="6951913" cy="5303521"/>
          </a:xfrm>
        </p:spPr>
      </p:pic>
      <p:pic>
        <p:nvPicPr>
          <p:cNvPr id="5" name="Picture 4">
            <a:extLst>
              <a:ext uri="{FF2B5EF4-FFF2-40B4-BE49-F238E27FC236}">
                <a16:creationId xmlns:a16="http://schemas.microsoft.com/office/drawing/2014/main" id="{0A44BAB2-AC65-448A-893E-E447E8548444}"/>
              </a:ext>
            </a:extLst>
          </p:cNvPr>
          <p:cNvPicPr>
            <a:picLocks noChangeAspect="1"/>
          </p:cNvPicPr>
          <p:nvPr/>
        </p:nvPicPr>
        <p:blipFill rotWithShape="1">
          <a:blip r:embed="rId4"/>
          <a:srcRect l="22500" t="18127" r="37375" b="13854"/>
          <a:stretch/>
        </p:blipFill>
        <p:spPr>
          <a:xfrm>
            <a:off x="137160" y="571003"/>
            <a:ext cx="4892040" cy="4491991"/>
          </a:xfrm>
          <a:prstGeom prst="rect">
            <a:avLst/>
          </a:prstGeom>
        </p:spPr>
      </p:pic>
      <p:sp>
        <p:nvSpPr>
          <p:cNvPr id="6" name="TextBox 5">
            <a:extLst>
              <a:ext uri="{FF2B5EF4-FFF2-40B4-BE49-F238E27FC236}">
                <a16:creationId xmlns:a16="http://schemas.microsoft.com/office/drawing/2014/main" id="{E6082127-C5DB-4A3C-87A1-423A82D387EA}"/>
              </a:ext>
            </a:extLst>
          </p:cNvPr>
          <p:cNvSpPr txBox="1"/>
          <p:nvPr/>
        </p:nvSpPr>
        <p:spPr>
          <a:xfrm>
            <a:off x="130111" y="6410941"/>
            <a:ext cx="2558714" cy="369332"/>
          </a:xfrm>
          <a:prstGeom prst="rect">
            <a:avLst/>
          </a:prstGeom>
          <a:noFill/>
        </p:spPr>
        <p:txBody>
          <a:bodyPr wrap="none" rtlCol="0">
            <a:spAutoFit/>
          </a:bodyPr>
          <a:lstStyle/>
          <a:p>
            <a:r>
              <a:rPr lang="en-US" dirty="0">
                <a:latin typeface="Abadi" panose="020B0604020104020204" pitchFamily="34" charset="0"/>
              </a:rPr>
              <a:t>cmqcc.org – VTE Toolkit</a:t>
            </a:r>
          </a:p>
        </p:txBody>
      </p:sp>
    </p:spTree>
    <p:extLst>
      <p:ext uri="{BB962C8B-B14F-4D97-AF65-F5344CB8AC3E}">
        <p14:creationId xmlns:p14="http://schemas.microsoft.com/office/powerpoint/2010/main" val="3994054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EEBB2DE-C1FA-43D6-A2C1-10ADD0D5A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290" y="1101090"/>
            <a:ext cx="8564880" cy="4282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972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A716-7EAB-48EB-862E-EAED11C457A8}"/>
              </a:ext>
            </a:extLst>
          </p:cNvPr>
          <p:cNvSpPr>
            <a:spLocks noGrp="1"/>
          </p:cNvSpPr>
          <p:nvPr>
            <p:ph type="title"/>
          </p:nvPr>
        </p:nvSpPr>
        <p:spPr>
          <a:xfrm>
            <a:off x="176022" y="0"/>
            <a:ext cx="9681210" cy="1428929"/>
          </a:xfrm>
        </p:spPr>
        <p:txBody>
          <a:bodyPr/>
          <a:lstStyle/>
          <a:p>
            <a:r>
              <a:rPr lang="en-US" dirty="0"/>
              <a:t>RCOG</a:t>
            </a:r>
          </a:p>
        </p:txBody>
      </p:sp>
      <p:pic>
        <p:nvPicPr>
          <p:cNvPr id="5" name="Picture 4">
            <a:extLst>
              <a:ext uri="{FF2B5EF4-FFF2-40B4-BE49-F238E27FC236}">
                <a16:creationId xmlns:a16="http://schemas.microsoft.com/office/drawing/2014/main" id="{7C6A358F-2557-4EA0-85AE-34307BB1F477}"/>
              </a:ext>
            </a:extLst>
          </p:cNvPr>
          <p:cNvPicPr>
            <a:picLocks noChangeAspect="1"/>
          </p:cNvPicPr>
          <p:nvPr/>
        </p:nvPicPr>
        <p:blipFill rotWithShape="1">
          <a:blip r:embed="rId2"/>
          <a:srcRect l="26343" t="12962" r="12532" b="5905"/>
          <a:stretch/>
        </p:blipFill>
        <p:spPr>
          <a:xfrm>
            <a:off x="2510790" y="123224"/>
            <a:ext cx="9002268" cy="6472383"/>
          </a:xfrm>
          <a:prstGeom prst="rect">
            <a:avLst/>
          </a:prstGeom>
        </p:spPr>
      </p:pic>
      <p:sp>
        <p:nvSpPr>
          <p:cNvPr id="7" name="TextBox 6">
            <a:extLst>
              <a:ext uri="{FF2B5EF4-FFF2-40B4-BE49-F238E27FC236}">
                <a16:creationId xmlns:a16="http://schemas.microsoft.com/office/drawing/2014/main" id="{51898F13-DBF6-4989-99AE-4F11793D13C2}"/>
              </a:ext>
            </a:extLst>
          </p:cNvPr>
          <p:cNvSpPr txBox="1"/>
          <p:nvPr/>
        </p:nvSpPr>
        <p:spPr>
          <a:xfrm>
            <a:off x="434340" y="6595607"/>
            <a:ext cx="6103620" cy="261610"/>
          </a:xfrm>
          <a:prstGeom prst="rect">
            <a:avLst/>
          </a:prstGeom>
          <a:noFill/>
        </p:spPr>
        <p:txBody>
          <a:bodyPr wrap="square">
            <a:spAutoFit/>
          </a:bodyPr>
          <a:lstStyle/>
          <a:p>
            <a:r>
              <a:rPr lang="en-US" sz="1100" dirty="0">
                <a:latin typeface="Abadi" panose="020B0604020104020204" pitchFamily="34" charset="0"/>
              </a:rPr>
              <a:t>https://www.rcog.org.uk/globalassets/documents/guidelines/gtg-37a.pdf</a:t>
            </a:r>
          </a:p>
        </p:txBody>
      </p:sp>
    </p:spTree>
    <p:extLst>
      <p:ext uri="{BB962C8B-B14F-4D97-AF65-F5344CB8AC3E}">
        <p14:creationId xmlns:p14="http://schemas.microsoft.com/office/powerpoint/2010/main" val="1524192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6B893-6110-4952-A2BD-0F680ABD1700}"/>
              </a:ext>
            </a:extLst>
          </p:cNvPr>
          <p:cNvSpPr>
            <a:spLocks noGrp="1"/>
          </p:cNvSpPr>
          <p:nvPr>
            <p:ph type="title"/>
          </p:nvPr>
        </p:nvSpPr>
        <p:spPr>
          <a:xfrm>
            <a:off x="422910" y="262393"/>
            <a:ext cx="10531602" cy="1428929"/>
          </a:xfrm>
        </p:spPr>
        <p:txBody>
          <a:bodyPr/>
          <a:lstStyle/>
          <a:p>
            <a:r>
              <a:rPr lang="en-US" dirty="0"/>
              <a:t>RCOG</a:t>
            </a:r>
          </a:p>
        </p:txBody>
      </p:sp>
      <p:pic>
        <p:nvPicPr>
          <p:cNvPr id="5" name="Picture 4">
            <a:extLst>
              <a:ext uri="{FF2B5EF4-FFF2-40B4-BE49-F238E27FC236}">
                <a16:creationId xmlns:a16="http://schemas.microsoft.com/office/drawing/2014/main" id="{2D92756B-97A6-41BE-B43C-BB43F458DACC}"/>
              </a:ext>
            </a:extLst>
          </p:cNvPr>
          <p:cNvPicPr>
            <a:picLocks noChangeAspect="1"/>
          </p:cNvPicPr>
          <p:nvPr/>
        </p:nvPicPr>
        <p:blipFill rotWithShape="1">
          <a:blip r:embed="rId2"/>
          <a:srcRect l="31594" t="21270" r="17313" b="48788"/>
          <a:stretch/>
        </p:blipFill>
        <p:spPr>
          <a:xfrm>
            <a:off x="422910" y="2326005"/>
            <a:ext cx="6229350" cy="1977390"/>
          </a:xfrm>
          <a:prstGeom prst="rect">
            <a:avLst/>
          </a:prstGeom>
        </p:spPr>
      </p:pic>
      <p:pic>
        <p:nvPicPr>
          <p:cNvPr id="7" name="Picture 6">
            <a:extLst>
              <a:ext uri="{FF2B5EF4-FFF2-40B4-BE49-F238E27FC236}">
                <a16:creationId xmlns:a16="http://schemas.microsoft.com/office/drawing/2014/main" id="{8BC59DCC-E844-43CD-A0B8-50D8AA481EA9}"/>
              </a:ext>
            </a:extLst>
          </p:cNvPr>
          <p:cNvPicPr>
            <a:picLocks noChangeAspect="1"/>
          </p:cNvPicPr>
          <p:nvPr/>
        </p:nvPicPr>
        <p:blipFill rotWithShape="1">
          <a:blip r:embed="rId3"/>
          <a:srcRect l="39938" t="15558" r="25656" b="10365"/>
          <a:stretch/>
        </p:blipFill>
        <p:spPr>
          <a:xfrm>
            <a:off x="6652260" y="148093"/>
            <a:ext cx="5430583" cy="6333214"/>
          </a:xfrm>
          <a:prstGeom prst="rect">
            <a:avLst/>
          </a:prstGeom>
        </p:spPr>
      </p:pic>
      <p:sp>
        <p:nvSpPr>
          <p:cNvPr id="8" name="TextBox 7">
            <a:extLst>
              <a:ext uri="{FF2B5EF4-FFF2-40B4-BE49-F238E27FC236}">
                <a16:creationId xmlns:a16="http://schemas.microsoft.com/office/drawing/2014/main" id="{1FC62626-63FD-4837-97EA-A96C20E446AB}"/>
              </a:ext>
            </a:extLst>
          </p:cNvPr>
          <p:cNvSpPr txBox="1"/>
          <p:nvPr/>
        </p:nvSpPr>
        <p:spPr>
          <a:xfrm>
            <a:off x="262890" y="6631177"/>
            <a:ext cx="6103620" cy="261610"/>
          </a:xfrm>
          <a:prstGeom prst="rect">
            <a:avLst/>
          </a:prstGeom>
          <a:noFill/>
        </p:spPr>
        <p:txBody>
          <a:bodyPr wrap="square">
            <a:spAutoFit/>
          </a:bodyPr>
          <a:lstStyle/>
          <a:p>
            <a:r>
              <a:rPr lang="en-US" sz="1050" dirty="0">
                <a:latin typeface="Abadi" panose="020B0604020104020204" pitchFamily="34" charset="0"/>
              </a:rPr>
              <a:t>https://www.rcog.org.uk/globalassets/documents/guidelines/gtg-37a.pdf</a:t>
            </a:r>
          </a:p>
        </p:txBody>
      </p:sp>
    </p:spTree>
    <p:extLst>
      <p:ext uri="{BB962C8B-B14F-4D97-AF65-F5344CB8AC3E}">
        <p14:creationId xmlns:p14="http://schemas.microsoft.com/office/powerpoint/2010/main" val="238166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C42A73-A76A-46E2-80A9-A0F14959E999}"/>
              </a:ext>
            </a:extLst>
          </p:cNvPr>
          <p:cNvPicPr>
            <a:picLocks noChangeAspect="1"/>
          </p:cNvPicPr>
          <p:nvPr/>
        </p:nvPicPr>
        <p:blipFill>
          <a:blip r:embed="rId2"/>
          <a:stretch>
            <a:fillRect/>
          </a:stretch>
        </p:blipFill>
        <p:spPr>
          <a:xfrm>
            <a:off x="2129171" y="1791652"/>
            <a:ext cx="6618589" cy="2448878"/>
          </a:xfrm>
          <a:prstGeom prst="rect">
            <a:avLst/>
          </a:prstGeom>
        </p:spPr>
      </p:pic>
    </p:spTree>
    <p:extLst>
      <p:ext uri="{BB962C8B-B14F-4D97-AF65-F5344CB8AC3E}">
        <p14:creationId xmlns:p14="http://schemas.microsoft.com/office/powerpoint/2010/main" val="2981688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958A4-C5BF-4D9C-8CC0-E5E689D29D27}"/>
              </a:ext>
            </a:extLst>
          </p:cNvPr>
          <p:cNvSpPr>
            <a:spLocks noGrp="1"/>
          </p:cNvSpPr>
          <p:nvPr>
            <p:ph type="title"/>
          </p:nvPr>
        </p:nvSpPr>
        <p:spPr>
          <a:xfrm>
            <a:off x="838200" y="134293"/>
            <a:ext cx="7561082" cy="879213"/>
          </a:xfrm>
        </p:spPr>
        <p:txBody>
          <a:bodyPr>
            <a:normAutofit/>
          </a:bodyPr>
          <a:lstStyle/>
          <a:p>
            <a:r>
              <a:rPr lang="en-US" dirty="0"/>
              <a:t>AIM Safety Bundle Format</a:t>
            </a:r>
          </a:p>
        </p:txBody>
      </p:sp>
      <p:sp>
        <p:nvSpPr>
          <p:cNvPr id="3" name="Content Placeholder 2">
            <a:extLst>
              <a:ext uri="{FF2B5EF4-FFF2-40B4-BE49-F238E27FC236}">
                <a16:creationId xmlns:a16="http://schemas.microsoft.com/office/drawing/2014/main" id="{2741B5D2-8444-4F91-B617-4BC7A73BF37D}"/>
              </a:ext>
            </a:extLst>
          </p:cNvPr>
          <p:cNvSpPr>
            <a:spLocks noGrp="1"/>
          </p:cNvSpPr>
          <p:nvPr>
            <p:ph idx="1"/>
          </p:nvPr>
        </p:nvSpPr>
        <p:spPr>
          <a:xfrm>
            <a:off x="7915436" y="412543"/>
            <a:ext cx="3103948" cy="461665"/>
          </a:xfrm>
        </p:spPr>
        <p:txBody>
          <a:bodyPr>
            <a:normAutofit/>
          </a:bodyPr>
          <a:lstStyle/>
          <a:p>
            <a:pPr marL="0" indent="0">
              <a:buNone/>
            </a:pPr>
            <a:r>
              <a:rPr lang="en-US" dirty="0"/>
              <a:t>Four (Five) domains: </a:t>
            </a:r>
          </a:p>
        </p:txBody>
      </p:sp>
      <p:sp>
        <p:nvSpPr>
          <p:cNvPr id="7" name="TextBox 6">
            <a:extLst>
              <a:ext uri="{FF2B5EF4-FFF2-40B4-BE49-F238E27FC236}">
                <a16:creationId xmlns:a16="http://schemas.microsoft.com/office/drawing/2014/main" id="{7EEF95F5-C85A-46AB-806B-D3E857F3CDB2}"/>
              </a:ext>
            </a:extLst>
          </p:cNvPr>
          <p:cNvSpPr txBox="1"/>
          <p:nvPr/>
        </p:nvSpPr>
        <p:spPr>
          <a:xfrm>
            <a:off x="236032" y="6446708"/>
            <a:ext cx="10655886" cy="276999"/>
          </a:xfrm>
          <a:prstGeom prst="rect">
            <a:avLst/>
          </a:prstGeom>
          <a:noFill/>
        </p:spPr>
        <p:txBody>
          <a:bodyPr wrap="square">
            <a:spAutoFit/>
          </a:bodyPr>
          <a:lstStyle/>
          <a:p>
            <a:r>
              <a:rPr lang="en-US" sz="1200" b="0" i="0" dirty="0">
                <a:solidFill>
                  <a:srgbClr val="000000"/>
                </a:solidFill>
                <a:effectLst/>
                <a:latin typeface="Abadi" panose="020B0604020104020204" pitchFamily="34" charset="0"/>
              </a:rPr>
              <a:t>D'Alton, Mary E. MD,  et al, National Partnership for Maternal Safety, Obstetrics &amp; Gynecology: October 2016 - Volume 128 - Issue 4 - p 688-698</a:t>
            </a:r>
            <a:endParaRPr lang="en-US" sz="1200" dirty="0">
              <a:latin typeface="Abadi" panose="020B0604020104020204" pitchFamily="34" charset="0"/>
              <a:hlinkClick r:id="rId2"/>
            </a:endParaRPr>
          </a:p>
        </p:txBody>
      </p:sp>
      <p:graphicFrame>
        <p:nvGraphicFramePr>
          <p:cNvPr id="4" name="Diagram 3">
            <a:extLst>
              <a:ext uri="{FF2B5EF4-FFF2-40B4-BE49-F238E27FC236}">
                <a16:creationId xmlns:a16="http://schemas.microsoft.com/office/drawing/2014/main" id="{38A88805-D8AA-499E-8ABD-C13249CE3575}"/>
              </a:ext>
            </a:extLst>
          </p:cNvPr>
          <p:cNvGraphicFramePr/>
          <p:nvPr>
            <p:extLst>
              <p:ext uri="{D42A27DB-BD31-4B8C-83A1-F6EECF244321}">
                <p14:modId xmlns:p14="http://schemas.microsoft.com/office/powerpoint/2010/main" val="3375259973"/>
              </p:ext>
            </p:extLst>
          </p:nvPr>
        </p:nvGraphicFramePr>
        <p:xfrm>
          <a:off x="353836" y="1152457"/>
          <a:ext cx="10655886" cy="51549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1832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A5B2D-E130-4CC8-8AB4-532E801FEA42}"/>
              </a:ext>
            </a:extLst>
          </p:cNvPr>
          <p:cNvSpPr>
            <a:spLocks noGrp="1"/>
          </p:cNvSpPr>
          <p:nvPr>
            <p:ph type="title"/>
          </p:nvPr>
        </p:nvSpPr>
        <p:spPr>
          <a:xfrm>
            <a:off x="754380" y="720090"/>
            <a:ext cx="9692640" cy="708839"/>
          </a:xfrm>
        </p:spPr>
        <p:txBody>
          <a:bodyPr/>
          <a:lstStyle/>
          <a:p>
            <a:r>
              <a:rPr lang="en-US" dirty="0"/>
              <a:t>Additional Support</a:t>
            </a:r>
          </a:p>
        </p:txBody>
      </p:sp>
      <p:pic>
        <p:nvPicPr>
          <p:cNvPr id="5" name="Picture 4">
            <a:extLst>
              <a:ext uri="{FF2B5EF4-FFF2-40B4-BE49-F238E27FC236}">
                <a16:creationId xmlns:a16="http://schemas.microsoft.com/office/drawing/2014/main" id="{33777E98-04AF-4AF7-A7CB-A1553B15CE1A}"/>
              </a:ext>
            </a:extLst>
          </p:cNvPr>
          <p:cNvPicPr>
            <a:picLocks noChangeAspect="1"/>
          </p:cNvPicPr>
          <p:nvPr/>
        </p:nvPicPr>
        <p:blipFill rotWithShape="1">
          <a:blip r:embed="rId3"/>
          <a:srcRect l="16314" t="15619" r="17193" b="9189"/>
          <a:stretch/>
        </p:blipFill>
        <p:spPr>
          <a:xfrm>
            <a:off x="754380" y="1515785"/>
            <a:ext cx="3966210" cy="5159583"/>
          </a:xfrm>
          <a:prstGeom prst="rect">
            <a:avLst/>
          </a:prstGeom>
        </p:spPr>
      </p:pic>
      <p:pic>
        <p:nvPicPr>
          <p:cNvPr id="7" name="Picture 6">
            <a:extLst>
              <a:ext uri="{FF2B5EF4-FFF2-40B4-BE49-F238E27FC236}">
                <a16:creationId xmlns:a16="http://schemas.microsoft.com/office/drawing/2014/main" id="{8CD128AA-6550-451D-8085-378A36FBA667}"/>
              </a:ext>
            </a:extLst>
          </p:cNvPr>
          <p:cNvPicPr>
            <a:picLocks noChangeAspect="1"/>
          </p:cNvPicPr>
          <p:nvPr/>
        </p:nvPicPr>
        <p:blipFill rotWithShape="1">
          <a:blip r:embed="rId4"/>
          <a:srcRect l="33854" t="19538" r="34281"/>
          <a:stretch/>
        </p:blipFill>
        <p:spPr>
          <a:xfrm>
            <a:off x="6553568" y="182631"/>
            <a:ext cx="4746892" cy="6492737"/>
          </a:xfrm>
          <a:prstGeom prst="rect">
            <a:avLst/>
          </a:prstGeom>
        </p:spPr>
      </p:pic>
    </p:spTree>
    <p:extLst>
      <p:ext uri="{BB962C8B-B14F-4D97-AF65-F5344CB8AC3E}">
        <p14:creationId xmlns:p14="http://schemas.microsoft.com/office/powerpoint/2010/main" val="2836975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44F4F-21EE-48E1-BF7C-B2C36AD8814B}"/>
              </a:ext>
            </a:extLst>
          </p:cNvPr>
          <p:cNvSpPr>
            <a:spLocks noGrp="1"/>
          </p:cNvSpPr>
          <p:nvPr>
            <p:ph type="title"/>
          </p:nvPr>
        </p:nvSpPr>
        <p:spPr>
          <a:xfrm>
            <a:off x="582931" y="153222"/>
            <a:ext cx="10371581" cy="1428929"/>
          </a:xfrm>
        </p:spPr>
        <p:txBody>
          <a:bodyPr>
            <a:normAutofit/>
          </a:bodyPr>
          <a:lstStyle/>
          <a:p>
            <a:r>
              <a:rPr lang="en-US" dirty="0"/>
              <a:t>Nursing Practices to Identify and Minimize VTE Risk in all Women  (CMQCC)</a:t>
            </a:r>
          </a:p>
        </p:txBody>
      </p:sp>
      <p:sp>
        <p:nvSpPr>
          <p:cNvPr id="3" name="Content Placeholder 2">
            <a:extLst>
              <a:ext uri="{FF2B5EF4-FFF2-40B4-BE49-F238E27FC236}">
                <a16:creationId xmlns:a16="http://schemas.microsoft.com/office/drawing/2014/main" id="{DAAA7BB4-E91E-429A-979D-DCE4AA29A140}"/>
              </a:ext>
            </a:extLst>
          </p:cNvPr>
          <p:cNvSpPr>
            <a:spLocks noGrp="1"/>
          </p:cNvSpPr>
          <p:nvPr>
            <p:ph idx="1"/>
          </p:nvPr>
        </p:nvSpPr>
        <p:spPr>
          <a:xfrm>
            <a:off x="5497830" y="1805940"/>
            <a:ext cx="6423659" cy="4949190"/>
          </a:xfrm>
          <a:solidFill>
            <a:schemeClr val="bg1"/>
          </a:solidFill>
        </p:spPr>
        <p:txBody>
          <a:bodyPr>
            <a:normAutofit fontScale="92500" lnSpcReduction="20000"/>
          </a:bodyPr>
          <a:lstStyle/>
          <a:p>
            <a:pPr>
              <a:lnSpc>
                <a:spcPct val="120000"/>
              </a:lnSpc>
              <a:spcBef>
                <a:spcPts val="0"/>
              </a:spcBef>
              <a:spcAft>
                <a:spcPts val="600"/>
              </a:spcAft>
            </a:pPr>
            <a:r>
              <a:rPr lang="en-US" sz="1400" dirty="0"/>
              <a:t>All hospitalized antepartum patients should be encouraged on admission to maintain full ambulation, adequate hydration and utilize mechanical prophylaxis (knee-length sequential compression devices) while in bed.</a:t>
            </a:r>
          </a:p>
          <a:p>
            <a:pPr>
              <a:lnSpc>
                <a:spcPct val="120000"/>
              </a:lnSpc>
              <a:spcBef>
                <a:spcPts val="0"/>
              </a:spcBef>
              <a:spcAft>
                <a:spcPts val="600"/>
              </a:spcAft>
            </a:pPr>
            <a:r>
              <a:rPr lang="en-US" sz="1400" dirty="0"/>
              <a:t>Sequential compression devices should be used until 24 hours after the cesarean birth or until fully ambulatory. </a:t>
            </a:r>
          </a:p>
          <a:p>
            <a:pPr>
              <a:lnSpc>
                <a:spcPct val="120000"/>
              </a:lnSpc>
              <a:spcBef>
                <a:spcPts val="0"/>
              </a:spcBef>
              <a:spcAft>
                <a:spcPts val="600"/>
              </a:spcAft>
            </a:pPr>
            <a:r>
              <a:rPr lang="en-US" sz="1400" dirty="0"/>
              <a:t>Administer anticoagulants as indicated by risk assessment and providers’ orders 12-24 hours after cesarean birth. </a:t>
            </a:r>
          </a:p>
          <a:p>
            <a:pPr>
              <a:lnSpc>
                <a:spcPct val="120000"/>
              </a:lnSpc>
              <a:spcBef>
                <a:spcPts val="0"/>
              </a:spcBef>
              <a:spcAft>
                <a:spcPts val="600"/>
              </a:spcAft>
            </a:pPr>
            <a:r>
              <a:rPr lang="en-US" sz="1400" dirty="0"/>
              <a:t>If a woman is on  anticoagulants, monitor for bleeding and instruct her (and her significant others) to notify the health care team if she experiences any of the following: nose or gum bleeding, excessive bruising or hematuria.  </a:t>
            </a:r>
          </a:p>
          <a:p>
            <a:pPr>
              <a:lnSpc>
                <a:spcPct val="120000"/>
              </a:lnSpc>
              <a:spcBef>
                <a:spcPts val="0"/>
              </a:spcBef>
              <a:spcAft>
                <a:spcPts val="600"/>
              </a:spcAft>
            </a:pPr>
            <a:r>
              <a:rPr lang="en-US" sz="1400" dirty="0"/>
              <a:t>Provide women and their families with information on oral anticoagulants, including their impact on breastfeeding and the effect of other medications and foods that affect INR, including over the counter medications, prescriptions, and foods rich in Vitamin K (broccoli, lettuce, and spinach). In addition, advise women to notify their provider if they become pregnant or plan to conceive while on anticoagulant medications. </a:t>
            </a:r>
          </a:p>
          <a:p>
            <a:pPr>
              <a:lnSpc>
                <a:spcPct val="120000"/>
              </a:lnSpc>
              <a:spcBef>
                <a:spcPts val="0"/>
              </a:spcBef>
              <a:spcAft>
                <a:spcPts val="600"/>
              </a:spcAft>
            </a:pPr>
            <a:r>
              <a:rPr lang="en-US" sz="1400" dirty="0"/>
              <a:t>Warfarin, LMWH, UFH are all compatible with breastfeeding</a:t>
            </a:r>
          </a:p>
          <a:p>
            <a:pPr>
              <a:lnSpc>
                <a:spcPct val="120000"/>
              </a:lnSpc>
              <a:spcBef>
                <a:spcPts val="0"/>
              </a:spcBef>
              <a:spcAft>
                <a:spcPts val="600"/>
              </a:spcAft>
            </a:pPr>
            <a:r>
              <a:rPr lang="en-US" sz="1400" dirty="0"/>
              <a:t>Discharge instructions should be provided to the woman and her family which should include signs &amp; symptoms of DVT/PE, when to notify her provider or seek urgent care as well as lifestyle changes and preventable risk factors (smoking, obesity). </a:t>
            </a:r>
          </a:p>
        </p:txBody>
      </p:sp>
      <p:pic>
        <p:nvPicPr>
          <p:cNvPr id="9" name="Picture 8">
            <a:extLst>
              <a:ext uri="{FF2B5EF4-FFF2-40B4-BE49-F238E27FC236}">
                <a16:creationId xmlns:a16="http://schemas.microsoft.com/office/drawing/2014/main" id="{01B6B4B5-F421-45A5-A138-F7707E8ACEAB}"/>
              </a:ext>
            </a:extLst>
          </p:cNvPr>
          <p:cNvPicPr>
            <a:picLocks noChangeAspect="1"/>
          </p:cNvPicPr>
          <p:nvPr/>
        </p:nvPicPr>
        <p:blipFill rotWithShape="1">
          <a:blip r:embed="rId3"/>
          <a:srcRect l="24095" t="60539" r="36249" b="8183"/>
          <a:stretch/>
        </p:blipFill>
        <p:spPr>
          <a:xfrm>
            <a:off x="480060" y="3673088"/>
            <a:ext cx="5017771" cy="2143789"/>
          </a:xfrm>
          <a:prstGeom prst="rect">
            <a:avLst/>
          </a:prstGeom>
        </p:spPr>
      </p:pic>
      <p:sp>
        <p:nvSpPr>
          <p:cNvPr id="6" name="TextBox 5">
            <a:extLst>
              <a:ext uri="{FF2B5EF4-FFF2-40B4-BE49-F238E27FC236}">
                <a16:creationId xmlns:a16="http://schemas.microsoft.com/office/drawing/2014/main" id="{AD7663C6-3537-47D1-BDF5-6E1AB11E7ECC}"/>
              </a:ext>
            </a:extLst>
          </p:cNvPr>
          <p:cNvSpPr txBox="1"/>
          <p:nvPr/>
        </p:nvSpPr>
        <p:spPr>
          <a:xfrm>
            <a:off x="582931" y="2277849"/>
            <a:ext cx="4286249" cy="923330"/>
          </a:xfrm>
          <a:prstGeom prst="rect">
            <a:avLst/>
          </a:prstGeom>
          <a:noFill/>
        </p:spPr>
        <p:txBody>
          <a:bodyPr wrap="square">
            <a:spAutoFit/>
          </a:bodyPr>
          <a:lstStyle/>
          <a:p>
            <a:r>
              <a:rPr lang="en-US" dirty="0">
                <a:latin typeface="Abadi" panose="020B0604020104020204" pitchFamily="34" charset="0"/>
              </a:rPr>
              <a:t>Nurses play a pivotal role in the prevention of both DVT and PE among pregnant and postpartum women. </a:t>
            </a:r>
          </a:p>
        </p:txBody>
      </p:sp>
    </p:spTree>
    <p:extLst>
      <p:ext uri="{BB962C8B-B14F-4D97-AF65-F5344CB8AC3E}">
        <p14:creationId xmlns:p14="http://schemas.microsoft.com/office/powerpoint/2010/main" val="4010535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logo&#10;&#10;Description automatically generated with low confidence">
            <a:extLst>
              <a:ext uri="{FF2B5EF4-FFF2-40B4-BE49-F238E27FC236}">
                <a16:creationId xmlns:a16="http://schemas.microsoft.com/office/drawing/2014/main" id="{A031646B-4A98-4C0D-9A9E-C14E8B5F8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872" y="1896618"/>
            <a:ext cx="9876309" cy="2516124"/>
          </a:xfrm>
          <a:prstGeom prst="rect">
            <a:avLst/>
          </a:prstGeom>
        </p:spPr>
      </p:pic>
    </p:spTree>
    <p:extLst>
      <p:ext uri="{BB962C8B-B14F-4D97-AF65-F5344CB8AC3E}">
        <p14:creationId xmlns:p14="http://schemas.microsoft.com/office/powerpoint/2010/main" val="1815095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1D6D21-5279-4C3F-B579-34187879E85D}"/>
              </a:ext>
            </a:extLst>
          </p:cNvPr>
          <p:cNvPicPr>
            <a:picLocks noChangeAspect="1"/>
          </p:cNvPicPr>
          <p:nvPr/>
        </p:nvPicPr>
        <p:blipFill rotWithShape="1">
          <a:blip r:embed="rId2"/>
          <a:srcRect l="39656" t="15732" r="25844" b="3269"/>
          <a:stretch/>
        </p:blipFill>
        <p:spPr>
          <a:xfrm>
            <a:off x="3419475" y="0"/>
            <a:ext cx="5353050" cy="6807683"/>
          </a:xfrm>
          <a:prstGeom prst="rect">
            <a:avLst/>
          </a:prstGeom>
        </p:spPr>
      </p:pic>
      <p:sp>
        <p:nvSpPr>
          <p:cNvPr id="9" name="TextBox 8">
            <a:extLst>
              <a:ext uri="{FF2B5EF4-FFF2-40B4-BE49-F238E27FC236}">
                <a16:creationId xmlns:a16="http://schemas.microsoft.com/office/drawing/2014/main" id="{AF8E4611-C751-4FD1-8BCE-76FB3E436C4E}"/>
              </a:ext>
            </a:extLst>
          </p:cNvPr>
          <p:cNvSpPr txBox="1"/>
          <p:nvPr/>
        </p:nvSpPr>
        <p:spPr>
          <a:xfrm>
            <a:off x="321945" y="6261854"/>
            <a:ext cx="2821305" cy="276999"/>
          </a:xfrm>
          <a:prstGeom prst="rect">
            <a:avLst/>
          </a:prstGeom>
          <a:noFill/>
        </p:spPr>
        <p:txBody>
          <a:bodyPr wrap="square">
            <a:spAutoFit/>
          </a:bodyPr>
          <a:lstStyle/>
          <a:p>
            <a:r>
              <a:rPr lang="en-US" sz="1200" dirty="0">
                <a:latin typeface="Abadi" panose="020B0604020104020204" pitchFamily="34" charset="0"/>
              </a:rPr>
              <a:t>https://www.awhonn.org/practice-briefs/</a:t>
            </a:r>
          </a:p>
        </p:txBody>
      </p:sp>
    </p:spTree>
    <p:extLst>
      <p:ext uri="{BB962C8B-B14F-4D97-AF65-F5344CB8AC3E}">
        <p14:creationId xmlns:p14="http://schemas.microsoft.com/office/powerpoint/2010/main" val="1148825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7161C7-045E-45D4-9F10-08C95D9F29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ABAF6370-6BA9-4B90-A186-9019906AB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33F8C28-9D55-445E-BFC4-0E0010552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5105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646B810F-5DD5-4C38-8F58-4DD282BEB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105400"/>
            <a:ext cx="1083564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5D01211-C9C7-41D4-8AE0-FA05FDF1E5A3}"/>
              </a:ext>
            </a:extLst>
          </p:cNvPr>
          <p:cNvSpPr>
            <a:spLocks noGrp="1"/>
          </p:cNvSpPr>
          <p:nvPr>
            <p:ph type="title"/>
          </p:nvPr>
        </p:nvSpPr>
        <p:spPr>
          <a:xfrm>
            <a:off x="944183" y="5181600"/>
            <a:ext cx="10156435" cy="1076324"/>
          </a:xfrm>
        </p:spPr>
        <p:txBody>
          <a:bodyPr vert="horz" lIns="91440" tIns="27432" rIns="91440" bIns="45720" rtlCol="0" anchor="b">
            <a:normAutofit/>
          </a:bodyPr>
          <a:lstStyle/>
          <a:p>
            <a:pPr>
              <a:lnSpc>
                <a:spcPct val="85000"/>
              </a:lnSpc>
            </a:pPr>
            <a:r>
              <a:rPr lang="en-US" sz="5400" b="0">
                <a:solidFill>
                  <a:schemeClr val="tx1"/>
                </a:solidFill>
                <a:latin typeface="+mj-lt"/>
              </a:rPr>
              <a:t>Putting it all together</a:t>
            </a:r>
          </a:p>
        </p:txBody>
      </p:sp>
      <p:pic>
        <p:nvPicPr>
          <p:cNvPr id="7" name="Picture 6" descr="Geometric shapes on a wooden background">
            <a:extLst>
              <a:ext uri="{FF2B5EF4-FFF2-40B4-BE49-F238E27FC236}">
                <a16:creationId xmlns:a16="http://schemas.microsoft.com/office/drawing/2014/main" id="{17FE8499-F4F2-4C12-BE3A-DA4E593DD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930" y="395683"/>
            <a:ext cx="6957039" cy="4636893"/>
          </a:xfrm>
          <a:prstGeom prst="rect">
            <a:avLst/>
          </a:prstGeom>
        </p:spPr>
      </p:pic>
    </p:spTree>
    <p:extLst>
      <p:ext uri="{BB962C8B-B14F-4D97-AF65-F5344CB8AC3E}">
        <p14:creationId xmlns:p14="http://schemas.microsoft.com/office/powerpoint/2010/main" val="932528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84D8DD7E-32D2-40A0-ABAA-495B6507456D}"/>
              </a:ext>
            </a:extLst>
          </p:cNvPr>
          <p:cNvSpPr/>
          <p:nvPr/>
        </p:nvSpPr>
        <p:spPr>
          <a:xfrm>
            <a:off x="39953" y="0"/>
            <a:ext cx="1211209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ontent Placeholder 3">
            <a:extLst>
              <a:ext uri="{FF2B5EF4-FFF2-40B4-BE49-F238E27FC236}">
                <a16:creationId xmlns:a16="http://schemas.microsoft.com/office/drawing/2014/main" id="{44EAF0E0-C060-444B-9ECF-E2E9BC7EB947}"/>
              </a:ext>
            </a:extLst>
          </p:cNvPr>
          <p:cNvGraphicFramePr>
            <a:graphicFrameLocks/>
          </p:cNvGraphicFramePr>
          <p:nvPr>
            <p:extLst>
              <p:ext uri="{D42A27DB-BD31-4B8C-83A1-F6EECF244321}">
                <p14:modId xmlns:p14="http://schemas.microsoft.com/office/powerpoint/2010/main" val="269616375"/>
              </p:ext>
            </p:extLst>
          </p:nvPr>
        </p:nvGraphicFramePr>
        <p:xfrm>
          <a:off x="4957675" y="3113240"/>
          <a:ext cx="2743200" cy="1771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2" name="Straight Connector 11">
            <a:extLst>
              <a:ext uri="{FF2B5EF4-FFF2-40B4-BE49-F238E27FC236}">
                <a16:creationId xmlns:a16="http://schemas.microsoft.com/office/drawing/2014/main" id="{F0B230F4-12CF-4596-AB57-CD52BA6136EC}"/>
              </a:ext>
            </a:extLst>
          </p:cNvPr>
          <p:cNvCxnSpPr/>
          <p:nvPr/>
        </p:nvCxnSpPr>
        <p:spPr>
          <a:xfrm>
            <a:off x="862149" y="4362994"/>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9" name="Content Placeholder 3">
            <a:extLst>
              <a:ext uri="{FF2B5EF4-FFF2-40B4-BE49-F238E27FC236}">
                <a16:creationId xmlns:a16="http://schemas.microsoft.com/office/drawing/2014/main" id="{777AF919-604B-4AB2-9C84-ACCDBF0E43F3}"/>
              </a:ext>
            </a:extLst>
          </p:cNvPr>
          <p:cNvGraphicFramePr>
            <a:graphicFrameLocks/>
          </p:cNvGraphicFramePr>
          <p:nvPr>
            <p:extLst>
              <p:ext uri="{D42A27DB-BD31-4B8C-83A1-F6EECF244321}">
                <p14:modId xmlns:p14="http://schemas.microsoft.com/office/powerpoint/2010/main" val="3295749534"/>
              </p:ext>
            </p:extLst>
          </p:nvPr>
        </p:nvGraphicFramePr>
        <p:xfrm>
          <a:off x="444351" y="1862566"/>
          <a:ext cx="11599818" cy="20378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3" name="Content Placeholder 3">
            <a:extLst>
              <a:ext uri="{FF2B5EF4-FFF2-40B4-BE49-F238E27FC236}">
                <a16:creationId xmlns:a16="http://schemas.microsoft.com/office/drawing/2014/main" id="{F25E687C-B887-494B-97F8-75E019D508E5}"/>
              </a:ext>
            </a:extLst>
          </p:cNvPr>
          <p:cNvGraphicFramePr>
            <a:graphicFrameLocks/>
          </p:cNvGraphicFramePr>
          <p:nvPr>
            <p:extLst>
              <p:ext uri="{D42A27DB-BD31-4B8C-83A1-F6EECF244321}">
                <p14:modId xmlns:p14="http://schemas.microsoft.com/office/powerpoint/2010/main" val="3168024926"/>
              </p:ext>
            </p:extLst>
          </p:nvPr>
        </p:nvGraphicFramePr>
        <p:xfrm>
          <a:off x="7794171" y="3393992"/>
          <a:ext cx="2743200" cy="62488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7" name="Content Placeholder 3">
            <a:extLst>
              <a:ext uri="{FF2B5EF4-FFF2-40B4-BE49-F238E27FC236}">
                <a16:creationId xmlns:a16="http://schemas.microsoft.com/office/drawing/2014/main" id="{9091200B-2C64-41AB-A73C-97E42F3999F9}"/>
              </a:ext>
            </a:extLst>
          </p:cNvPr>
          <p:cNvGraphicFramePr>
            <a:graphicFrameLocks/>
          </p:cNvGraphicFramePr>
          <p:nvPr>
            <p:extLst>
              <p:ext uri="{D42A27DB-BD31-4B8C-83A1-F6EECF244321}">
                <p14:modId xmlns:p14="http://schemas.microsoft.com/office/powerpoint/2010/main" val="1615164319"/>
              </p:ext>
            </p:extLst>
          </p:nvPr>
        </p:nvGraphicFramePr>
        <p:xfrm>
          <a:off x="2856411" y="3429001"/>
          <a:ext cx="2101264" cy="589879"/>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8" name="Content Placeholder 3">
            <a:extLst>
              <a:ext uri="{FF2B5EF4-FFF2-40B4-BE49-F238E27FC236}">
                <a16:creationId xmlns:a16="http://schemas.microsoft.com/office/drawing/2014/main" id="{32FF9852-0F6A-4AF5-A492-1A6B519E82DA}"/>
              </a:ext>
            </a:extLst>
          </p:cNvPr>
          <p:cNvGraphicFramePr>
            <a:graphicFrameLocks/>
          </p:cNvGraphicFramePr>
          <p:nvPr>
            <p:extLst>
              <p:ext uri="{D42A27DB-BD31-4B8C-83A1-F6EECF244321}">
                <p14:modId xmlns:p14="http://schemas.microsoft.com/office/powerpoint/2010/main" val="312273084"/>
              </p:ext>
            </p:extLst>
          </p:nvPr>
        </p:nvGraphicFramePr>
        <p:xfrm>
          <a:off x="444351" y="3429001"/>
          <a:ext cx="2194346" cy="589880"/>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21" name="Content Placeholder 3">
            <a:extLst>
              <a:ext uri="{FF2B5EF4-FFF2-40B4-BE49-F238E27FC236}">
                <a16:creationId xmlns:a16="http://schemas.microsoft.com/office/drawing/2014/main" id="{3BC28640-2260-482E-8693-A70A4498B5DC}"/>
              </a:ext>
            </a:extLst>
          </p:cNvPr>
          <p:cNvGraphicFramePr>
            <a:graphicFrameLocks/>
          </p:cNvGraphicFramePr>
          <p:nvPr>
            <p:extLst>
              <p:ext uri="{D42A27DB-BD31-4B8C-83A1-F6EECF244321}">
                <p14:modId xmlns:p14="http://schemas.microsoft.com/office/powerpoint/2010/main" val="2118085529"/>
              </p:ext>
            </p:extLst>
          </p:nvPr>
        </p:nvGraphicFramePr>
        <p:xfrm>
          <a:off x="2447107" y="4908081"/>
          <a:ext cx="5608321" cy="1899386"/>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36" name="Content Placeholder 3">
            <a:extLst>
              <a:ext uri="{FF2B5EF4-FFF2-40B4-BE49-F238E27FC236}">
                <a16:creationId xmlns:a16="http://schemas.microsoft.com/office/drawing/2014/main" id="{9BF4E4C9-D074-4941-9732-E7402C1D4D89}"/>
              </a:ext>
            </a:extLst>
          </p:cNvPr>
          <p:cNvGraphicFramePr>
            <a:graphicFrameLocks/>
          </p:cNvGraphicFramePr>
          <p:nvPr>
            <p:extLst>
              <p:ext uri="{D42A27DB-BD31-4B8C-83A1-F6EECF244321}">
                <p14:modId xmlns:p14="http://schemas.microsoft.com/office/powerpoint/2010/main" val="4062573597"/>
              </p:ext>
            </p:extLst>
          </p:nvPr>
        </p:nvGraphicFramePr>
        <p:xfrm>
          <a:off x="224837" y="210574"/>
          <a:ext cx="11742326" cy="2167375"/>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cxnSp>
        <p:nvCxnSpPr>
          <p:cNvPr id="6" name="Connector: Elbow 5">
            <a:extLst>
              <a:ext uri="{FF2B5EF4-FFF2-40B4-BE49-F238E27FC236}">
                <a16:creationId xmlns:a16="http://schemas.microsoft.com/office/drawing/2014/main" id="{52B126E9-C83F-49E3-8F03-31594967516E}"/>
              </a:ext>
            </a:extLst>
          </p:cNvPr>
          <p:cNvCxnSpPr/>
          <p:nvPr/>
        </p:nvCxnSpPr>
        <p:spPr>
          <a:xfrm>
            <a:off x="1619794" y="4018880"/>
            <a:ext cx="2177143" cy="1075634"/>
          </a:xfrm>
          <a:prstGeom prst="bentConnector3">
            <a:avLst>
              <a:gd name="adj1" fmla="val -4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E151497-E166-4C33-A473-EC31EDCC1032}"/>
              </a:ext>
            </a:extLst>
          </p:cNvPr>
          <p:cNvCxnSpPr/>
          <p:nvPr/>
        </p:nvCxnSpPr>
        <p:spPr>
          <a:xfrm>
            <a:off x="4153989" y="4018880"/>
            <a:ext cx="0" cy="885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66366FF-70BF-411F-9552-C02E03F34042}"/>
              </a:ext>
            </a:extLst>
          </p:cNvPr>
          <p:cNvCxnSpPr/>
          <p:nvPr/>
        </p:nvCxnSpPr>
        <p:spPr>
          <a:xfrm>
            <a:off x="5590903" y="4624251"/>
            <a:ext cx="0" cy="28039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D717B54-5189-4048-A864-49D935B62261}"/>
              </a:ext>
            </a:extLst>
          </p:cNvPr>
          <p:cNvCxnSpPr/>
          <p:nvPr/>
        </p:nvCxnSpPr>
        <p:spPr>
          <a:xfrm>
            <a:off x="7049589" y="4624251"/>
            <a:ext cx="0" cy="28039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9BF606C9-CAAD-4EFB-841E-70F485CA662B}"/>
              </a:ext>
            </a:extLst>
          </p:cNvPr>
          <p:cNvCxnSpPr/>
          <p:nvPr/>
        </p:nvCxnSpPr>
        <p:spPr>
          <a:xfrm rot="10800000" flipV="1">
            <a:off x="7376161" y="4018880"/>
            <a:ext cx="1789611" cy="1136594"/>
          </a:xfrm>
          <a:prstGeom prst="bentConnector3">
            <a:avLst>
              <a:gd name="adj1" fmla="val -608"/>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903DFA5D-9FDE-478D-AB63-26CAA3B18DBC}"/>
              </a:ext>
            </a:extLst>
          </p:cNvPr>
          <p:cNvSpPr/>
          <p:nvPr/>
        </p:nvSpPr>
        <p:spPr>
          <a:xfrm>
            <a:off x="4690572" y="2666541"/>
            <a:ext cx="965764" cy="46166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cap="none" spc="0" dirty="0">
                <a:ln/>
                <a:solidFill>
                  <a:schemeClr val="accent4"/>
                </a:solidFill>
                <a:effectLst/>
                <a:latin typeface="Calibri" panose="020F0502020204030204" pitchFamily="34" charset="0"/>
                <a:cs typeface="Calibri" panose="020F0502020204030204" pitchFamily="34" charset="0"/>
              </a:rPr>
              <a:t>→ </a:t>
            </a:r>
          </a:p>
        </p:txBody>
      </p:sp>
      <p:sp>
        <p:nvSpPr>
          <p:cNvPr id="33" name="TextBox 32">
            <a:extLst>
              <a:ext uri="{FF2B5EF4-FFF2-40B4-BE49-F238E27FC236}">
                <a16:creationId xmlns:a16="http://schemas.microsoft.com/office/drawing/2014/main" id="{7EA1B518-4EE7-484F-BE45-B7E7219E35FC}"/>
              </a:ext>
            </a:extLst>
          </p:cNvPr>
          <p:cNvSpPr txBox="1"/>
          <p:nvPr/>
        </p:nvSpPr>
        <p:spPr>
          <a:xfrm>
            <a:off x="39953" y="4538852"/>
            <a:ext cx="982281" cy="1107996"/>
          </a:xfrm>
          <a:prstGeom prst="rect">
            <a:avLst/>
          </a:prstGeom>
          <a:solidFill>
            <a:schemeClr val="accent1"/>
          </a:solidFill>
        </p:spPr>
        <p:txBody>
          <a:bodyPr wrap="square" rtlCol="0">
            <a:spAutoFit/>
          </a:bodyPr>
          <a:lstStyle/>
          <a:p>
            <a:pPr algn="ctr"/>
            <a:r>
              <a:rPr lang="en-US" sz="1100" dirty="0">
                <a:solidFill>
                  <a:schemeClr val="bg1"/>
                </a:solidFill>
                <a:latin typeface="Calibri" panose="020F0502020204030204" pitchFamily="34" charset="0"/>
                <a:cs typeface="Calibri" panose="020F0502020204030204" pitchFamily="34" charset="0"/>
              </a:rPr>
              <a:t>Pre-Pregnancy assessment for women with known VTE risk</a:t>
            </a:r>
          </a:p>
        </p:txBody>
      </p:sp>
      <p:cxnSp>
        <p:nvCxnSpPr>
          <p:cNvPr id="35" name="Straight Arrow Connector 34">
            <a:extLst>
              <a:ext uri="{FF2B5EF4-FFF2-40B4-BE49-F238E27FC236}">
                <a16:creationId xmlns:a16="http://schemas.microsoft.com/office/drawing/2014/main" id="{B78CB5AA-8917-48A8-B695-14D1707D40B5}"/>
              </a:ext>
            </a:extLst>
          </p:cNvPr>
          <p:cNvCxnSpPr/>
          <p:nvPr/>
        </p:nvCxnSpPr>
        <p:spPr>
          <a:xfrm flipV="1">
            <a:off x="320695" y="2881469"/>
            <a:ext cx="0" cy="1742782"/>
          </a:xfrm>
          <a:prstGeom prst="straightConnector1">
            <a:avLst/>
          </a:prstGeom>
          <a:ln>
            <a:tailEnd type="diamo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BB8EAA4-0DB1-4272-B57A-314B60C5A793}"/>
              </a:ext>
            </a:extLst>
          </p:cNvPr>
          <p:cNvCxnSpPr/>
          <p:nvPr/>
        </p:nvCxnSpPr>
        <p:spPr>
          <a:xfrm>
            <a:off x="7490076" y="412804"/>
            <a:ext cx="438123" cy="791851"/>
          </a:xfrm>
          <a:prstGeom prst="line">
            <a:avLst/>
          </a:prstGeom>
          <a:ln>
            <a:solidFill>
              <a:srgbClr val="CC0099"/>
            </a:solidFill>
          </a:ln>
        </p:spPr>
        <p:style>
          <a:lnRef idx="1">
            <a:schemeClr val="accent6"/>
          </a:lnRef>
          <a:fillRef idx="0">
            <a:schemeClr val="accent6"/>
          </a:fillRef>
          <a:effectRef idx="0">
            <a:schemeClr val="accent6"/>
          </a:effectRef>
          <a:fontRef idx="minor">
            <a:schemeClr val="tx1"/>
          </a:fontRef>
        </p:style>
      </p:cxnSp>
      <p:cxnSp>
        <p:nvCxnSpPr>
          <p:cNvPr id="40" name="Straight Connector 39">
            <a:extLst>
              <a:ext uri="{FF2B5EF4-FFF2-40B4-BE49-F238E27FC236}">
                <a16:creationId xmlns:a16="http://schemas.microsoft.com/office/drawing/2014/main" id="{CF7D70DA-74AE-489D-98A1-B42C349BBA93}"/>
              </a:ext>
            </a:extLst>
          </p:cNvPr>
          <p:cNvCxnSpPr>
            <a:cxnSpLocks/>
          </p:cNvCxnSpPr>
          <p:nvPr/>
        </p:nvCxnSpPr>
        <p:spPr>
          <a:xfrm flipV="1">
            <a:off x="7368811" y="1222975"/>
            <a:ext cx="545189" cy="789417"/>
          </a:xfrm>
          <a:prstGeom prst="line">
            <a:avLst/>
          </a:prstGeom>
          <a:ln>
            <a:solidFill>
              <a:srgbClr val="CC0099"/>
            </a:solidFill>
          </a:ln>
        </p:spPr>
        <p:style>
          <a:lnRef idx="1">
            <a:schemeClr val="accent6"/>
          </a:lnRef>
          <a:fillRef idx="0">
            <a:schemeClr val="accent6"/>
          </a:fillRef>
          <a:effectRef idx="0">
            <a:schemeClr val="accent6"/>
          </a:effectRef>
          <a:fontRef idx="minor">
            <a:schemeClr val="tx1"/>
          </a:fontRef>
        </p:style>
      </p:cxnSp>
      <p:cxnSp>
        <p:nvCxnSpPr>
          <p:cNvPr id="44" name="Straight Connector 43">
            <a:extLst>
              <a:ext uri="{FF2B5EF4-FFF2-40B4-BE49-F238E27FC236}">
                <a16:creationId xmlns:a16="http://schemas.microsoft.com/office/drawing/2014/main" id="{53810BB5-10EB-47D1-AB5C-E4D48B70BFF8}"/>
              </a:ext>
            </a:extLst>
          </p:cNvPr>
          <p:cNvCxnSpPr>
            <a:cxnSpLocks/>
          </p:cNvCxnSpPr>
          <p:nvPr/>
        </p:nvCxnSpPr>
        <p:spPr>
          <a:xfrm flipH="1">
            <a:off x="1239181" y="1598194"/>
            <a:ext cx="1494592" cy="1851047"/>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5" name="Straight Connector 44">
            <a:extLst>
              <a:ext uri="{FF2B5EF4-FFF2-40B4-BE49-F238E27FC236}">
                <a16:creationId xmlns:a16="http://schemas.microsoft.com/office/drawing/2014/main" id="{020655D1-7A87-4F95-BB16-23A20A2FD2C4}"/>
              </a:ext>
            </a:extLst>
          </p:cNvPr>
          <p:cNvCxnSpPr>
            <a:cxnSpLocks/>
          </p:cNvCxnSpPr>
          <p:nvPr/>
        </p:nvCxnSpPr>
        <p:spPr>
          <a:xfrm>
            <a:off x="2733773" y="1598194"/>
            <a:ext cx="424206" cy="1969555"/>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6" name="Straight Connector 45">
            <a:extLst>
              <a:ext uri="{FF2B5EF4-FFF2-40B4-BE49-F238E27FC236}">
                <a16:creationId xmlns:a16="http://schemas.microsoft.com/office/drawing/2014/main" id="{0AE9D7B7-042B-47E4-9B11-53459DE1682E}"/>
              </a:ext>
            </a:extLst>
          </p:cNvPr>
          <p:cNvCxnSpPr>
            <a:cxnSpLocks/>
          </p:cNvCxnSpPr>
          <p:nvPr/>
        </p:nvCxnSpPr>
        <p:spPr>
          <a:xfrm>
            <a:off x="2733773" y="1598194"/>
            <a:ext cx="2592371" cy="1851047"/>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Straight Connector 46">
            <a:extLst>
              <a:ext uri="{FF2B5EF4-FFF2-40B4-BE49-F238E27FC236}">
                <a16:creationId xmlns:a16="http://schemas.microsoft.com/office/drawing/2014/main" id="{01ADE2C6-5918-4218-80AB-0068640E4AD7}"/>
              </a:ext>
            </a:extLst>
          </p:cNvPr>
          <p:cNvCxnSpPr>
            <a:cxnSpLocks/>
          </p:cNvCxnSpPr>
          <p:nvPr/>
        </p:nvCxnSpPr>
        <p:spPr>
          <a:xfrm>
            <a:off x="2733773" y="1598194"/>
            <a:ext cx="5398660" cy="1851047"/>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2" name="TextBox 51">
            <a:extLst>
              <a:ext uri="{FF2B5EF4-FFF2-40B4-BE49-F238E27FC236}">
                <a16:creationId xmlns:a16="http://schemas.microsoft.com/office/drawing/2014/main" id="{B43A0699-808F-463F-9231-AFC83C074F34}"/>
              </a:ext>
            </a:extLst>
          </p:cNvPr>
          <p:cNvSpPr txBox="1"/>
          <p:nvPr/>
        </p:nvSpPr>
        <p:spPr>
          <a:xfrm>
            <a:off x="157823" y="43892"/>
            <a:ext cx="2698588" cy="646331"/>
          </a:xfrm>
          <a:prstGeom prst="rect">
            <a:avLst/>
          </a:prstGeom>
          <a:solidFill>
            <a:srgbClr val="00B0F0"/>
          </a:solidFill>
        </p:spPr>
        <p:txBody>
          <a:bodyPr wrap="square" rtlCol="0">
            <a:spAutoFit/>
          </a:bodyPr>
          <a:lstStyle/>
          <a:p>
            <a:pPr algn="ctr"/>
            <a:r>
              <a:rPr lang="en-US" sz="1200" dirty="0">
                <a:solidFill>
                  <a:schemeClr val="bg1"/>
                </a:solidFill>
                <a:latin typeface="Calibri" panose="020F0502020204030204" pitchFamily="34" charset="0"/>
                <a:cs typeface="Calibri" panose="020F0502020204030204" pitchFamily="34" charset="0"/>
              </a:rPr>
              <a:t>Education provided regarding risk assessment tools and recommended prophylaxis for VTE</a:t>
            </a:r>
          </a:p>
        </p:txBody>
      </p:sp>
      <p:cxnSp>
        <p:nvCxnSpPr>
          <p:cNvPr id="54" name="Straight Arrow Connector 53">
            <a:extLst>
              <a:ext uri="{FF2B5EF4-FFF2-40B4-BE49-F238E27FC236}">
                <a16:creationId xmlns:a16="http://schemas.microsoft.com/office/drawing/2014/main" id="{140E2629-DA84-4091-A024-73D4E3D5426C}"/>
              </a:ext>
            </a:extLst>
          </p:cNvPr>
          <p:cNvCxnSpPr>
            <a:cxnSpLocks/>
          </p:cNvCxnSpPr>
          <p:nvPr/>
        </p:nvCxnSpPr>
        <p:spPr>
          <a:xfrm>
            <a:off x="1303180" y="690223"/>
            <a:ext cx="0" cy="34533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6002A64-E6CD-4782-89B6-597B6095CFB7}"/>
              </a:ext>
            </a:extLst>
          </p:cNvPr>
          <p:cNvCxnSpPr>
            <a:cxnSpLocks/>
          </p:cNvCxnSpPr>
          <p:nvPr/>
        </p:nvCxnSpPr>
        <p:spPr>
          <a:xfrm flipH="1" flipV="1">
            <a:off x="4423954" y="1798873"/>
            <a:ext cx="533721" cy="3649821"/>
          </a:xfrm>
          <a:prstGeom prst="straightConnector1">
            <a:avLst/>
          </a:prstGeom>
          <a:ln>
            <a:solidFill>
              <a:srgbClr val="00CC00"/>
            </a:solidFill>
            <a:prstDash val="dashDot"/>
            <a:tailEnd type="triangle"/>
          </a:ln>
        </p:spPr>
        <p:style>
          <a:lnRef idx="1">
            <a:schemeClr val="accent6"/>
          </a:lnRef>
          <a:fillRef idx="0">
            <a:schemeClr val="accent6"/>
          </a:fillRef>
          <a:effectRef idx="0">
            <a:schemeClr val="accent6"/>
          </a:effectRef>
          <a:fontRef idx="minor">
            <a:schemeClr val="tx1"/>
          </a:fontRef>
        </p:style>
      </p:cxnSp>
      <p:sp>
        <p:nvSpPr>
          <p:cNvPr id="79" name="Rectangle 78">
            <a:extLst>
              <a:ext uri="{FF2B5EF4-FFF2-40B4-BE49-F238E27FC236}">
                <a16:creationId xmlns:a16="http://schemas.microsoft.com/office/drawing/2014/main" id="{F633A4AE-5F68-49E3-9E32-A236E7CD7A90}"/>
              </a:ext>
            </a:extLst>
          </p:cNvPr>
          <p:cNvSpPr/>
          <p:nvPr/>
        </p:nvSpPr>
        <p:spPr>
          <a:xfrm>
            <a:off x="1409920" y="2666541"/>
            <a:ext cx="1832199" cy="46166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cap="none" spc="0" dirty="0">
                <a:ln/>
                <a:solidFill>
                  <a:schemeClr val="accent4"/>
                </a:solidFill>
                <a:effectLst/>
                <a:latin typeface="Calibri" panose="020F0502020204030204" pitchFamily="34" charset="0"/>
                <a:cs typeface="Calibri" panose="020F0502020204030204" pitchFamily="34" charset="0"/>
              </a:rPr>
              <a:t>Pregnancy</a:t>
            </a:r>
          </a:p>
        </p:txBody>
      </p:sp>
      <p:sp>
        <p:nvSpPr>
          <p:cNvPr id="80" name="Rectangle 79">
            <a:extLst>
              <a:ext uri="{FF2B5EF4-FFF2-40B4-BE49-F238E27FC236}">
                <a16:creationId xmlns:a16="http://schemas.microsoft.com/office/drawing/2014/main" id="{DDC1B8AA-CE09-4F1F-A656-6414DD221515}"/>
              </a:ext>
            </a:extLst>
          </p:cNvPr>
          <p:cNvSpPr/>
          <p:nvPr/>
        </p:nvSpPr>
        <p:spPr>
          <a:xfrm>
            <a:off x="9676367" y="2618625"/>
            <a:ext cx="1789611" cy="46166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cap="none" spc="0" dirty="0">
                <a:ln/>
                <a:solidFill>
                  <a:schemeClr val="accent4"/>
                </a:solidFill>
                <a:effectLst/>
                <a:latin typeface="Calibri" panose="020F0502020204030204" pitchFamily="34" charset="0"/>
                <a:cs typeface="Calibri" panose="020F0502020204030204" pitchFamily="34" charset="0"/>
              </a:rPr>
              <a:t>Postpartum</a:t>
            </a:r>
          </a:p>
        </p:txBody>
      </p:sp>
      <p:sp>
        <p:nvSpPr>
          <p:cNvPr id="81" name="Rectangle 80">
            <a:extLst>
              <a:ext uri="{FF2B5EF4-FFF2-40B4-BE49-F238E27FC236}">
                <a16:creationId xmlns:a16="http://schemas.microsoft.com/office/drawing/2014/main" id="{461C556D-5E86-4A43-ADA0-FF0BA67CE2B0}"/>
              </a:ext>
            </a:extLst>
          </p:cNvPr>
          <p:cNvSpPr/>
          <p:nvPr/>
        </p:nvSpPr>
        <p:spPr>
          <a:xfrm>
            <a:off x="7462680" y="2657701"/>
            <a:ext cx="965764" cy="46166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cap="none" spc="0" dirty="0">
                <a:ln/>
                <a:solidFill>
                  <a:schemeClr val="accent4"/>
                </a:solidFill>
                <a:effectLst/>
                <a:latin typeface="Calibri" panose="020F0502020204030204" pitchFamily="34" charset="0"/>
                <a:cs typeface="Calibri" panose="020F0502020204030204" pitchFamily="34" charset="0"/>
              </a:rPr>
              <a:t>→ </a:t>
            </a:r>
          </a:p>
        </p:txBody>
      </p:sp>
      <p:sp>
        <p:nvSpPr>
          <p:cNvPr id="2" name="TextBox 1">
            <a:extLst>
              <a:ext uri="{FF2B5EF4-FFF2-40B4-BE49-F238E27FC236}">
                <a16:creationId xmlns:a16="http://schemas.microsoft.com/office/drawing/2014/main" id="{DEF3C291-E7D5-45B8-8395-199C232C3B2B}"/>
              </a:ext>
            </a:extLst>
          </p:cNvPr>
          <p:cNvSpPr txBox="1"/>
          <p:nvPr/>
        </p:nvSpPr>
        <p:spPr>
          <a:xfrm>
            <a:off x="9956947" y="5646848"/>
            <a:ext cx="1872740" cy="954107"/>
          </a:xfrm>
          <a:prstGeom prst="rect">
            <a:avLst/>
          </a:prstGeom>
          <a:solidFill>
            <a:srgbClr val="7030A0"/>
          </a:solidFill>
        </p:spPr>
        <p:txBody>
          <a:bodyPr wrap="square" rtlCol="0">
            <a:spAutoFit/>
          </a:bodyPr>
          <a:lstStyle/>
          <a:p>
            <a:r>
              <a:rPr lang="en-US" sz="1200" dirty="0">
                <a:solidFill>
                  <a:schemeClr val="bg1"/>
                </a:solidFill>
                <a:latin typeface="Abadi" panose="020B0604020104020204" pitchFamily="34" charset="0"/>
              </a:rPr>
              <a:t>Prophylaxis qualification:</a:t>
            </a:r>
          </a:p>
          <a:p>
            <a:pPr marL="285750" indent="-285750">
              <a:buFont typeface="Arial" panose="020B0604020202020204" pitchFamily="34" charset="0"/>
              <a:buChar char="•"/>
            </a:pPr>
            <a:r>
              <a:rPr lang="en-US" sz="1100" dirty="0">
                <a:solidFill>
                  <a:schemeClr val="bg1"/>
                </a:solidFill>
                <a:latin typeface="Abadi" panose="020B0604020104020204" pitchFamily="34" charset="0"/>
              </a:rPr>
              <a:t>Modified </a:t>
            </a:r>
            <a:r>
              <a:rPr lang="en-US" sz="1100" dirty="0" err="1">
                <a:solidFill>
                  <a:schemeClr val="bg1"/>
                </a:solidFill>
                <a:latin typeface="Abadi" panose="020B0604020104020204" pitchFamily="34" charset="0"/>
              </a:rPr>
              <a:t>Caprini</a:t>
            </a:r>
            <a:endParaRPr lang="en-US" sz="1100" dirty="0">
              <a:solidFill>
                <a:schemeClr val="bg1"/>
              </a:solidFill>
              <a:latin typeface="Abadi" panose="020B0604020104020204" pitchFamily="34" charset="0"/>
            </a:endParaRPr>
          </a:p>
          <a:p>
            <a:pPr marL="285750" indent="-285750">
              <a:buFont typeface="Arial" panose="020B0604020202020204" pitchFamily="34" charset="0"/>
              <a:buChar char="•"/>
            </a:pPr>
            <a:r>
              <a:rPr lang="en-US" sz="1100" dirty="0">
                <a:solidFill>
                  <a:schemeClr val="bg1"/>
                </a:solidFill>
                <a:latin typeface="Abadi" panose="020B0604020104020204" pitchFamily="34" charset="0"/>
              </a:rPr>
              <a:t>Modified Padua</a:t>
            </a:r>
          </a:p>
          <a:p>
            <a:pPr marL="285750" indent="-285750">
              <a:buFont typeface="Arial" panose="020B0604020202020204" pitchFamily="34" charset="0"/>
              <a:buChar char="•"/>
            </a:pPr>
            <a:r>
              <a:rPr lang="en-US" sz="1100" dirty="0">
                <a:solidFill>
                  <a:schemeClr val="bg1"/>
                </a:solidFill>
                <a:latin typeface="Abadi" panose="020B0604020104020204" pitchFamily="34" charset="0"/>
              </a:rPr>
              <a:t>CMQCC </a:t>
            </a:r>
          </a:p>
          <a:p>
            <a:pPr marL="285750" indent="-285750">
              <a:buFont typeface="Arial" panose="020B0604020202020204" pitchFamily="34" charset="0"/>
              <a:buChar char="•"/>
            </a:pPr>
            <a:r>
              <a:rPr lang="en-US" sz="1100" dirty="0">
                <a:solidFill>
                  <a:schemeClr val="bg1"/>
                </a:solidFill>
                <a:latin typeface="Abadi" panose="020B0604020104020204" pitchFamily="34" charset="0"/>
              </a:rPr>
              <a:t>RCOG</a:t>
            </a:r>
            <a:endParaRPr lang="en-US" sz="1200" dirty="0">
              <a:solidFill>
                <a:schemeClr val="bg1"/>
              </a:solidFill>
              <a:latin typeface="Abadi" panose="020B0604020104020204" pitchFamily="34" charset="0"/>
            </a:endParaRPr>
          </a:p>
        </p:txBody>
      </p:sp>
      <p:cxnSp>
        <p:nvCxnSpPr>
          <p:cNvPr id="4" name="Straight Arrow Connector 3">
            <a:extLst>
              <a:ext uri="{FF2B5EF4-FFF2-40B4-BE49-F238E27FC236}">
                <a16:creationId xmlns:a16="http://schemas.microsoft.com/office/drawing/2014/main" id="{C1643322-8398-4F0B-B303-97B4076282F9}"/>
              </a:ext>
            </a:extLst>
          </p:cNvPr>
          <p:cNvCxnSpPr>
            <a:cxnSpLocks/>
          </p:cNvCxnSpPr>
          <p:nvPr/>
        </p:nvCxnSpPr>
        <p:spPr>
          <a:xfrm>
            <a:off x="6922540" y="5259806"/>
            <a:ext cx="3034407" cy="784869"/>
          </a:xfrm>
          <a:prstGeom prst="straightConnector1">
            <a:avLst/>
          </a:prstGeom>
          <a:ln>
            <a:prstDash val="sysDot"/>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383767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9A8F191-6B22-44DE-9153-B2C6C14AA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FD480185-D231-4D78-A317-CAA8332789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3" name="Rectangle 32">
            <a:extLst>
              <a:ext uri="{FF2B5EF4-FFF2-40B4-BE49-F238E27FC236}">
                <a16:creationId xmlns:a16="http://schemas.microsoft.com/office/drawing/2014/main" id="{9080FAFA-A70A-46F8-89A3-BE3830F22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octor holding a stethoscope&#10;&#10;Description automatically generated with low confidence">
            <a:extLst>
              <a:ext uri="{FF2B5EF4-FFF2-40B4-BE49-F238E27FC236}">
                <a16:creationId xmlns:a16="http://schemas.microsoft.com/office/drawing/2014/main" id="{0B06AD6E-760B-4C7D-AA44-15778C151F75}"/>
              </a:ext>
            </a:extLst>
          </p:cNvPr>
          <p:cNvPicPr>
            <a:picLocks noChangeAspect="1"/>
          </p:cNvPicPr>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089" b="5641"/>
          <a:stretch/>
        </p:blipFill>
        <p:spPr>
          <a:xfrm>
            <a:off x="15240" y="-2"/>
            <a:ext cx="12192000" cy="6858000"/>
          </a:xfrm>
          <a:prstGeom prst="rect">
            <a:avLst/>
          </a:prstGeom>
        </p:spPr>
      </p:pic>
      <p:sp>
        <p:nvSpPr>
          <p:cNvPr id="4" name="Title 3">
            <a:extLst>
              <a:ext uri="{FF2B5EF4-FFF2-40B4-BE49-F238E27FC236}">
                <a16:creationId xmlns:a16="http://schemas.microsoft.com/office/drawing/2014/main" id="{1002A43B-2F2D-49DF-8144-DEADB61AAD06}"/>
              </a:ext>
            </a:extLst>
          </p:cNvPr>
          <p:cNvSpPr>
            <a:spLocks noGrp="1"/>
          </p:cNvSpPr>
          <p:nvPr>
            <p:ph type="title"/>
          </p:nvPr>
        </p:nvSpPr>
        <p:spPr>
          <a:xfrm>
            <a:off x="1261872" y="758952"/>
            <a:ext cx="9418320" cy="4041648"/>
          </a:xfrm>
        </p:spPr>
        <p:txBody>
          <a:bodyPr vert="horz" lIns="91440" tIns="27432" rIns="91440" bIns="45720" rtlCol="0" anchor="b">
            <a:normAutofit/>
          </a:bodyPr>
          <a:lstStyle/>
          <a:p>
            <a:r>
              <a:rPr lang="en-US">
                <a:solidFill>
                  <a:schemeClr val="tx1"/>
                </a:solidFill>
                <a:latin typeface="+mj-lt"/>
              </a:rPr>
              <a:t>Patient Education</a:t>
            </a:r>
          </a:p>
        </p:txBody>
      </p:sp>
      <p:sp>
        <p:nvSpPr>
          <p:cNvPr id="5" name="Text Placeholder 4">
            <a:extLst>
              <a:ext uri="{FF2B5EF4-FFF2-40B4-BE49-F238E27FC236}">
                <a16:creationId xmlns:a16="http://schemas.microsoft.com/office/drawing/2014/main" id="{2B3C842A-B060-4ACF-A730-45AED86862C2}"/>
              </a:ext>
            </a:extLst>
          </p:cNvPr>
          <p:cNvSpPr>
            <a:spLocks noGrp="1"/>
          </p:cNvSpPr>
          <p:nvPr>
            <p:ph type="body" idx="1"/>
          </p:nvPr>
        </p:nvSpPr>
        <p:spPr>
          <a:xfrm>
            <a:off x="1261872" y="4800600"/>
            <a:ext cx="9418320" cy="1691640"/>
          </a:xfrm>
        </p:spPr>
        <p:txBody>
          <a:bodyPr vert="horz" lIns="91440" tIns="45720" rIns="91440" bIns="45720" rtlCol="0">
            <a:normAutofit/>
          </a:bodyPr>
          <a:lstStyle/>
          <a:p>
            <a:endParaRPr lang="en-US">
              <a:solidFill>
                <a:schemeClr val="tx1">
                  <a:lumMod val="85000"/>
                </a:schemeClr>
              </a:solidFill>
              <a:latin typeface="+mn-lt"/>
            </a:endParaRPr>
          </a:p>
        </p:txBody>
      </p:sp>
      <p:sp>
        <p:nvSpPr>
          <p:cNvPr id="35" name="Rectangle 34">
            <a:extLst>
              <a:ext uri="{FF2B5EF4-FFF2-40B4-BE49-F238E27FC236}">
                <a16:creationId xmlns:a16="http://schemas.microsoft.com/office/drawing/2014/main" id="{75913671-2169-48A2-A286-D9DBE3CA4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bg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7368677"/>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7CE23-2034-4EBF-B03D-C60C21DB8A54}"/>
              </a:ext>
            </a:extLst>
          </p:cNvPr>
          <p:cNvSpPr>
            <a:spLocks noGrp="1"/>
          </p:cNvSpPr>
          <p:nvPr>
            <p:ph type="title"/>
          </p:nvPr>
        </p:nvSpPr>
        <p:spPr>
          <a:xfrm>
            <a:off x="427482" y="0"/>
            <a:ext cx="9692640" cy="739954"/>
          </a:xfrm>
        </p:spPr>
        <p:txBody>
          <a:bodyPr/>
          <a:lstStyle/>
          <a:p>
            <a:r>
              <a:rPr lang="en-US" dirty="0"/>
              <a:t>Patient Education</a:t>
            </a:r>
          </a:p>
        </p:txBody>
      </p:sp>
      <p:pic>
        <p:nvPicPr>
          <p:cNvPr id="5" name="Picture 4">
            <a:extLst>
              <a:ext uri="{FF2B5EF4-FFF2-40B4-BE49-F238E27FC236}">
                <a16:creationId xmlns:a16="http://schemas.microsoft.com/office/drawing/2014/main" id="{A392EB2C-AFE8-4F96-BA99-5BA25A92224E}"/>
              </a:ext>
            </a:extLst>
          </p:cNvPr>
          <p:cNvPicPr>
            <a:picLocks noChangeAspect="1"/>
          </p:cNvPicPr>
          <p:nvPr/>
        </p:nvPicPr>
        <p:blipFill rotWithShape="1">
          <a:blip r:embed="rId3"/>
          <a:srcRect l="31125" t="12463" r="33813" b="9134"/>
          <a:stretch/>
        </p:blipFill>
        <p:spPr>
          <a:xfrm>
            <a:off x="1143000" y="566908"/>
            <a:ext cx="5080729" cy="6153931"/>
          </a:xfrm>
          <a:prstGeom prst="rect">
            <a:avLst/>
          </a:prstGeom>
        </p:spPr>
      </p:pic>
      <p:pic>
        <p:nvPicPr>
          <p:cNvPr id="7" name="Picture 6">
            <a:extLst>
              <a:ext uri="{FF2B5EF4-FFF2-40B4-BE49-F238E27FC236}">
                <a16:creationId xmlns:a16="http://schemas.microsoft.com/office/drawing/2014/main" id="{616BC757-A7DF-4324-92AF-842FB3971BA4}"/>
              </a:ext>
            </a:extLst>
          </p:cNvPr>
          <p:cNvPicPr>
            <a:picLocks noChangeAspect="1"/>
          </p:cNvPicPr>
          <p:nvPr/>
        </p:nvPicPr>
        <p:blipFill rotWithShape="1">
          <a:blip r:embed="rId4"/>
          <a:srcRect l="32625" t="11057" r="35312" b="10538"/>
          <a:stretch/>
        </p:blipFill>
        <p:spPr>
          <a:xfrm>
            <a:off x="6578058" y="739954"/>
            <a:ext cx="4611911" cy="6108759"/>
          </a:xfrm>
          <a:prstGeom prst="rect">
            <a:avLst/>
          </a:prstGeom>
        </p:spPr>
      </p:pic>
      <p:sp>
        <p:nvSpPr>
          <p:cNvPr id="6" name="TextBox 5">
            <a:extLst>
              <a:ext uri="{FF2B5EF4-FFF2-40B4-BE49-F238E27FC236}">
                <a16:creationId xmlns:a16="http://schemas.microsoft.com/office/drawing/2014/main" id="{454B4C51-D3A4-4BE7-A15D-E392A8325083}"/>
              </a:ext>
            </a:extLst>
          </p:cNvPr>
          <p:cNvSpPr txBox="1"/>
          <p:nvPr/>
        </p:nvSpPr>
        <p:spPr>
          <a:xfrm>
            <a:off x="0" y="6417826"/>
            <a:ext cx="1264349" cy="430887"/>
          </a:xfrm>
          <a:prstGeom prst="rect">
            <a:avLst/>
          </a:prstGeom>
          <a:noFill/>
        </p:spPr>
        <p:txBody>
          <a:bodyPr wrap="square" rtlCol="0">
            <a:spAutoFit/>
          </a:bodyPr>
          <a:lstStyle/>
          <a:p>
            <a:r>
              <a:rPr lang="en-US" sz="1100" dirty="0">
                <a:latin typeface="Abadi" panose="020B0604020104020204" pitchFamily="34" charset="0"/>
              </a:rPr>
              <a:t>cmqcc.org </a:t>
            </a:r>
          </a:p>
          <a:p>
            <a:r>
              <a:rPr lang="en-US" sz="1100" dirty="0">
                <a:latin typeface="Abadi" panose="020B0604020104020204" pitchFamily="34" charset="0"/>
              </a:rPr>
              <a:t>– VTE Toolkit</a:t>
            </a:r>
          </a:p>
        </p:txBody>
      </p:sp>
    </p:spTree>
    <p:extLst>
      <p:ext uri="{BB962C8B-B14F-4D97-AF65-F5344CB8AC3E}">
        <p14:creationId xmlns:p14="http://schemas.microsoft.com/office/powerpoint/2010/main" val="3887223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214A5-7CB4-436B-8F6B-A5B01E9C186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4EAAE15-1CE8-4418-9CB4-F060E61C9A79}"/>
              </a:ext>
            </a:extLst>
          </p:cNvPr>
          <p:cNvSpPr>
            <a:spLocks noGrp="1"/>
          </p:cNvSpPr>
          <p:nvPr>
            <p:ph idx="1"/>
          </p:nvPr>
        </p:nvSpPr>
        <p:spPr/>
        <p:txBody>
          <a:bodyPr/>
          <a:lstStyle/>
          <a:p>
            <a:r>
              <a:rPr lang="en-US" dirty="0">
                <a:hlinkClick r:id="rId3"/>
              </a:rPr>
              <a:t>www.safehealthcareforeverywoman.org</a:t>
            </a:r>
            <a:r>
              <a:rPr lang="en-US" dirty="0"/>
              <a:t> </a:t>
            </a:r>
          </a:p>
        </p:txBody>
      </p:sp>
      <p:pic>
        <p:nvPicPr>
          <p:cNvPr id="5" name="Picture 4">
            <a:extLst>
              <a:ext uri="{FF2B5EF4-FFF2-40B4-BE49-F238E27FC236}">
                <a16:creationId xmlns:a16="http://schemas.microsoft.com/office/drawing/2014/main" id="{ABA17996-152C-436E-BF87-FD60B626F847}"/>
              </a:ext>
            </a:extLst>
          </p:cNvPr>
          <p:cNvPicPr>
            <a:picLocks noChangeAspect="1"/>
          </p:cNvPicPr>
          <p:nvPr/>
        </p:nvPicPr>
        <p:blipFill rotWithShape="1">
          <a:blip r:embed="rId4"/>
          <a:srcRect l="25687" t="12789" r="38875" b="500"/>
          <a:stretch/>
        </p:blipFill>
        <p:spPr>
          <a:xfrm>
            <a:off x="6096000" y="-10294"/>
            <a:ext cx="5185410" cy="6872726"/>
          </a:xfrm>
          <a:prstGeom prst="rect">
            <a:avLst/>
          </a:prstGeom>
        </p:spPr>
      </p:pic>
    </p:spTree>
    <p:extLst>
      <p:ext uri="{BB962C8B-B14F-4D97-AF65-F5344CB8AC3E}">
        <p14:creationId xmlns:p14="http://schemas.microsoft.com/office/powerpoint/2010/main" val="2409977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A8F191-6B22-44DE-9153-B2C6C14AA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FD480185-D231-4D78-A317-CAA8332789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5" name="Rectangle 14">
            <a:extLst>
              <a:ext uri="{FF2B5EF4-FFF2-40B4-BE49-F238E27FC236}">
                <a16:creationId xmlns:a16="http://schemas.microsoft.com/office/drawing/2014/main" id="{9080FAFA-A70A-46F8-89A3-BE3830F22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and person holding a baby&#10;&#10;Description automatically generated with low confidence">
            <a:extLst>
              <a:ext uri="{FF2B5EF4-FFF2-40B4-BE49-F238E27FC236}">
                <a16:creationId xmlns:a16="http://schemas.microsoft.com/office/drawing/2014/main" id="{4BFCB341-5064-47E4-AB78-0DB94272436C}"/>
              </a:ext>
            </a:extLst>
          </p:cNvPr>
          <p:cNvPicPr>
            <a:picLocks noChangeAspect="1"/>
          </p:cNvPicPr>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559" t="9326" r="4154" b="15730"/>
          <a:stretch/>
        </p:blipFill>
        <p:spPr>
          <a:xfrm>
            <a:off x="-15240" y="-2"/>
            <a:ext cx="12192000" cy="6755128"/>
          </a:xfrm>
          <a:prstGeom prst="rect">
            <a:avLst/>
          </a:prstGeom>
        </p:spPr>
      </p:pic>
      <p:sp>
        <p:nvSpPr>
          <p:cNvPr id="2" name="Title 1">
            <a:extLst>
              <a:ext uri="{FF2B5EF4-FFF2-40B4-BE49-F238E27FC236}">
                <a16:creationId xmlns:a16="http://schemas.microsoft.com/office/drawing/2014/main" id="{98F6AB82-26C8-480E-A7EC-073339153F4D}"/>
              </a:ext>
            </a:extLst>
          </p:cNvPr>
          <p:cNvSpPr>
            <a:spLocks noGrp="1"/>
          </p:cNvSpPr>
          <p:nvPr>
            <p:ph type="title"/>
          </p:nvPr>
        </p:nvSpPr>
        <p:spPr>
          <a:xfrm>
            <a:off x="1261872" y="758952"/>
            <a:ext cx="9418320" cy="4041648"/>
          </a:xfrm>
        </p:spPr>
        <p:txBody>
          <a:bodyPr vert="horz" lIns="91440" tIns="27432" rIns="91440" bIns="45720" rtlCol="0" anchor="b">
            <a:normAutofit/>
          </a:bodyPr>
          <a:lstStyle/>
          <a:p>
            <a:r>
              <a:rPr lang="en-US" dirty="0">
                <a:solidFill>
                  <a:schemeClr val="tx1"/>
                </a:solidFill>
                <a:latin typeface="+mj-lt"/>
              </a:rPr>
              <a:t>Case Review</a:t>
            </a:r>
          </a:p>
        </p:txBody>
      </p:sp>
      <p:sp>
        <p:nvSpPr>
          <p:cNvPr id="17" name="Rectangle 16">
            <a:extLst>
              <a:ext uri="{FF2B5EF4-FFF2-40B4-BE49-F238E27FC236}">
                <a16:creationId xmlns:a16="http://schemas.microsoft.com/office/drawing/2014/main" id="{75913671-2169-48A2-A286-D9DBE3CA4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bg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9258805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7C23-62F6-4130-82D6-FC11BD89C6EB}"/>
              </a:ext>
            </a:extLst>
          </p:cNvPr>
          <p:cNvSpPr>
            <a:spLocks noGrp="1"/>
          </p:cNvSpPr>
          <p:nvPr>
            <p:ph type="title"/>
          </p:nvPr>
        </p:nvSpPr>
        <p:spPr>
          <a:xfrm>
            <a:off x="645737" y="365125"/>
            <a:ext cx="10708063" cy="1325563"/>
          </a:xfrm>
        </p:spPr>
        <p:txBody>
          <a:bodyPr/>
          <a:lstStyle/>
          <a:p>
            <a:r>
              <a:rPr lang="en-US" dirty="0"/>
              <a:t>Why VTE Safety Bundle? </a:t>
            </a:r>
          </a:p>
        </p:txBody>
      </p:sp>
      <p:sp>
        <p:nvSpPr>
          <p:cNvPr id="3" name="Content Placeholder 2">
            <a:extLst>
              <a:ext uri="{FF2B5EF4-FFF2-40B4-BE49-F238E27FC236}">
                <a16:creationId xmlns:a16="http://schemas.microsoft.com/office/drawing/2014/main" id="{6B4D7E0C-96D8-455B-9767-910A67B4EDD5}"/>
              </a:ext>
            </a:extLst>
          </p:cNvPr>
          <p:cNvSpPr>
            <a:spLocks noGrp="1"/>
          </p:cNvSpPr>
          <p:nvPr>
            <p:ph idx="1"/>
          </p:nvPr>
        </p:nvSpPr>
        <p:spPr>
          <a:xfrm>
            <a:off x="5571241" y="1825625"/>
            <a:ext cx="5486400" cy="4351338"/>
          </a:xfrm>
        </p:spPr>
        <p:txBody>
          <a:bodyPr>
            <a:normAutofit fontScale="92500" lnSpcReduction="10000"/>
          </a:bodyPr>
          <a:lstStyle/>
          <a:p>
            <a:r>
              <a:rPr lang="en-US" sz="2000" dirty="0"/>
              <a:t>“The goal of this safety bundle is to reduce the frequency of obstetric thromboembolism and improve maternal outcomes. The bundle is inherently multidisciplinary and is designed to assist in establishing a culture of safety. Although we recognize the need to individualize the specific details of these protocols to fit available resources, every unit should strive to implement prophylaxis strategies incorporating leadership from anesthesiology, obstetrics, midwifery, and nursing. The Council on Patient Safety in Women’s Health Care includes this safety bundle and resources to support its implementation and direct health care providers to a growing number of state and national quality collaboratives that stand ready to assist </a:t>
            </a:r>
            <a:r>
              <a:rPr lang="en-US" sz="1300" dirty="0"/>
              <a:t>(</a:t>
            </a:r>
            <a:r>
              <a:rPr lang="en-US" sz="1300" dirty="0">
                <a:hlinkClick r:id="rId2"/>
              </a:rPr>
              <a:t>www.safehealthcareforeverywoman.org</a:t>
            </a:r>
            <a:r>
              <a:rPr lang="en-US" sz="1300" dirty="0"/>
              <a:t>)</a:t>
            </a:r>
            <a:r>
              <a:rPr lang="en-US" sz="2100" dirty="0"/>
              <a:t>.”</a:t>
            </a:r>
          </a:p>
        </p:txBody>
      </p:sp>
      <p:sp>
        <p:nvSpPr>
          <p:cNvPr id="4" name="TextBox 3">
            <a:extLst>
              <a:ext uri="{FF2B5EF4-FFF2-40B4-BE49-F238E27FC236}">
                <a16:creationId xmlns:a16="http://schemas.microsoft.com/office/drawing/2014/main" id="{AC29F38B-780F-4B9E-BF80-99DC387823CC}"/>
              </a:ext>
            </a:extLst>
          </p:cNvPr>
          <p:cNvSpPr txBox="1"/>
          <p:nvPr/>
        </p:nvSpPr>
        <p:spPr>
          <a:xfrm>
            <a:off x="186540" y="6492875"/>
            <a:ext cx="11323469" cy="276999"/>
          </a:xfrm>
          <a:prstGeom prst="rect">
            <a:avLst/>
          </a:prstGeom>
          <a:noFill/>
        </p:spPr>
        <p:txBody>
          <a:bodyPr wrap="square">
            <a:spAutoFit/>
          </a:bodyPr>
          <a:lstStyle/>
          <a:p>
            <a:r>
              <a:rPr lang="en-US" sz="1200" b="0" i="0" dirty="0">
                <a:solidFill>
                  <a:srgbClr val="000000"/>
                </a:solidFill>
                <a:effectLst/>
                <a:latin typeface="Abadi" panose="020B0604020104020204" pitchFamily="34" charset="0"/>
              </a:rPr>
              <a:t>D'Alton, Mary E. MD,  et al, National Partnership for Maternal Safety, Obstetrics &amp; Gynecology: October 2016 - Volume 128 - Issue 4 - p 688-698</a:t>
            </a:r>
            <a:endParaRPr lang="en-US" sz="1200" dirty="0">
              <a:latin typeface="Abadi" panose="020B0604020104020204" pitchFamily="34" charset="0"/>
              <a:hlinkClick r:id="rId3"/>
            </a:endParaRPr>
          </a:p>
        </p:txBody>
      </p:sp>
      <p:pic>
        <p:nvPicPr>
          <p:cNvPr id="6" name="Picture 5" descr="A group of people in a circle&#10;&#10;Description automatically generated with low confidence">
            <a:extLst>
              <a:ext uri="{FF2B5EF4-FFF2-40B4-BE49-F238E27FC236}">
                <a16:creationId xmlns:a16="http://schemas.microsoft.com/office/drawing/2014/main" id="{3FCB546E-F950-40F1-BCB3-5DDADD7E589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45737" y="2338530"/>
            <a:ext cx="4766456" cy="2651341"/>
          </a:xfrm>
          <a:prstGeom prst="rect">
            <a:avLst/>
          </a:prstGeom>
        </p:spPr>
      </p:pic>
    </p:spTree>
    <p:extLst>
      <p:ext uri="{BB962C8B-B14F-4D97-AF65-F5344CB8AC3E}">
        <p14:creationId xmlns:p14="http://schemas.microsoft.com/office/powerpoint/2010/main" val="1828735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A8F7AA-92C8-4A3F-8B5D-0D73612169F7}"/>
              </a:ext>
            </a:extLst>
          </p:cNvPr>
          <p:cNvPicPr>
            <a:picLocks noChangeAspect="1"/>
          </p:cNvPicPr>
          <p:nvPr/>
        </p:nvPicPr>
        <p:blipFill rotWithShape="1">
          <a:blip r:embed="rId3"/>
          <a:srcRect l="36563" t="14269" r="21438" b="34596"/>
          <a:stretch/>
        </p:blipFill>
        <p:spPr>
          <a:xfrm>
            <a:off x="1131569" y="331470"/>
            <a:ext cx="9098281" cy="6000184"/>
          </a:xfrm>
          <a:prstGeom prst="rect">
            <a:avLst/>
          </a:prstGeom>
        </p:spPr>
      </p:pic>
    </p:spTree>
    <p:extLst>
      <p:ext uri="{BB962C8B-B14F-4D97-AF65-F5344CB8AC3E}">
        <p14:creationId xmlns:p14="http://schemas.microsoft.com/office/powerpoint/2010/main" val="2788034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958A4-C5BF-4D9C-8CC0-E5E689D29D27}"/>
              </a:ext>
            </a:extLst>
          </p:cNvPr>
          <p:cNvSpPr>
            <a:spLocks noGrp="1"/>
          </p:cNvSpPr>
          <p:nvPr>
            <p:ph type="title"/>
          </p:nvPr>
        </p:nvSpPr>
        <p:spPr>
          <a:xfrm>
            <a:off x="536543" y="575035"/>
            <a:ext cx="2470608" cy="2271859"/>
          </a:xfrm>
        </p:spPr>
        <p:txBody>
          <a:bodyPr>
            <a:normAutofit/>
          </a:bodyPr>
          <a:lstStyle/>
          <a:p>
            <a:r>
              <a:rPr lang="en-US" dirty="0"/>
              <a:t>AIM Safety Bundle</a:t>
            </a:r>
          </a:p>
        </p:txBody>
      </p:sp>
      <p:pic>
        <p:nvPicPr>
          <p:cNvPr id="5" name="Picture 4">
            <a:extLst>
              <a:ext uri="{FF2B5EF4-FFF2-40B4-BE49-F238E27FC236}">
                <a16:creationId xmlns:a16="http://schemas.microsoft.com/office/drawing/2014/main" id="{B8EA5246-0B59-40C6-A461-0B59D8100F0C}"/>
              </a:ext>
            </a:extLst>
          </p:cNvPr>
          <p:cNvPicPr>
            <a:picLocks noChangeAspect="1"/>
          </p:cNvPicPr>
          <p:nvPr/>
        </p:nvPicPr>
        <p:blipFill rotWithShape="1">
          <a:blip r:embed="rId2"/>
          <a:srcRect l="31624" t="11637" r="32500" b="861"/>
          <a:stretch/>
        </p:blipFill>
        <p:spPr>
          <a:xfrm>
            <a:off x="3678820" y="75760"/>
            <a:ext cx="5133702" cy="6782240"/>
          </a:xfrm>
          <a:prstGeom prst="rect">
            <a:avLst/>
          </a:prstGeom>
        </p:spPr>
      </p:pic>
      <p:sp>
        <p:nvSpPr>
          <p:cNvPr id="7" name="TextBox 6">
            <a:extLst>
              <a:ext uri="{FF2B5EF4-FFF2-40B4-BE49-F238E27FC236}">
                <a16:creationId xmlns:a16="http://schemas.microsoft.com/office/drawing/2014/main" id="{7EEF95F5-C85A-46AB-806B-D3E857F3CDB2}"/>
              </a:ext>
            </a:extLst>
          </p:cNvPr>
          <p:cNvSpPr txBox="1"/>
          <p:nvPr/>
        </p:nvSpPr>
        <p:spPr>
          <a:xfrm>
            <a:off x="349154" y="5959799"/>
            <a:ext cx="3148190" cy="646331"/>
          </a:xfrm>
          <a:prstGeom prst="rect">
            <a:avLst/>
          </a:prstGeom>
          <a:noFill/>
        </p:spPr>
        <p:txBody>
          <a:bodyPr wrap="square">
            <a:spAutoFit/>
          </a:bodyPr>
          <a:lstStyle/>
          <a:p>
            <a:r>
              <a:rPr lang="en-US" sz="1200" dirty="0">
                <a:hlinkClick r:id="rId3"/>
              </a:rPr>
              <a:t>https://safehealthcareforeverywoman.org/wp-content/uploads/VTE-Prevention-Bundle.pdf</a:t>
            </a:r>
            <a:r>
              <a:rPr lang="en-US" sz="1200" dirty="0"/>
              <a:t> </a:t>
            </a:r>
          </a:p>
        </p:txBody>
      </p:sp>
    </p:spTree>
    <p:extLst>
      <p:ext uri="{BB962C8B-B14F-4D97-AF65-F5344CB8AC3E}">
        <p14:creationId xmlns:p14="http://schemas.microsoft.com/office/powerpoint/2010/main" val="209227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9285A-4C46-494F-A233-18E56E959507}"/>
              </a:ext>
            </a:extLst>
          </p:cNvPr>
          <p:cNvSpPr>
            <a:spLocks noGrp="1"/>
          </p:cNvSpPr>
          <p:nvPr>
            <p:ph type="title"/>
          </p:nvPr>
        </p:nvSpPr>
        <p:spPr/>
        <p:txBody>
          <a:bodyPr/>
          <a:lstStyle/>
          <a:p>
            <a:r>
              <a:rPr lang="en-US" dirty="0"/>
              <a:t>Readiness</a:t>
            </a:r>
          </a:p>
        </p:txBody>
      </p:sp>
      <p:sp>
        <p:nvSpPr>
          <p:cNvPr id="3" name="Content Placeholder 2">
            <a:extLst>
              <a:ext uri="{FF2B5EF4-FFF2-40B4-BE49-F238E27FC236}">
                <a16:creationId xmlns:a16="http://schemas.microsoft.com/office/drawing/2014/main" id="{557980A3-3395-4B2D-8373-2CAD1176CC51}"/>
              </a:ext>
            </a:extLst>
          </p:cNvPr>
          <p:cNvSpPr>
            <a:spLocks noGrp="1"/>
          </p:cNvSpPr>
          <p:nvPr>
            <p:ph idx="1"/>
          </p:nvPr>
        </p:nvSpPr>
        <p:spPr/>
        <p:txBody>
          <a:bodyPr>
            <a:normAutofit/>
          </a:bodyPr>
          <a:lstStyle/>
          <a:p>
            <a:r>
              <a:rPr lang="en-US" dirty="0"/>
              <a:t>NPMS working group recommends the establishment of risk-assessment strategies for patients throughout pregnancy. </a:t>
            </a:r>
          </a:p>
          <a:p>
            <a:r>
              <a:rPr lang="en-US" dirty="0"/>
              <a:t>Risk assessment should occur at four timepoints in pregnancy: </a:t>
            </a:r>
          </a:p>
          <a:p>
            <a:pPr marL="617220" lvl="1" indent="-342900">
              <a:buFont typeface="+mj-lt"/>
              <a:buAutoNum type="arabicPeriod"/>
            </a:pPr>
            <a:r>
              <a:rPr lang="en-US" dirty="0"/>
              <a:t>during the first prenatal visit</a:t>
            </a:r>
          </a:p>
          <a:p>
            <a:pPr marL="617220" lvl="1" indent="-342900">
              <a:buFont typeface="+mj-lt"/>
              <a:buAutoNum type="arabicPeriod"/>
            </a:pPr>
            <a:r>
              <a:rPr lang="en-US" dirty="0"/>
              <a:t>during all antepartum admissions</a:t>
            </a:r>
          </a:p>
          <a:p>
            <a:pPr marL="617220" lvl="1" indent="-342900">
              <a:buFont typeface="+mj-lt"/>
              <a:buAutoNum type="arabicPeriod"/>
            </a:pPr>
            <a:r>
              <a:rPr lang="en-US" dirty="0"/>
              <a:t>immediately postpartum during a hospitalization for childbirth</a:t>
            </a:r>
          </a:p>
          <a:p>
            <a:pPr marL="617220" lvl="1" indent="-342900">
              <a:buFont typeface="+mj-lt"/>
              <a:buAutoNum type="arabicPeriod"/>
            </a:pPr>
            <a:r>
              <a:rPr lang="en-US" dirty="0"/>
              <a:t>on discharge home after a birth</a:t>
            </a:r>
          </a:p>
          <a:p>
            <a:r>
              <a:rPr lang="en-US" dirty="0"/>
              <a:t>Two widely used venous thromboembolism risk-assessment tools for </a:t>
            </a:r>
            <a:r>
              <a:rPr lang="en-US" dirty="0" err="1"/>
              <a:t>nonobstetric</a:t>
            </a:r>
            <a:r>
              <a:rPr lang="en-US" dirty="0"/>
              <a:t> hospitalized  populations are the </a:t>
            </a:r>
            <a:r>
              <a:rPr lang="en-US" dirty="0" err="1"/>
              <a:t>Caprini</a:t>
            </a:r>
            <a:r>
              <a:rPr lang="en-US" dirty="0"/>
              <a:t> and Padua scoring systems.</a:t>
            </a:r>
          </a:p>
          <a:p>
            <a:endParaRPr lang="en-US" dirty="0"/>
          </a:p>
        </p:txBody>
      </p:sp>
      <p:sp>
        <p:nvSpPr>
          <p:cNvPr id="4" name="TextBox 3">
            <a:extLst>
              <a:ext uri="{FF2B5EF4-FFF2-40B4-BE49-F238E27FC236}">
                <a16:creationId xmlns:a16="http://schemas.microsoft.com/office/drawing/2014/main" id="{0A2EEC09-F714-442F-A567-60BB6703B2F2}"/>
              </a:ext>
            </a:extLst>
          </p:cNvPr>
          <p:cNvSpPr txBox="1"/>
          <p:nvPr/>
        </p:nvSpPr>
        <p:spPr>
          <a:xfrm>
            <a:off x="186540" y="6454120"/>
            <a:ext cx="11323469" cy="261610"/>
          </a:xfrm>
          <a:prstGeom prst="rect">
            <a:avLst/>
          </a:prstGeom>
          <a:noFill/>
        </p:spPr>
        <p:txBody>
          <a:bodyPr wrap="square">
            <a:spAutoFit/>
          </a:bodyPr>
          <a:lstStyle/>
          <a:p>
            <a:r>
              <a:rPr lang="en-US" sz="1100" b="0" i="0" dirty="0">
                <a:solidFill>
                  <a:srgbClr val="000000"/>
                </a:solidFill>
                <a:effectLst/>
                <a:latin typeface="Abadi" panose="020B0604020104020204" pitchFamily="34" charset="0"/>
              </a:rPr>
              <a:t>D'Alton, Mary E. MD,  et al, National Partnership for Maternal Safety, Obstetrics &amp; Gynecology: October 2016 - Volume 128 - Issue 4 - p 688-698</a:t>
            </a:r>
            <a:endParaRPr lang="en-US" sz="1100" dirty="0">
              <a:latin typeface="Abadi" panose="020B0604020104020204" pitchFamily="34" charset="0"/>
              <a:hlinkClick r:id="rId3"/>
            </a:endParaRPr>
          </a:p>
        </p:txBody>
      </p:sp>
    </p:spTree>
    <p:extLst>
      <p:ext uri="{BB962C8B-B14F-4D97-AF65-F5344CB8AC3E}">
        <p14:creationId xmlns:p14="http://schemas.microsoft.com/office/powerpoint/2010/main" val="3332151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01646-A957-4100-9FEB-25591ED5E20B}"/>
              </a:ext>
            </a:extLst>
          </p:cNvPr>
          <p:cNvSpPr>
            <a:spLocks noGrp="1"/>
          </p:cNvSpPr>
          <p:nvPr>
            <p:ph type="title"/>
          </p:nvPr>
        </p:nvSpPr>
        <p:spPr>
          <a:xfrm>
            <a:off x="845820" y="262393"/>
            <a:ext cx="10108692" cy="720587"/>
          </a:xfrm>
        </p:spPr>
        <p:txBody>
          <a:bodyPr/>
          <a:lstStyle/>
          <a:p>
            <a:r>
              <a:rPr lang="en-US" dirty="0"/>
              <a:t>Risk Assessment Scoring</a:t>
            </a:r>
          </a:p>
        </p:txBody>
      </p:sp>
      <p:pic>
        <p:nvPicPr>
          <p:cNvPr id="5" name="Picture 4">
            <a:extLst>
              <a:ext uri="{FF2B5EF4-FFF2-40B4-BE49-F238E27FC236}">
                <a16:creationId xmlns:a16="http://schemas.microsoft.com/office/drawing/2014/main" id="{133A1C6E-5344-4AA4-9419-96E55CBD89E2}"/>
              </a:ext>
            </a:extLst>
          </p:cNvPr>
          <p:cNvPicPr>
            <a:picLocks noChangeAspect="1"/>
          </p:cNvPicPr>
          <p:nvPr/>
        </p:nvPicPr>
        <p:blipFill rotWithShape="1">
          <a:blip r:embed="rId3"/>
          <a:srcRect l="39400" t="21442" r="25443" b="4880"/>
          <a:stretch/>
        </p:blipFill>
        <p:spPr>
          <a:xfrm>
            <a:off x="855307" y="996156"/>
            <a:ext cx="4286250" cy="4865687"/>
          </a:xfrm>
          <a:prstGeom prst="rect">
            <a:avLst/>
          </a:prstGeom>
        </p:spPr>
      </p:pic>
      <p:pic>
        <p:nvPicPr>
          <p:cNvPr id="7" name="Picture 6">
            <a:extLst>
              <a:ext uri="{FF2B5EF4-FFF2-40B4-BE49-F238E27FC236}">
                <a16:creationId xmlns:a16="http://schemas.microsoft.com/office/drawing/2014/main" id="{85D2D758-4B55-4A75-AD72-5C96DE0DC06A}"/>
              </a:ext>
            </a:extLst>
          </p:cNvPr>
          <p:cNvPicPr>
            <a:picLocks noChangeAspect="1"/>
          </p:cNvPicPr>
          <p:nvPr/>
        </p:nvPicPr>
        <p:blipFill rotWithShape="1">
          <a:blip r:embed="rId4"/>
          <a:srcRect l="38063" t="19365" r="25656" b="34769"/>
          <a:stretch/>
        </p:blipFill>
        <p:spPr>
          <a:xfrm>
            <a:off x="5900166" y="1053346"/>
            <a:ext cx="4423410" cy="3028950"/>
          </a:xfrm>
          <a:prstGeom prst="rect">
            <a:avLst/>
          </a:prstGeom>
        </p:spPr>
      </p:pic>
      <p:sp>
        <p:nvSpPr>
          <p:cNvPr id="8" name="TextBox 7">
            <a:extLst>
              <a:ext uri="{FF2B5EF4-FFF2-40B4-BE49-F238E27FC236}">
                <a16:creationId xmlns:a16="http://schemas.microsoft.com/office/drawing/2014/main" id="{84E06379-3468-43DC-AB47-3E6FB5BC3270}"/>
              </a:ext>
            </a:extLst>
          </p:cNvPr>
          <p:cNvSpPr txBox="1"/>
          <p:nvPr/>
        </p:nvSpPr>
        <p:spPr>
          <a:xfrm>
            <a:off x="186540" y="6454120"/>
            <a:ext cx="11323469" cy="276999"/>
          </a:xfrm>
          <a:prstGeom prst="rect">
            <a:avLst/>
          </a:prstGeom>
          <a:noFill/>
        </p:spPr>
        <p:txBody>
          <a:bodyPr wrap="square">
            <a:spAutoFit/>
          </a:bodyPr>
          <a:lstStyle/>
          <a:p>
            <a:r>
              <a:rPr lang="en-US" sz="1200" b="0" i="0" dirty="0">
                <a:solidFill>
                  <a:srgbClr val="000000"/>
                </a:solidFill>
                <a:effectLst/>
                <a:latin typeface="Abadi" panose="020B0604020104020204" pitchFamily="34" charset="0"/>
              </a:rPr>
              <a:t>D'Alton, Mary E. MD,  et al, National Partnership for Maternal Safety, Obstetrics &amp; Gynecology: October 2016 - Volume 128 - Issue 4 - p 688-698</a:t>
            </a:r>
            <a:endParaRPr lang="en-US" sz="1200" dirty="0">
              <a:latin typeface="Abadi" panose="020B0604020104020204" pitchFamily="34" charset="0"/>
              <a:hlinkClick r:id="rId5"/>
            </a:endParaRPr>
          </a:p>
        </p:txBody>
      </p:sp>
      <p:sp>
        <p:nvSpPr>
          <p:cNvPr id="10" name="TextBox 9">
            <a:extLst>
              <a:ext uri="{FF2B5EF4-FFF2-40B4-BE49-F238E27FC236}">
                <a16:creationId xmlns:a16="http://schemas.microsoft.com/office/drawing/2014/main" id="{05396B1E-8742-46E7-9A23-93F039A07B13}"/>
              </a:ext>
            </a:extLst>
          </p:cNvPr>
          <p:cNvSpPr txBox="1"/>
          <p:nvPr/>
        </p:nvSpPr>
        <p:spPr>
          <a:xfrm>
            <a:off x="5985434" y="4378434"/>
            <a:ext cx="4969078" cy="923330"/>
          </a:xfrm>
          <a:prstGeom prst="rect">
            <a:avLst/>
          </a:prstGeom>
          <a:noFill/>
        </p:spPr>
        <p:txBody>
          <a:bodyPr wrap="square">
            <a:spAutoFit/>
          </a:bodyPr>
          <a:lstStyle/>
          <a:p>
            <a:r>
              <a:rPr lang="en-US" i="1" dirty="0">
                <a:latin typeface="Abadi" panose="020B0604020104020204" pitchFamily="34" charset="0"/>
              </a:rPr>
              <a:t>For hospitalized nonsurgical patients, those at high risk for venous thromboembolism were defined by Padua scores of 4 or higher.</a:t>
            </a:r>
          </a:p>
        </p:txBody>
      </p:sp>
    </p:spTree>
    <p:extLst>
      <p:ext uri="{BB962C8B-B14F-4D97-AF65-F5344CB8AC3E}">
        <p14:creationId xmlns:p14="http://schemas.microsoft.com/office/powerpoint/2010/main" val="2721607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B11F6-2D18-4148-A8E4-FB0B6655DFB0}"/>
              </a:ext>
            </a:extLst>
          </p:cNvPr>
          <p:cNvSpPr>
            <a:spLocks noGrp="1"/>
          </p:cNvSpPr>
          <p:nvPr>
            <p:ph type="title"/>
          </p:nvPr>
        </p:nvSpPr>
        <p:spPr>
          <a:xfrm>
            <a:off x="564642" y="134689"/>
            <a:ext cx="9692640" cy="1086347"/>
          </a:xfrm>
        </p:spPr>
        <p:txBody>
          <a:bodyPr/>
          <a:lstStyle/>
          <a:p>
            <a:r>
              <a:rPr lang="en-US" dirty="0"/>
              <a:t>Recognition</a:t>
            </a:r>
          </a:p>
        </p:txBody>
      </p:sp>
      <p:sp>
        <p:nvSpPr>
          <p:cNvPr id="3" name="Content Placeholder 2">
            <a:extLst>
              <a:ext uri="{FF2B5EF4-FFF2-40B4-BE49-F238E27FC236}">
                <a16:creationId xmlns:a16="http://schemas.microsoft.com/office/drawing/2014/main" id="{782F622E-8A2C-469B-92AF-2EF4702CD70A}"/>
              </a:ext>
            </a:extLst>
          </p:cNvPr>
          <p:cNvSpPr>
            <a:spLocks noGrp="1"/>
          </p:cNvSpPr>
          <p:nvPr>
            <p:ph idx="1"/>
          </p:nvPr>
        </p:nvSpPr>
        <p:spPr>
          <a:xfrm>
            <a:off x="747522" y="1221037"/>
            <a:ext cx="5348478" cy="4905443"/>
          </a:xfrm>
        </p:spPr>
        <p:txBody>
          <a:bodyPr>
            <a:normAutofit/>
          </a:bodyPr>
          <a:lstStyle/>
          <a:p>
            <a:r>
              <a:rPr lang="en-US" dirty="0"/>
              <a:t>Emphasis on maternal risk should be recognized</a:t>
            </a:r>
          </a:p>
          <a:p>
            <a:pPr lvl="1"/>
            <a:r>
              <a:rPr lang="en-US" dirty="0"/>
              <a:t>Routine screening of obstetric patients for venous thromboembolism risk factors will identify patients at high risk for thromboembolic events. </a:t>
            </a:r>
          </a:p>
          <a:p>
            <a:pPr lvl="1"/>
            <a:r>
              <a:rPr lang="en-US" dirty="0"/>
              <a:t>Each center should use educational initiatives and guidelines to identify patients at increased risk for thromboembolism and who therefore might benefit from pharmacologic or mechanical thromboprophylaxis or both. </a:t>
            </a:r>
          </a:p>
          <a:p>
            <a:r>
              <a:rPr lang="en-US" dirty="0"/>
              <a:t>Major guidelines from the ACCP, the College, and the RCOG use to identify patients at high risk for venous thromboembolism requiring prophylaxis.</a:t>
            </a:r>
          </a:p>
        </p:txBody>
      </p:sp>
      <p:pic>
        <p:nvPicPr>
          <p:cNvPr id="6" name="Picture 5" descr="Pregnant woman walking on the street">
            <a:extLst>
              <a:ext uri="{FF2B5EF4-FFF2-40B4-BE49-F238E27FC236}">
                <a16:creationId xmlns:a16="http://schemas.microsoft.com/office/drawing/2014/main" id="{0D29C7F7-FFDC-429E-94BA-1479F977A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5130" y="2039764"/>
            <a:ext cx="4610377" cy="3076643"/>
          </a:xfrm>
          <a:prstGeom prst="rect">
            <a:avLst/>
          </a:prstGeom>
        </p:spPr>
      </p:pic>
      <p:sp>
        <p:nvSpPr>
          <p:cNvPr id="5" name="TextBox 4">
            <a:extLst>
              <a:ext uri="{FF2B5EF4-FFF2-40B4-BE49-F238E27FC236}">
                <a16:creationId xmlns:a16="http://schemas.microsoft.com/office/drawing/2014/main" id="{85023B3E-0178-429E-88A1-96D728295AE2}"/>
              </a:ext>
            </a:extLst>
          </p:cNvPr>
          <p:cNvSpPr txBox="1"/>
          <p:nvPr/>
        </p:nvSpPr>
        <p:spPr>
          <a:xfrm>
            <a:off x="186540" y="6454120"/>
            <a:ext cx="11323469" cy="276999"/>
          </a:xfrm>
          <a:prstGeom prst="rect">
            <a:avLst/>
          </a:prstGeom>
          <a:noFill/>
        </p:spPr>
        <p:txBody>
          <a:bodyPr wrap="square">
            <a:spAutoFit/>
          </a:bodyPr>
          <a:lstStyle/>
          <a:p>
            <a:r>
              <a:rPr lang="en-US" sz="1200" b="0" i="0" dirty="0">
                <a:solidFill>
                  <a:srgbClr val="000000"/>
                </a:solidFill>
                <a:effectLst/>
                <a:latin typeface="Abadi" panose="020B0604020104020204" pitchFamily="34" charset="0"/>
              </a:rPr>
              <a:t>D'Alton, Mary E. MD,  et al, National Partnership for Maternal Safety, Obstetrics &amp; Gynecology: October 2016 - Volume 128 - Issue 4 - p 688-698</a:t>
            </a:r>
            <a:endParaRPr lang="en-US" sz="1200" dirty="0">
              <a:latin typeface="Abadi" panose="020B0604020104020204" pitchFamily="34" charset="0"/>
              <a:hlinkClick r:id="rId4"/>
            </a:endParaRPr>
          </a:p>
        </p:txBody>
      </p:sp>
    </p:spTree>
    <p:extLst>
      <p:ext uri="{BB962C8B-B14F-4D97-AF65-F5344CB8AC3E}">
        <p14:creationId xmlns:p14="http://schemas.microsoft.com/office/powerpoint/2010/main" val="2879876675"/>
      </p:ext>
    </p:extLst>
  </p:cSld>
  <p:clrMapOvr>
    <a:masterClrMapping/>
  </p:clrMapOvr>
</p:sld>
</file>

<file path=ppt/theme/theme1.xml><?xml version="1.0" encoding="utf-8"?>
<a:theme xmlns:a="http://schemas.openxmlformats.org/drawingml/2006/main" name="View">
  <a:themeElements>
    <a:clrScheme name="View">
      <a:dk1>
        <a:sysClr val="windowText" lastClr="000000"/>
      </a:dk1>
      <a:lt1>
        <a:sysClr val="window" lastClr="FFFFFF"/>
      </a:lt1>
      <a:dk2>
        <a:srgbClr val="666666"/>
      </a:dk2>
      <a:lt2>
        <a:srgbClr val="D2D2D2"/>
      </a:lt2>
      <a:accent1>
        <a:srgbClr val="FF388C"/>
      </a:accent1>
      <a:accent2>
        <a:srgbClr val="D70D5E"/>
      </a:accent2>
      <a:accent3>
        <a:srgbClr val="98037E"/>
      </a:accent3>
      <a:accent4>
        <a:srgbClr val="68027D"/>
      </a:accent4>
      <a:accent5>
        <a:srgbClr val="095ACA"/>
      </a:accent5>
      <a:accent6>
        <a:srgbClr val="063597"/>
      </a:accent6>
      <a:hlink>
        <a:srgbClr val="17BBFD"/>
      </a:hlink>
      <a:folHlink>
        <a:srgbClr val="FF79C2"/>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23C5FE65-18CC-4A65-9EBC-B05E331504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View</Template>
  <TotalTime>711</TotalTime>
  <Words>3687</Words>
  <Application>Microsoft Macintosh PowerPoint</Application>
  <PresentationFormat>Widescreen</PresentationFormat>
  <Paragraphs>228</Paragraphs>
  <Slides>39</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Abadi</vt:lpstr>
      <vt:lpstr>Arial</vt:lpstr>
      <vt:lpstr>Calibri</vt:lpstr>
      <vt:lpstr>Century Schoolbook</vt:lpstr>
      <vt:lpstr>Wingdings 2</vt:lpstr>
      <vt:lpstr>View</vt:lpstr>
      <vt:lpstr>VTE Safety Bundles</vt:lpstr>
      <vt:lpstr>Overarching Goal</vt:lpstr>
      <vt:lpstr>AIM Safety Bundle Format</vt:lpstr>
      <vt:lpstr>Why VTE Safety Bundle? </vt:lpstr>
      <vt:lpstr>PowerPoint Presentation</vt:lpstr>
      <vt:lpstr>AIM Safety Bundle</vt:lpstr>
      <vt:lpstr>Readiness</vt:lpstr>
      <vt:lpstr>Risk Assessment Scoring</vt:lpstr>
      <vt:lpstr>Recognition</vt:lpstr>
      <vt:lpstr>Recommendations</vt:lpstr>
      <vt:lpstr>Royal College Recommendations</vt:lpstr>
      <vt:lpstr>Response </vt:lpstr>
      <vt:lpstr>Response </vt:lpstr>
      <vt:lpstr>Response Continued</vt:lpstr>
      <vt:lpstr>Response </vt:lpstr>
      <vt:lpstr>Response</vt:lpstr>
      <vt:lpstr>Reporting and Systems Learning</vt:lpstr>
      <vt:lpstr>PowerPoint Presentation</vt:lpstr>
      <vt:lpstr>CMQCC Toolkit - VTE</vt:lpstr>
      <vt:lpstr>Assessment 1:  Prenatal Visit</vt:lpstr>
      <vt:lpstr>Assessment 2:  Antepartum Hospitalization (non-delivery)</vt:lpstr>
      <vt:lpstr>Assessment 3:  Delivery Hospitalization –  Vaginal Birth</vt:lpstr>
      <vt:lpstr>Assessment 3:  Delivery Hospitalization –  Cesarean Birth</vt:lpstr>
      <vt:lpstr>Additional Considerations: BMI &amp; Anesthesia</vt:lpstr>
      <vt:lpstr>Assessment 4: Post Delivery / Post Discharge</vt:lpstr>
      <vt:lpstr>PowerPoint Presentation</vt:lpstr>
      <vt:lpstr>RCOG</vt:lpstr>
      <vt:lpstr>RCOG</vt:lpstr>
      <vt:lpstr>PowerPoint Presentation</vt:lpstr>
      <vt:lpstr>Additional Support</vt:lpstr>
      <vt:lpstr>Nursing Practices to Identify and Minimize VTE Risk in all Women  (CMQCC)</vt:lpstr>
      <vt:lpstr>PowerPoint Presentation</vt:lpstr>
      <vt:lpstr>PowerPoint Presentation</vt:lpstr>
      <vt:lpstr>Putting it all together</vt:lpstr>
      <vt:lpstr>PowerPoint Presentation</vt:lpstr>
      <vt:lpstr>Patient Education</vt:lpstr>
      <vt:lpstr>Patient Education</vt:lpstr>
      <vt:lpstr>PowerPoint Presentation</vt:lpstr>
      <vt:lpstr>Case Review</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VTE Safety Bundles</dc:title>
  <dc:creator>Michelle Flanagan</dc:creator>
  <cp:lastModifiedBy>Grater, Rachel</cp:lastModifiedBy>
  <cp:revision>15</cp:revision>
  <dcterms:created xsi:type="dcterms:W3CDTF">2022-01-21T18:51:28Z</dcterms:created>
  <dcterms:modified xsi:type="dcterms:W3CDTF">2022-02-04T03:54:38Z</dcterms:modified>
</cp:coreProperties>
</file>