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5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97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57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4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08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32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57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74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88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8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6D797-89C8-F644-B412-635D28469904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AB106-3B15-5041-B367-A18C6F13B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97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32704"/>
            <a:ext cx="7772400" cy="1799294"/>
          </a:xfrm>
        </p:spPr>
        <p:txBody>
          <a:bodyPr>
            <a:noAutofit/>
          </a:bodyPr>
          <a:lstStyle/>
          <a:p>
            <a:r>
              <a:rPr lang="en-US" sz="6600" dirty="0"/>
              <a:t>ANEMIA </a:t>
            </a:r>
            <a:br>
              <a:rPr lang="en-US" sz="6600" dirty="0"/>
            </a:br>
            <a:r>
              <a:rPr lang="en-US" sz="6600" dirty="0"/>
              <a:t>DURING PREGNANCY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07672"/>
            <a:ext cx="6400800" cy="1531127"/>
          </a:xfrm>
        </p:spPr>
        <p:txBody>
          <a:bodyPr/>
          <a:lstStyle/>
          <a:p>
            <a:r>
              <a:rPr lang="en-US" dirty="0"/>
              <a:t>Donna D. Johnson, MD</a:t>
            </a:r>
          </a:p>
        </p:txBody>
      </p:sp>
    </p:spTree>
    <p:extLst>
      <p:ext uri="{BB962C8B-B14F-4D97-AF65-F5344CB8AC3E}">
        <p14:creationId xmlns:p14="http://schemas.microsoft.com/office/powerpoint/2010/main" val="3937609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IRON THERAPY</a:t>
            </a:r>
          </a:p>
        </p:txBody>
      </p:sp>
      <p:pic>
        <p:nvPicPr>
          <p:cNvPr id="4" name="Content Placeholder 3" descr="Screen Shot 2022-09-06 at 10.41.2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41" t="-2691" b="-1"/>
          <a:stretch/>
        </p:blipFill>
        <p:spPr/>
      </p:pic>
      <p:sp>
        <p:nvSpPr>
          <p:cNvPr id="5" name="TextBox 4"/>
          <p:cNvSpPr txBox="1"/>
          <p:nvPr/>
        </p:nvSpPr>
        <p:spPr>
          <a:xfrm>
            <a:off x="6142435" y="6414190"/>
            <a:ext cx="243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Uptodate, 2022</a:t>
            </a:r>
          </a:p>
        </p:txBody>
      </p:sp>
    </p:spTree>
    <p:extLst>
      <p:ext uri="{BB962C8B-B14F-4D97-AF65-F5344CB8AC3E}">
        <p14:creationId xmlns:p14="http://schemas.microsoft.com/office/powerpoint/2010/main" val="3514511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IRON SUPPLEMENTATION</a:t>
            </a:r>
          </a:p>
        </p:txBody>
      </p:sp>
      <p:pic>
        <p:nvPicPr>
          <p:cNvPr id="4" name="Content Placeholder 3" descr="Screen Shot 2022-09-06 at 10.27.04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40355" r="-2727" b="-11250"/>
          <a:stretch/>
        </p:blipFill>
        <p:spPr>
          <a:xfrm>
            <a:off x="120316" y="0"/>
            <a:ext cx="9023684" cy="5223963"/>
          </a:xfrm>
        </p:spPr>
      </p:pic>
      <p:sp>
        <p:nvSpPr>
          <p:cNvPr id="5" name="TextBox 4"/>
          <p:cNvSpPr txBox="1"/>
          <p:nvPr/>
        </p:nvSpPr>
        <p:spPr>
          <a:xfrm>
            <a:off x="5922211" y="5614737"/>
            <a:ext cx="2860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ACOG PB 233</a:t>
            </a:r>
          </a:p>
        </p:txBody>
      </p:sp>
    </p:spTree>
    <p:extLst>
      <p:ext uri="{BB962C8B-B14F-4D97-AF65-F5344CB8AC3E}">
        <p14:creationId xmlns:p14="http://schemas.microsoft.com/office/powerpoint/2010/main" val="1755828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RESPONSE TO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Reticulocyte count: 1 week</a:t>
            </a:r>
          </a:p>
          <a:p>
            <a:r>
              <a:rPr lang="en-US" dirty="0"/>
              <a:t>Hgb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>
                <a:sym typeface="Wingdings"/>
              </a:rPr>
              <a:t> 1 gm/dL: 2 to 3 weeks</a:t>
            </a:r>
          </a:p>
          <a:p>
            <a:r>
              <a:rPr lang="en-US" dirty="0">
                <a:sym typeface="Wingdings"/>
              </a:rPr>
              <a:t>Ferritin: 3 weeks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108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MACROCYTIC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Serum folic acid levels</a:t>
            </a:r>
          </a:p>
          <a:p>
            <a:r>
              <a:rPr lang="en-US" dirty="0"/>
              <a:t>B</a:t>
            </a:r>
            <a:r>
              <a:rPr lang="en-US" baseline="-25000" dirty="0"/>
              <a:t>12</a:t>
            </a:r>
            <a:r>
              <a:rPr lang="en-US" dirty="0"/>
              <a:t> levels</a:t>
            </a:r>
          </a:p>
          <a:p>
            <a:r>
              <a:rPr lang="en-US" dirty="0"/>
              <a:t>Folic acid deficiency more common</a:t>
            </a:r>
          </a:p>
        </p:txBody>
      </p:sp>
    </p:spTree>
    <p:extLst>
      <p:ext uri="{BB962C8B-B14F-4D97-AF65-F5344CB8AC3E}">
        <p14:creationId xmlns:p14="http://schemas.microsoft.com/office/powerpoint/2010/main" val="912285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Requirements: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>
                <a:sym typeface="Wingdings"/>
              </a:rPr>
              <a:t> from 50 to 400 micrograms</a:t>
            </a:r>
            <a:endParaRPr lang="en-US" dirty="0"/>
          </a:p>
          <a:p>
            <a:r>
              <a:rPr lang="en-US" dirty="0"/>
              <a:t>Leafy vegetables </a:t>
            </a:r>
          </a:p>
          <a:p>
            <a:r>
              <a:rPr lang="en-US" dirty="0"/>
              <a:t>Legumes</a:t>
            </a:r>
          </a:p>
          <a:p>
            <a:r>
              <a:rPr lang="en-US" dirty="0"/>
              <a:t>Animal proteins</a:t>
            </a:r>
          </a:p>
        </p:txBody>
      </p:sp>
    </p:spTree>
    <p:extLst>
      <p:ext uri="{BB962C8B-B14F-4D97-AF65-F5344CB8AC3E}">
        <p14:creationId xmlns:p14="http://schemas.microsoft.com/office/powerpoint/2010/main" val="3009467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B</a:t>
            </a:r>
            <a:r>
              <a:rPr lang="en-US" sz="6000" b="1" baseline="-25000" dirty="0"/>
              <a:t>12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4114"/>
            <a:ext cx="8229600" cy="4312049"/>
          </a:xfrm>
        </p:spPr>
        <p:txBody>
          <a:bodyPr/>
          <a:lstStyle/>
          <a:p>
            <a:r>
              <a:rPr lang="en-US" dirty="0"/>
              <a:t>Vegan diets</a:t>
            </a:r>
          </a:p>
          <a:p>
            <a:r>
              <a:rPr lang="en-US" dirty="0"/>
              <a:t>Partial or total gastric resection</a:t>
            </a:r>
          </a:p>
          <a:p>
            <a:r>
              <a:rPr lang="en-US" dirty="0"/>
              <a:t>Crohn’s disease </a:t>
            </a:r>
          </a:p>
        </p:txBody>
      </p:sp>
    </p:spTree>
    <p:extLst>
      <p:ext uri="{BB962C8B-B14F-4D97-AF65-F5344CB8AC3E}">
        <p14:creationId xmlns:p14="http://schemas.microsoft.com/office/powerpoint/2010/main" val="1974520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51671-B4B3-E745-BE51-FECBE21CD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54522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Upcoming Session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September 17, 2022</a:t>
            </a:r>
            <a:br>
              <a:rPr lang="en-US" sz="3600" dirty="0"/>
            </a:br>
            <a:br>
              <a:rPr lang="en-US" sz="3600" dirty="0"/>
            </a:br>
            <a:r>
              <a:rPr lang="en-US" sz="3600" b="1" dirty="0">
                <a:solidFill>
                  <a:srgbClr val="C00000"/>
                </a:solidFill>
              </a:rPr>
              <a:t>Vaccination in Pregnancy</a:t>
            </a:r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Donna Johnson, MD</a:t>
            </a:r>
            <a:br>
              <a:rPr lang="en-US" sz="3600" b="1" dirty="0">
                <a:solidFill>
                  <a:srgbClr val="002060"/>
                </a:solidFill>
              </a:rPr>
            </a:br>
            <a:br>
              <a:rPr lang="en-US" sz="3600" b="1" dirty="0">
                <a:solidFill>
                  <a:srgbClr val="002060"/>
                </a:solidFill>
              </a:rPr>
            </a:b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14456F-F35B-724E-A10B-A4C6F202264C}"/>
              </a:ext>
            </a:extLst>
          </p:cNvPr>
          <p:cNvSpPr txBox="1"/>
          <p:nvPr/>
        </p:nvSpPr>
        <p:spPr>
          <a:xfrm>
            <a:off x="745958" y="3753853"/>
            <a:ext cx="8097253" cy="238526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>
                <a:solidFill>
                  <a:srgbClr val="C00000"/>
                </a:solidFill>
              </a:rPr>
              <a:t>Please be sure that you have sent a chat to Rachel Grater w/:</a:t>
            </a:r>
            <a:endParaRPr lang="en-US" sz="24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/>
              <a:t>First and Last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/>
              <a:t>Email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/>
              <a:t>Credential(s)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/>
              <a:t>Name of Practice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/>
              <a:t>County</a:t>
            </a:r>
          </a:p>
        </p:txBody>
      </p:sp>
    </p:spTree>
    <p:extLst>
      <p:ext uri="{BB962C8B-B14F-4D97-AF65-F5344CB8AC3E}">
        <p14:creationId xmlns:p14="http://schemas.microsoft.com/office/powerpoint/2010/main" val="1139675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ANEMIA IN 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Nutrition</a:t>
            </a:r>
          </a:p>
          <a:p>
            <a:pPr lvl="1"/>
            <a:r>
              <a:rPr lang="en-US" dirty="0"/>
              <a:t>Iron</a:t>
            </a:r>
          </a:p>
          <a:p>
            <a:pPr lvl="1"/>
            <a:r>
              <a:rPr lang="en-US" dirty="0"/>
              <a:t>B12</a:t>
            </a:r>
          </a:p>
          <a:p>
            <a:pPr lvl="1"/>
            <a:r>
              <a:rPr lang="en-US" dirty="0"/>
              <a:t>Folate</a:t>
            </a:r>
          </a:p>
          <a:p>
            <a:r>
              <a:rPr lang="en-US" dirty="0"/>
              <a:t>Hemoglobinopathies</a:t>
            </a:r>
          </a:p>
          <a:p>
            <a:pPr lvl="1"/>
            <a:r>
              <a:rPr lang="en-US" dirty="0"/>
              <a:t>Thalassemia</a:t>
            </a:r>
          </a:p>
          <a:p>
            <a:pPr lvl="1"/>
            <a:r>
              <a:rPr lang="en-US" dirty="0"/>
              <a:t>Sickle cell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48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PHYSIOLOGY OF PREGNANCY</a:t>
            </a:r>
          </a:p>
        </p:txBody>
      </p:sp>
      <p:pic>
        <p:nvPicPr>
          <p:cNvPr id="4" name="Content Placeholder 3" descr="Screen Shot 2022-09-06 at 8.55.3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81" b="10781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6220188" y="6126163"/>
            <a:ext cx="260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Uptodate, 2022</a:t>
            </a:r>
          </a:p>
        </p:txBody>
      </p:sp>
    </p:spTree>
    <p:extLst>
      <p:ext uri="{BB962C8B-B14F-4D97-AF65-F5344CB8AC3E}">
        <p14:creationId xmlns:p14="http://schemas.microsoft.com/office/powerpoint/2010/main" val="2925195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5092" y="1600200"/>
            <a:ext cx="8591634" cy="4525963"/>
          </a:xfrm>
        </p:spPr>
        <p:txBody>
          <a:bodyPr>
            <a:normAutofit/>
          </a:bodyPr>
          <a:lstStyle/>
          <a:p>
            <a:r>
              <a:rPr lang="en-US" dirty="0"/>
              <a:t>First trimester – Hgb &lt;11 g/dL (≈Hct &lt;33%)</a:t>
            </a:r>
          </a:p>
          <a:p>
            <a:endParaRPr lang="en-US" dirty="0"/>
          </a:p>
          <a:p>
            <a:r>
              <a:rPr lang="en-US" dirty="0"/>
              <a:t>Second trimester – Hgb &lt;10.5 g/dL (≈Hct &lt;32%)</a:t>
            </a:r>
          </a:p>
          <a:p>
            <a:endParaRPr lang="en-US" dirty="0"/>
          </a:p>
          <a:p>
            <a:r>
              <a:rPr lang="en-US" dirty="0"/>
              <a:t>Third trimester – Hgb &lt;11 g/dL (≈Hct &lt;33 %)</a:t>
            </a:r>
          </a:p>
          <a:p>
            <a:endParaRPr lang="en-US" dirty="0"/>
          </a:p>
          <a:p>
            <a:r>
              <a:rPr lang="en-US" dirty="0"/>
              <a:t>Postpartum – Hgb &lt;10 g/dL (≈Hct &lt;&lt;30%)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02298" y="5986577"/>
            <a:ext cx="438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CDC, 2016</a:t>
            </a:r>
          </a:p>
          <a:p>
            <a:r>
              <a:rPr lang="en-US" dirty="0"/>
              <a:t>Ruiz de Viñaspre-Hernández, Birth, 2021</a:t>
            </a:r>
          </a:p>
        </p:txBody>
      </p:sp>
    </p:spTree>
    <p:extLst>
      <p:ext uri="{BB962C8B-B14F-4D97-AF65-F5344CB8AC3E}">
        <p14:creationId xmlns:p14="http://schemas.microsoft.com/office/powerpoint/2010/main" val="1279841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SCREENING FOR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Hemoglobin</a:t>
            </a:r>
          </a:p>
          <a:p>
            <a:r>
              <a:rPr lang="en-US" dirty="0"/>
              <a:t>Hematocrit</a:t>
            </a:r>
          </a:p>
          <a:p>
            <a:r>
              <a:rPr lang="en-US" dirty="0"/>
              <a:t>MCV</a:t>
            </a:r>
          </a:p>
          <a:p>
            <a:pPr lvl="1"/>
            <a:r>
              <a:rPr lang="en-US" dirty="0"/>
              <a:t>&lt;80 microcytic fL</a:t>
            </a:r>
          </a:p>
          <a:p>
            <a:pPr lvl="1"/>
            <a:r>
              <a:rPr lang="en-US" dirty="0"/>
              <a:t>80-100 normocytic fL</a:t>
            </a:r>
          </a:p>
          <a:p>
            <a:pPr lvl="1"/>
            <a:r>
              <a:rPr lang="en-US" dirty="0"/>
              <a:t>&gt;100 macrocytic fL</a:t>
            </a:r>
          </a:p>
        </p:txBody>
      </p:sp>
    </p:spTree>
    <p:extLst>
      <p:ext uri="{BB962C8B-B14F-4D97-AF65-F5344CB8AC3E}">
        <p14:creationId xmlns:p14="http://schemas.microsoft.com/office/powerpoint/2010/main" val="231357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IRON 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common</a:t>
            </a:r>
          </a:p>
          <a:p>
            <a:r>
              <a:rPr lang="en-US" dirty="0"/>
              <a:t>Risk factors</a:t>
            </a:r>
          </a:p>
          <a:p>
            <a:pPr lvl="1"/>
            <a:r>
              <a:rPr lang="en-US" dirty="0"/>
              <a:t>Prior pregnancies</a:t>
            </a:r>
          </a:p>
          <a:p>
            <a:pPr lvl="1"/>
            <a:r>
              <a:rPr lang="en-US" dirty="0"/>
              <a:t>Heavy menses</a:t>
            </a:r>
          </a:p>
          <a:p>
            <a:pPr lvl="1"/>
            <a:r>
              <a:rPr lang="en-US" dirty="0"/>
              <a:t>Teen</a:t>
            </a:r>
          </a:p>
          <a:p>
            <a:pPr lvl="1"/>
            <a:r>
              <a:rPr lang="en-US" dirty="0"/>
              <a:t>AA </a:t>
            </a:r>
          </a:p>
          <a:p>
            <a:pPr lvl="1"/>
            <a:r>
              <a:rPr lang="en-US" dirty="0"/>
              <a:t>Gastric bypass</a:t>
            </a:r>
          </a:p>
          <a:p>
            <a:pPr lvl="1"/>
            <a:r>
              <a:rPr lang="en-US" dirty="0"/>
              <a:t>Vegetarian</a:t>
            </a:r>
          </a:p>
        </p:txBody>
      </p:sp>
    </p:spTree>
    <p:extLst>
      <p:ext uri="{BB962C8B-B14F-4D97-AF65-F5344CB8AC3E}">
        <p14:creationId xmlns:p14="http://schemas.microsoft.com/office/powerpoint/2010/main" val="3017168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NORMAL IRON INDICES</a:t>
            </a:r>
          </a:p>
        </p:txBody>
      </p:sp>
      <p:pic>
        <p:nvPicPr>
          <p:cNvPr id="4" name="Content Placeholder 3" descr="Screen Shot 2022-09-06 at 9.46.46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23000" r="-1953" b="5550"/>
          <a:stretch/>
        </p:blipFill>
        <p:spPr>
          <a:xfrm>
            <a:off x="574842" y="1617579"/>
            <a:ext cx="8111958" cy="3613963"/>
          </a:xfrm>
        </p:spPr>
      </p:pic>
      <p:sp>
        <p:nvSpPr>
          <p:cNvPr id="5" name="TextBox 4"/>
          <p:cNvSpPr txBox="1"/>
          <p:nvPr/>
        </p:nvSpPr>
        <p:spPr>
          <a:xfrm>
            <a:off x="6207229" y="5753334"/>
            <a:ext cx="2086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ACOG, PB, 223</a:t>
            </a:r>
          </a:p>
        </p:txBody>
      </p:sp>
    </p:spTree>
    <p:extLst>
      <p:ext uri="{BB962C8B-B14F-4D97-AF65-F5344CB8AC3E}">
        <p14:creationId xmlns:p14="http://schemas.microsoft.com/office/powerpoint/2010/main" val="802182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IRON 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dirty="0">
                <a:sym typeface="Wingdings"/>
              </a:rPr>
              <a:t> Iron</a:t>
            </a:r>
          </a:p>
          <a:p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>
                <a:sym typeface="Wingdings"/>
              </a:rPr>
              <a:t> TIBC</a:t>
            </a:r>
          </a:p>
          <a:p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dirty="0">
                <a:sym typeface="Wingdings"/>
              </a:rPr>
              <a:t> Ferritin</a:t>
            </a:r>
          </a:p>
          <a:p>
            <a:r>
              <a:rPr lang="en-US" dirty="0">
                <a:sym typeface="Wingdings"/>
              </a:rPr>
              <a:t>Ferritin &lt; 30 micrograms/L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33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IRON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6652"/>
            <a:ext cx="8229600" cy="4169511"/>
          </a:xfrm>
        </p:spPr>
        <p:txBody>
          <a:bodyPr/>
          <a:lstStyle/>
          <a:p>
            <a:r>
              <a:rPr lang="en-US" dirty="0"/>
              <a:t>15 mg elemental iron</a:t>
            </a:r>
          </a:p>
          <a:p>
            <a:r>
              <a:rPr lang="en-US" dirty="0"/>
              <a:t>27 mg/day in pregnancy</a:t>
            </a:r>
          </a:p>
        </p:txBody>
      </p:sp>
    </p:spTree>
    <p:extLst>
      <p:ext uri="{BB962C8B-B14F-4D97-AF65-F5344CB8AC3E}">
        <p14:creationId xmlns:p14="http://schemas.microsoft.com/office/powerpoint/2010/main" val="49744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277</Words>
  <Application>Microsoft Macintosh PowerPoint</Application>
  <PresentationFormat>On-screen Show (4:3)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Office Theme</vt:lpstr>
      <vt:lpstr>ANEMIA  DURING PREGNANCY</vt:lpstr>
      <vt:lpstr>ANEMIA IN PREGNANCY</vt:lpstr>
      <vt:lpstr>PHYSIOLOGY OF PREGNANCY</vt:lpstr>
      <vt:lpstr>DEFINITION</vt:lpstr>
      <vt:lpstr>SCREENING FOR ANEMIA</vt:lpstr>
      <vt:lpstr>IRON DEFICIENCY</vt:lpstr>
      <vt:lpstr>NORMAL IRON INDICES</vt:lpstr>
      <vt:lpstr>IRON DEFICIENCY</vt:lpstr>
      <vt:lpstr>IRON</vt:lpstr>
      <vt:lpstr>IRON THERAPY</vt:lpstr>
      <vt:lpstr>IRON SUPPLEMENTATION</vt:lpstr>
      <vt:lpstr>RESPONSE TO TREATMENT</vt:lpstr>
      <vt:lpstr>MACROCYTIC ANEMIA</vt:lpstr>
      <vt:lpstr>FOLATE</vt:lpstr>
      <vt:lpstr>B12</vt:lpstr>
      <vt:lpstr>Upcoming Session September 17, 2022  Vaccination in Pregnancy Donna Johnson, MD  </vt:lpstr>
    </vt:vector>
  </TitlesOfParts>
  <Company>MUSC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ANEMIA  DURING PREGNANCY</dc:title>
  <dc:creator>Donna Johnson</dc:creator>
  <cp:lastModifiedBy>Grater, Rachel</cp:lastModifiedBy>
  <cp:revision>12</cp:revision>
  <dcterms:created xsi:type="dcterms:W3CDTF">2022-09-07T00:40:33Z</dcterms:created>
  <dcterms:modified xsi:type="dcterms:W3CDTF">2023-07-09T01:55:38Z</dcterms:modified>
</cp:coreProperties>
</file>