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1" r:id="rId5"/>
    <p:sldId id="263" r:id="rId6"/>
    <p:sldId id="258" r:id="rId7"/>
    <p:sldId id="259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D000E-95D5-E36C-7B4A-1167BA4C5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694D99-0579-59B3-13AE-85A5BE37F7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59271-88FE-E5A4-A140-BC0CD5ADD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58B7F-F1DC-AF83-88D1-AAAA67EA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2339C-CA84-C788-5A03-BCF41B29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3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1A0F7-F7D6-312A-8549-1E07F3B2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810A5D-8800-1F14-C00B-B8619801E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FC69E-9399-7AAC-9B81-04CB9D12B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CC3A2-EA7F-A792-344A-E6C925AC0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98156-5F47-6831-4133-738A7F35D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3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DF789A-9F15-5C83-DF13-14B61FE3C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9FE49-26B5-80F4-DBF2-6E519B27F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EB367-FBA2-7589-6F63-5E36F980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7DAA2-32A6-66F9-980E-8B9A71EFC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0BDB4-57A8-FE3D-FA6A-25B3E62D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8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FD7CB-F5E3-BBC1-FDAB-028EFE5D3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E8E49-F9B1-115B-D9B4-2EC360DBB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7A8A1-D667-2B67-C2CB-2566E0AE3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54FD5-9979-7A2E-6D38-808FD2924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E76D3-186C-4202-B5B4-BF27D7DD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5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12D0E-4FFC-C445-9491-46A2CFA71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B8653-0A42-2BEE-F7C3-1C79FA3AA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68A4B-1A2C-00DC-D41A-21C582AAD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99F8C-A6BF-3C81-709A-5BB66BEFF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71E16-EAED-6C44-0778-64537CD96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2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8690C-17E7-1238-8D2D-55887724E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6A117-D403-AD9F-23B4-8E13992924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B374A-E2C0-B028-60AE-C5C5E6B0F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B545B-059C-839B-ACFE-B1EC7636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58F2E-AFC6-F670-05C6-AD7D5DBF0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7A1F4-FBE1-AC8B-A76B-EE5219FA9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6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4FC11-D240-06A3-8C41-EBB5CDAB2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0F95D8-013A-6999-15FD-CD9FDFF1D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19DEF-301A-D866-79E4-ED1B3394E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59F011-C272-C0C4-C499-21F1D89552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C2B3F8-F9C3-433F-4A12-AC2A0AF43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E956CD-71D8-6200-4AED-8AE71CB3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B29FA1-2D24-16B9-A77B-2F5A2308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7651A6-726C-E2D5-5043-C831E152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2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B69DF-6EB5-B6A5-2AAE-28096C3CC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E623CD-5A1E-F2A4-0F22-C3A266E15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73A809-44F3-8BE2-7628-D2CEE831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6C693-E02D-1577-E66F-8FCD11A14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1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A0E420-42B4-34B5-6B71-C9AFDC1DA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4E125F-5DDB-C1BD-B668-699E53DA5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A1F19-D4A1-3CB3-79BD-EA3F65B45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7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063F5-FB9D-079C-DECC-E96F7BFEE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D70C2-F2F1-F7DF-A13B-3456A77D9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94F9E-48E8-B9DF-CEAF-0BCDD7D06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1CC9B-4853-78FF-2BA3-DDF5F4047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8AB1F-3EEB-AE66-401C-170DD8B7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0859E-F4A8-7A24-2833-28D6FE3E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96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67911-B161-C35F-9CD8-562F7196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D1D61F-D0D1-E7CA-79E0-2B0C7143F1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94529F-201B-FCC9-6252-23A22C3BF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612B0-58B5-DB9B-D70B-8155BCEA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0AAC5-09FA-E10A-5ACB-78220FFF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3477D-7A05-42CD-8459-62780525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9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24F400-BDD4-605E-2DCA-5271D6BF8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F8BC4-B77A-7FA3-4F70-B5B7DB295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323C3-C08B-9954-D003-FF99B0EF13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894E1-D3EF-484E-AABF-26E99D042347}" type="datetimeFigureOut">
              <a:rPr lang="en-US" smtClean="0"/>
              <a:t>7/19/23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73822-BD2C-4A14-A9E7-DC0A131430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F7EE4-4059-A7AB-F7C8-E214DC52B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29208-0951-EA47-9CD3-57D91D097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31E70-0095-8903-2E23-A4B1DC12A7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29465"/>
            <a:ext cx="9144000" cy="2780498"/>
          </a:xfrm>
        </p:spPr>
        <p:txBody>
          <a:bodyPr>
            <a:normAutofit/>
          </a:bodyPr>
          <a:lstStyle/>
          <a:p>
            <a:r>
              <a:rPr lang="en-US" sz="7200" b="1" dirty="0"/>
              <a:t>CHRONIC HEPATITIS IN PREGNANCY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56743B-822C-6764-6DDB-5719E34FE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6790"/>
            <a:ext cx="9144000" cy="881009"/>
          </a:xfrm>
        </p:spPr>
        <p:txBody>
          <a:bodyPr>
            <a:normAutofit/>
          </a:bodyPr>
          <a:lstStyle/>
          <a:p>
            <a:r>
              <a:rPr lang="en-US" sz="4000" dirty="0"/>
              <a:t>Donna D. Johnson, MD</a:t>
            </a:r>
          </a:p>
        </p:txBody>
      </p:sp>
    </p:spTree>
    <p:extLst>
      <p:ext uri="{BB962C8B-B14F-4D97-AF65-F5344CB8AC3E}">
        <p14:creationId xmlns:p14="http://schemas.microsoft.com/office/powerpoint/2010/main" val="1183574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7FAA4-BC7C-038C-EEF3-B0B2DC2F8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OB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9B6B7-43AC-6CAF-89EC-82590A045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05278"/>
          </a:xfrm>
        </p:spPr>
        <p:txBody>
          <a:bodyPr>
            <a:normAutofit/>
          </a:bodyPr>
          <a:lstStyle/>
          <a:p>
            <a:r>
              <a:rPr lang="en-US" sz="4000" dirty="0"/>
              <a:t>Invasive prenatal testing</a:t>
            </a:r>
          </a:p>
          <a:p>
            <a:r>
              <a:rPr lang="en-US" sz="4000" dirty="0"/>
              <a:t>Prolong ROM</a:t>
            </a:r>
          </a:p>
          <a:p>
            <a:r>
              <a:rPr lang="en-US" sz="4000" dirty="0"/>
              <a:t>FSE</a:t>
            </a:r>
          </a:p>
        </p:txBody>
      </p:sp>
    </p:spTree>
    <p:extLst>
      <p:ext uri="{BB962C8B-B14F-4D97-AF65-F5344CB8AC3E}">
        <p14:creationId xmlns:p14="http://schemas.microsoft.com/office/powerpoint/2010/main" val="2651984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96D69-F4FC-1398-002A-0600AA8E6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HEPATITIS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16E8F-276F-EE60-D6FF-BDC4D5DE7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arrange follow up during pregnancy</a:t>
            </a:r>
          </a:p>
          <a:p>
            <a:r>
              <a:rPr lang="en-US" dirty="0"/>
              <a:t>99% can be cleared</a:t>
            </a:r>
          </a:p>
          <a:p>
            <a:r>
              <a:rPr lang="en-US" dirty="0"/>
              <a:t>Decrease risk of cirrhosis </a:t>
            </a:r>
            <a:r>
              <a:rPr lang="en-US"/>
              <a:t>and cancer</a:t>
            </a:r>
          </a:p>
        </p:txBody>
      </p:sp>
    </p:spTree>
    <p:extLst>
      <p:ext uri="{BB962C8B-B14F-4D97-AF65-F5344CB8AC3E}">
        <p14:creationId xmlns:p14="http://schemas.microsoft.com/office/powerpoint/2010/main" val="102712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36C33-F864-93DC-9B52-1EAE84CFE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PRENATAL TESTING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1EE14-E99C-5F8A-68C4-EA483D4B1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5653"/>
            <a:ext cx="10515600" cy="4091309"/>
          </a:xfrm>
        </p:spPr>
        <p:txBody>
          <a:bodyPr>
            <a:normAutofit/>
          </a:bodyPr>
          <a:lstStyle/>
          <a:p>
            <a:r>
              <a:rPr lang="en-US" sz="3600" dirty="0"/>
              <a:t>Hepatitis B surface antigen</a:t>
            </a:r>
          </a:p>
          <a:p>
            <a:r>
              <a:rPr lang="en-US" sz="3600" dirty="0"/>
              <a:t>Hepatitis C antibody</a:t>
            </a:r>
          </a:p>
          <a:p>
            <a:pPr lvl="1"/>
            <a:r>
              <a:rPr lang="en-US" sz="3200" dirty="0"/>
              <a:t>Every adult at least once</a:t>
            </a:r>
          </a:p>
          <a:p>
            <a:pPr lvl="1"/>
            <a:r>
              <a:rPr lang="en-US" sz="3200" dirty="0"/>
              <a:t>Prenatal labs</a:t>
            </a:r>
          </a:p>
        </p:txBody>
      </p:sp>
    </p:spTree>
    <p:extLst>
      <p:ext uri="{BB962C8B-B14F-4D97-AF65-F5344CB8AC3E}">
        <p14:creationId xmlns:p14="http://schemas.microsoft.com/office/powerpoint/2010/main" val="58586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4F7B12-7BCA-68E4-E620-58A66AB12FC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982912" y="627855"/>
            <a:ext cx="8137133" cy="583458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258134-6A1C-595B-47E2-F28BC043CEDE}"/>
              </a:ext>
            </a:extLst>
          </p:cNvPr>
          <p:cNvSpPr txBox="1"/>
          <p:nvPr/>
        </p:nvSpPr>
        <p:spPr>
          <a:xfrm>
            <a:off x="8979613" y="6534364"/>
            <a:ext cx="2260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 PB 86, 2021</a:t>
            </a:r>
          </a:p>
        </p:txBody>
      </p:sp>
    </p:spTree>
    <p:extLst>
      <p:ext uri="{BB962C8B-B14F-4D97-AF65-F5344CB8AC3E}">
        <p14:creationId xmlns:p14="http://schemas.microsoft.com/office/powerpoint/2010/main" val="98662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1305-EE0D-6D76-AA82-F9E44FF4E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HEPATITIS B </a:t>
            </a:r>
            <a:r>
              <a:rPr lang="en-US" dirty="0" err="1"/>
              <a:t>sAg</a:t>
            </a:r>
            <a:r>
              <a:rPr lang="en-US" dirty="0"/>
              <a:t> Positive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F7BCCA-6C90-C9A3-0DE0-3C86203E75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8519" y="1825625"/>
            <a:ext cx="8114962" cy="435133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E365EA-6FC4-E3D3-F397-1D3E9CB6FE10}"/>
              </a:ext>
            </a:extLst>
          </p:cNvPr>
          <p:cNvSpPr txBox="1"/>
          <p:nvPr/>
        </p:nvSpPr>
        <p:spPr>
          <a:xfrm>
            <a:off x="7705618" y="6154220"/>
            <a:ext cx="3236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 PB 86, 2021</a:t>
            </a:r>
          </a:p>
        </p:txBody>
      </p:sp>
    </p:spTree>
    <p:extLst>
      <p:ext uri="{BB962C8B-B14F-4D97-AF65-F5344CB8AC3E}">
        <p14:creationId xmlns:p14="http://schemas.microsoft.com/office/powerpoint/2010/main" val="629488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D03E6-DE39-E956-D3EE-1DFB148F1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CHRONIC HEPATITS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F3247-CD1F-8780-4595-6021C883D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Hep B </a:t>
            </a:r>
            <a:r>
              <a:rPr lang="en-US" dirty="0" err="1"/>
              <a:t>sAg</a:t>
            </a:r>
            <a:r>
              <a:rPr lang="en-US" dirty="0"/>
              <a:t> positive</a:t>
            </a:r>
          </a:p>
          <a:p>
            <a:r>
              <a:rPr lang="en-US" dirty="0"/>
              <a:t>Hep B </a:t>
            </a:r>
            <a:r>
              <a:rPr lang="en-US" dirty="0" err="1"/>
              <a:t>sAb</a:t>
            </a:r>
            <a:r>
              <a:rPr lang="en-US" dirty="0"/>
              <a:t> negative</a:t>
            </a:r>
          </a:p>
        </p:txBody>
      </p:sp>
    </p:spTree>
    <p:extLst>
      <p:ext uri="{BB962C8B-B14F-4D97-AF65-F5344CB8AC3E}">
        <p14:creationId xmlns:p14="http://schemas.microsoft.com/office/powerpoint/2010/main" val="332659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CF405-CAFE-F16C-BF8A-EECF32A1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HEPATITIS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6EE84-F29A-46D9-F995-2DACED624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HBV DNA is &gt; 200,000 IU/ml or 1,000,000 cps/ml</a:t>
            </a:r>
          </a:p>
          <a:p>
            <a:r>
              <a:rPr lang="en-US" dirty="0"/>
              <a:t>Hep </a:t>
            </a:r>
            <a:r>
              <a:rPr lang="en-US" dirty="0" err="1"/>
              <a:t>BeAg</a:t>
            </a:r>
            <a:r>
              <a:rPr lang="en-US" dirty="0"/>
              <a:t> positive and &gt; 20,000 IU/ml</a:t>
            </a:r>
          </a:p>
          <a:p>
            <a:pPr lvl="1"/>
            <a:r>
              <a:rPr lang="en-US" dirty="0"/>
              <a:t>Treat with tenofovir from 28 weeks on</a:t>
            </a:r>
          </a:p>
          <a:p>
            <a:pPr lvl="1"/>
            <a:r>
              <a:rPr lang="en-US" dirty="0"/>
              <a:t>May continue up to 3 months postpartum</a:t>
            </a:r>
          </a:p>
          <a:p>
            <a:pPr lvl="1"/>
            <a:r>
              <a:rPr lang="en-US" dirty="0"/>
              <a:t>Contraindicated in breastfeeding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69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71DDA-C3A9-4080-A0B5-6D95CD13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HEPATITIS B VERTICAL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A2EF4-CF33-916A-76BB-7F4BE5291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4400" dirty="0" err="1"/>
              <a:t>Hbig</a:t>
            </a:r>
            <a:endParaRPr lang="en-US" sz="4400" dirty="0"/>
          </a:p>
          <a:p>
            <a:pPr lvl="1"/>
            <a:r>
              <a:rPr lang="en-US" sz="4400" dirty="0"/>
              <a:t>Vaccination</a:t>
            </a:r>
          </a:p>
          <a:p>
            <a:pPr lvl="1"/>
            <a:r>
              <a:rPr lang="en-US" sz="4400" dirty="0"/>
              <a:t>&lt;12 hours of age</a:t>
            </a:r>
          </a:p>
          <a:p>
            <a:pPr lvl="1"/>
            <a:r>
              <a:rPr lang="en-US" sz="4400" dirty="0"/>
              <a:t>Can breastfeed if </a:t>
            </a:r>
            <a:r>
              <a:rPr lang="en-US" sz="4400" dirty="0" err="1"/>
              <a:t>vccinated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57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A4EFB-2E7A-B4F2-E652-BEC875D26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HEPATITIS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4D92-E75C-EA3E-FE14-787E4898C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Antibody is positive</a:t>
            </a:r>
          </a:p>
          <a:p>
            <a:r>
              <a:rPr lang="en-US" sz="3600" dirty="0"/>
              <a:t>Reflex test for Hep C RNA</a:t>
            </a:r>
          </a:p>
          <a:p>
            <a:r>
              <a:rPr lang="en-US" sz="3600" dirty="0"/>
              <a:t>If Hep C RNA is positive= chronic carrier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126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CA2BF-7683-C825-13E8-89A155FB3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HEPATITIS C VERTICAL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0FF6A-652C-A2C3-6FCD-1075F8153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004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 newborn prevention strategies</a:t>
            </a:r>
          </a:p>
          <a:p>
            <a:r>
              <a:rPr lang="en-US" dirty="0"/>
              <a:t>Controversial if viral load is associated with transmission risk</a:t>
            </a:r>
          </a:p>
          <a:p>
            <a:r>
              <a:rPr lang="en-US" dirty="0"/>
              <a:t>Genotype of hep C does not increase transmission</a:t>
            </a:r>
          </a:p>
          <a:p>
            <a:r>
              <a:rPr lang="en-US" dirty="0"/>
              <a:t>Co-infection with HIV increases transmission</a:t>
            </a:r>
          </a:p>
          <a:p>
            <a:pPr lvl="1"/>
            <a:r>
              <a:rPr lang="en-US" dirty="0"/>
              <a:t>c/s is recommended based on HIV algorithm only</a:t>
            </a:r>
          </a:p>
          <a:p>
            <a:r>
              <a:rPr lang="en-US" dirty="0"/>
              <a:t>Continue IVDA increases transmission</a:t>
            </a:r>
          </a:p>
        </p:txBody>
      </p:sp>
    </p:spTree>
    <p:extLst>
      <p:ext uri="{BB962C8B-B14F-4D97-AF65-F5344CB8AC3E}">
        <p14:creationId xmlns:p14="http://schemas.microsoft.com/office/powerpoint/2010/main" val="2037417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198</Words>
  <Application>Microsoft Macintosh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CHRONIC HEPATITIS IN PREGNANCY</vt:lpstr>
      <vt:lpstr>PRENATAL TESTING </vt:lpstr>
      <vt:lpstr>PowerPoint Presentation</vt:lpstr>
      <vt:lpstr>HEPATITIS B sAg Positive</vt:lpstr>
      <vt:lpstr>CHRONIC HEPATITS B</vt:lpstr>
      <vt:lpstr>HEPATITIS B</vt:lpstr>
      <vt:lpstr>HEPATITIS B VERTICAL TRANSMISSION</vt:lpstr>
      <vt:lpstr>HEPATITIS C</vt:lpstr>
      <vt:lpstr>HEPATITIS C VERTICAL TRANSMISSION</vt:lpstr>
      <vt:lpstr>OB PREVENTION</vt:lpstr>
      <vt:lpstr>HEPATITIS 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HEPATITIS IN PREGNANCY</dc:title>
  <dc:creator>Donna Johnson</dc:creator>
  <cp:lastModifiedBy>Grater, Rachel</cp:lastModifiedBy>
  <cp:revision>1</cp:revision>
  <dcterms:created xsi:type="dcterms:W3CDTF">2023-07-18T20:56:30Z</dcterms:created>
  <dcterms:modified xsi:type="dcterms:W3CDTF">2023-07-19T16:08:51Z</dcterms:modified>
</cp:coreProperties>
</file>