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</p:sldMasterIdLst>
  <p:sldIdLst>
    <p:sldId id="256" r:id="rId3"/>
    <p:sldId id="258" r:id="rId4"/>
    <p:sldId id="257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599"/>
  </p:normalViewPr>
  <p:slideViewPr>
    <p:cSldViewPr snapToGrid="0" snapToObjects="1">
      <p:cViewPr varScale="1">
        <p:scale>
          <a:sx n="106" d="100"/>
          <a:sy n="106" d="100"/>
        </p:scale>
        <p:origin x="792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4118CE-141D-E04B-A8E6-A27F7329C5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EC90D3-1008-A443-92E8-919AA0287F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A948C0-72EE-F041-8AA9-8959EB5403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F8519-FBE6-FF4E-A089-A036C5F5E744}" type="datetimeFigureOut">
              <a:rPr lang="en-US" smtClean="0"/>
              <a:t>3/17/21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20004E-840C-4241-B4B8-D2EBCD2093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3FCBDB-A4DA-AD42-BFDD-40B1B157EA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AAC46-207C-5341-B077-B0CF5815F33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9010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FA542B-EA03-E347-AB62-787C8FB98A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E263914-DE67-3A4B-9AF2-DFA48B1FE7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6E9519-2CBA-8A4E-B4AA-B7CFAD080A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F8519-FBE6-FF4E-A089-A036C5F5E744}" type="datetimeFigureOut">
              <a:rPr lang="en-US" smtClean="0"/>
              <a:t>3/17/21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26E682-6E15-FC43-87C4-5A4AAC7152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ABF404-47A4-AA40-86CA-8754BBFF34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AAC46-207C-5341-B077-B0CF5815F33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00171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4876AFB-6DFB-F543-B99D-DD24C90780C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A9E29FB-29D1-3C41-8FF8-06C6D91317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DA9757-92AE-954C-85A1-67078CDF90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F8519-FBE6-FF4E-A089-A036C5F5E744}" type="datetimeFigureOut">
              <a:rPr lang="en-US" smtClean="0"/>
              <a:t>3/17/21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728604-8544-7448-B33C-3AC1630704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FB6C95-D043-054C-A3F6-19934A199D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AAC46-207C-5341-B077-B0CF5815F33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10983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5A5538F6-3FD9-7649-88EF-E2B30A85011D}" type="datetimeFigureOut">
              <a:rPr lang="en-US" smtClean="0"/>
              <a:t>3/17/21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8F001142-C400-7B4F-B955-01EA4774A33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94076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538F6-3FD9-7649-88EF-E2B30A85011D}" type="datetimeFigureOut">
              <a:rPr lang="en-US" smtClean="0"/>
              <a:t>3/17/21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01142-C400-7B4F-B955-01EA4774A33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05136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5A5538F6-3FD9-7649-88EF-E2B30A85011D}" type="datetimeFigureOut">
              <a:rPr lang="en-US" smtClean="0"/>
              <a:t>3/17/21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8F001142-C400-7B4F-B955-01EA4774A33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86462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5A5538F6-3FD9-7649-88EF-E2B30A85011D}" type="datetimeFigureOut">
              <a:rPr lang="en-US" smtClean="0"/>
              <a:t>3/17/21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8F001142-C400-7B4F-B955-01EA4774A33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69833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5A5538F6-3FD9-7649-88EF-E2B30A85011D}" type="datetimeFigureOut">
              <a:rPr lang="en-US" smtClean="0"/>
              <a:t>3/17/21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8F001142-C400-7B4F-B955-01EA4774A33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779067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538F6-3FD9-7649-88EF-E2B30A85011D}" type="datetimeFigureOut">
              <a:rPr lang="en-US" smtClean="0"/>
              <a:t>3/17/21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01142-C400-7B4F-B955-01EA4774A33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813529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5A5538F6-3FD9-7649-88EF-E2B30A85011D}" type="datetimeFigureOut">
              <a:rPr lang="en-US" smtClean="0"/>
              <a:t>3/17/21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8F001142-C400-7B4F-B955-01EA4774A33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603280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538F6-3FD9-7649-88EF-E2B30A85011D}" type="datetimeFigureOut">
              <a:rPr lang="en-US" smtClean="0"/>
              <a:t>3/17/21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01142-C400-7B4F-B955-01EA4774A33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44825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274534-2390-6F4D-BA20-45427155A5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38D072-6BE4-6E4A-9FD9-811B69D1AD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1EA381-8CC1-3148-868A-6CCA53F860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F8519-FBE6-FF4E-A089-A036C5F5E744}" type="datetimeFigureOut">
              <a:rPr lang="en-US" smtClean="0"/>
              <a:t>3/17/21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378750-7C98-8A4D-803D-5DF133ECC7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9A4D3E-6D3F-CB46-809C-21C4561086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AAC46-207C-5341-B077-B0CF5815F33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219714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5A5538F6-3FD9-7649-88EF-E2B30A85011D}" type="datetimeFigureOut">
              <a:rPr lang="en-US" smtClean="0"/>
              <a:t>3/17/21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8F001142-C400-7B4F-B955-01EA4774A33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444157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538F6-3FD9-7649-88EF-E2B30A85011D}" type="datetimeFigureOut">
              <a:rPr lang="en-US" smtClean="0"/>
              <a:t>3/17/21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01142-C400-7B4F-B955-01EA4774A33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330136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5A5538F6-3FD9-7649-88EF-E2B30A85011D}" type="datetimeFigureOut">
              <a:rPr lang="en-US" smtClean="0"/>
              <a:t>3/17/21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8F001142-C400-7B4F-B955-01EA4774A33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14637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FA8D65-E937-DF4F-9F04-9A5E4921BD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AAE229-B372-7843-B144-B49738BD6E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7FC499-E398-7149-9A3F-1E4E7C91B1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F8519-FBE6-FF4E-A089-A036C5F5E744}" type="datetimeFigureOut">
              <a:rPr lang="en-US" smtClean="0"/>
              <a:t>3/17/21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68ABBC-0E2A-4E4E-83A2-620C25B5BD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039B15-8EC2-A54C-8483-59E3EF0204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AAC46-207C-5341-B077-B0CF5815F33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2519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38A57A-DF92-F94C-90DE-D3229DE489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15A6C0-4317-9946-B12E-67E953B30D0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0E0513D-A3DE-1347-B822-3F4216BAC4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D3F8586-3FC9-E541-A148-E9BC6153F0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F8519-FBE6-FF4E-A089-A036C5F5E744}" type="datetimeFigureOut">
              <a:rPr lang="en-US" smtClean="0"/>
              <a:t>3/17/21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90B0A34-AF1E-7B40-A451-222BDBC25B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9EDF57-B117-CF4B-B69C-3FBA7D2D91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AAC46-207C-5341-B077-B0CF5815F33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24377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B71623-4DEA-044E-B4C8-77606BFBA9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6E36D08-613A-3245-9A00-25420233BF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3CEFBBC-10FB-B74D-B40D-EFA7F472DF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7DDE712-56A1-4448-9339-3843BF514F7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5F79FDD-37EC-FE45-852B-75DC53D6BA3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2A060FB-A4B9-CD44-B827-5A72F2D887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F8519-FBE6-FF4E-A089-A036C5F5E744}" type="datetimeFigureOut">
              <a:rPr lang="en-US" smtClean="0"/>
              <a:t>3/17/21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8E0229A-869E-D44F-AB2D-CAA8BDA480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5C5E8F7-F144-B54C-9A1D-956528966B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AAC46-207C-5341-B077-B0CF5815F33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76520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907D0F-8D4D-544A-BBE6-936568D20D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E991EC1-CA2C-D045-9490-F2D09B1916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F8519-FBE6-FF4E-A089-A036C5F5E744}" type="datetimeFigureOut">
              <a:rPr lang="en-US" smtClean="0"/>
              <a:t>3/17/21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B3AFA3E-AE4D-3C42-BDEF-2646051F97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58B3D39-CBE3-0F49-B83A-B84DA7216C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AAC46-207C-5341-B077-B0CF5815F33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26372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27C33A6-2AE0-D246-B2DB-C70F615AD4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F8519-FBE6-FF4E-A089-A036C5F5E744}" type="datetimeFigureOut">
              <a:rPr lang="en-US" smtClean="0"/>
              <a:t>3/17/21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9CC3D0A-E25E-4043-8028-9FD3620B8A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31B5BCA-D70F-3243-A5FC-43F2F2F9FA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AAC46-207C-5341-B077-B0CF5815F33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46333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3EF03B-4C77-BE45-9D83-A4BFCDD8AB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E1289C-E81A-0948-B6DF-AA01316573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0A19A27-BC82-9142-AEC3-D517116F34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7929640-018E-5844-A779-2FBCD6E006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F8519-FBE6-FF4E-A089-A036C5F5E744}" type="datetimeFigureOut">
              <a:rPr lang="en-US" smtClean="0"/>
              <a:t>3/17/21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845260-3AA1-9847-9A17-753D33B6F2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917564-B46B-5946-AD31-31A894563D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AAC46-207C-5341-B077-B0CF5815F33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93334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323D1D-8575-1243-BB6B-9BA18E3644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C1B86B1-4F51-8D44-9CD4-4ADFB4FA3D7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47B59BE-FCC2-EC4B-A723-0E48AE69CD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8ACDF0-BCB3-0F47-8324-A32A6C4A0E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F8519-FBE6-FF4E-A089-A036C5F5E744}" type="datetimeFigureOut">
              <a:rPr lang="en-US" smtClean="0"/>
              <a:t>3/17/21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5D7180-E9DA-2D4F-9269-D956DA2C23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6E1569-5F12-7D42-AAA7-81B3192936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AAC46-207C-5341-B077-B0CF5815F33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67525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5621CDC-D404-304B-B693-65AD998EBE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96809B-A521-7F4B-949E-E4E285E8EE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452F67-AFFD-C440-8396-482180167D6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F8519-FBE6-FF4E-A089-A036C5F5E744}" type="datetimeFigureOut">
              <a:rPr lang="en-US" smtClean="0"/>
              <a:t>3/17/21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EE116E-9C5E-B045-BEE6-00C8328060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8AF301-2FF4-5840-8CFD-385768FFDBF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0AAC46-207C-5341-B077-B0CF5815F33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5798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6</a:t>
            </a:r>
          </a:p>
          <a:p>
            <a:pPr lvl="6"/>
            <a:r>
              <a:rPr lang="en-US" dirty="0"/>
              <a:t>7</a:t>
            </a:r>
          </a:p>
          <a:p>
            <a:pPr lvl="7"/>
            <a:r>
              <a:rPr lang="en-US" dirty="0"/>
              <a:t>8</a:t>
            </a:r>
          </a:p>
          <a:p>
            <a:pPr lvl="8"/>
            <a:r>
              <a:rPr lang="en-US" dirty="0"/>
              <a:t>9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5538F6-3FD9-7649-88EF-E2B30A85011D}" type="datetimeFigureOut">
              <a:rPr lang="en-US" smtClean="0"/>
              <a:t>3/17/21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001142-C400-7B4F-B955-01EA4774A33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47056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A24917-E2FA-2445-A3AA-CBF30D6750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642258"/>
            <a:ext cx="9144000" cy="1926772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CONSERVATIVE MANAGEMENT OF SEVERE PRECLAMPSIA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30A2219-9819-F94A-AF43-461D5D6AC8A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Donna D. Johnson, MD</a:t>
            </a:r>
          </a:p>
        </p:txBody>
      </p:sp>
    </p:spTree>
    <p:extLst>
      <p:ext uri="{BB962C8B-B14F-4D97-AF65-F5344CB8AC3E}">
        <p14:creationId xmlns:p14="http://schemas.microsoft.com/office/powerpoint/2010/main" val="14522908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C9B916-0B3D-AF41-8AE4-91830060D2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b="1" dirty="0"/>
              <a:t>ABANDON EXPECTANT MANAGEMENT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2543A4-E2B5-BB44-8838-28B999D619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96343" y="2166256"/>
            <a:ext cx="5399314" cy="3875769"/>
          </a:xfrm>
        </p:spPr>
        <p:txBody>
          <a:bodyPr/>
          <a:lstStyle/>
          <a:p>
            <a:r>
              <a:rPr lang="en-US" dirty="0"/>
              <a:t>34 0/7 weeks</a:t>
            </a:r>
          </a:p>
          <a:p>
            <a:r>
              <a:rPr lang="en-US" dirty="0"/>
              <a:t>New onset contraindications </a:t>
            </a:r>
          </a:p>
          <a:p>
            <a:r>
              <a:rPr lang="en-US" dirty="0"/>
              <a:t>Worsening maternal labs</a:t>
            </a:r>
          </a:p>
          <a:p>
            <a:r>
              <a:rPr lang="en-US" dirty="0"/>
              <a:t>Abnormal fetal testing</a:t>
            </a:r>
          </a:p>
          <a:p>
            <a:r>
              <a:rPr lang="en-US" dirty="0"/>
              <a:t>Labor or PROM</a:t>
            </a:r>
          </a:p>
        </p:txBody>
      </p:sp>
    </p:spTree>
    <p:extLst>
      <p:ext uri="{BB962C8B-B14F-4D97-AF65-F5344CB8AC3E}">
        <p14:creationId xmlns:p14="http://schemas.microsoft.com/office/powerpoint/2010/main" val="29551676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5C14C7-B44D-8C45-9B9D-BF4D36E6B1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b="1" dirty="0"/>
              <a:t>MODE OF DELIVERY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6B883C11-D175-2B4C-80A4-4A59C8C8BA8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10536257"/>
              </p:ext>
            </p:extLst>
          </p:nvPr>
        </p:nvGraphicFramePr>
        <p:xfrm>
          <a:off x="3287485" y="1836511"/>
          <a:ext cx="561703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08515">
                  <a:extLst>
                    <a:ext uri="{9D8B030D-6E8A-4147-A177-3AD203B41FA5}">
                      <a16:colId xmlns:a16="http://schemas.microsoft.com/office/drawing/2014/main" val="2260767058"/>
                    </a:ext>
                  </a:extLst>
                </a:gridCol>
                <a:gridCol w="2808515">
                  <a:extLst>
                    <a:ext uri="{9D8B030D-6E8A-4147-A177-3AD203B41FA5}">
                      <a16:colId xmlns:a16="http://schemas.microsoft.com/office/drawing/2014/main" val="123732431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GESTATIONAL AGE (weeks)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CESAREAN DELIVERY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91758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&lt;28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93-97%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12543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28-32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53-65%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22539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32-34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31-38%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46499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20908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6A7731EF-D0D6-AE42-865A-806A8C3479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en-US" sz="2400" b="1" dirty="0"/>
              <a:t>To Request a Copy of a </a:t>
            </a:r>
            <a:br>
              <a:rPr lang="en-US" sz="2400" b="1" dirty="0"/>
            </a:br>
            <a:r>
              <a:rPr lang="en-US" sz="2400" b="1" dirty="0"/>
              <a:t>Didactic Video Presentation</a:t>
            </a:r>
            <a:br>
              <a:rPr lang="en-US" sz="2400" b="1" dirty="0"/>
            </a:br>
            <a:br>
              <a:rPr lang="en-US" sz="2400" b="1" dirty="0"/>
            </a:br>
            <a:r>
              <a:rPr lang="en-US" sz="2400" b="1" dirty="0"/>
              <a:t>Contact</a:t>
            </a:r>
            <a:br>
              <a:rPr lang="en-US" sz="2400" b="1" dirty="0"/>
            </a:br>
            <a:r>
              <a:rPr lang="en-US" sz="2400" b="1" dirty="0"/>
              <a:t> </a:t>
            </a:r>
            <a:r>
              <a:rPr lang="en-US" sz="2200" b="1" dirty="0"/>
              <a:t>Rachel Grater, Program Coordinator</a:t>
            </a:r>
            <a:br>
              <a:rPr lang="en-US" sz="2200" b="1" dirty="0"/>
            </a:br>
            <a:r>
              <a:rPr lang="en-US" sz="2200" b="1" dirty="0"/>
              <a:t>grater@musc.edu</a:t>
            </a:r>
            <a:br>
              <a:rPr lang="en-US" sz="2400" b="1" dirty="0"/>
            </a:br>
            <a:r>
              <a:rPr lang="en-US" sz="2400" b="1" dirty="0"/>
              <a:t> </a:t>
            </a:r>
            <a:endParaRPr lang="en-US" sz="24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7BD9A4A-C974-AF4E-B7B2-A9E4234272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08600" y="1221874"/>
            <a:ext cx="6146800" cy="4318000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458BC36C-7931-0345-8524-CFF1E7D46686}"/>
              </a:ext>
            </a:extLst>
          </p:cNvPr>
          <p:cNvSpPr/>
          <p:nvPr/>
        </p:nvSpPr>
        <p:spPr>
          <a:xfrm>
            <a:off x="2103295" y="329684"/>
            <a:ext cx="847482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/>
              <a:t>https://sctelehealth.org/services/pregnancy-wellness</a:t>
            </a:r>
          </a:p>
        </p:txBody>
      </p:sp>
    </p:spTree>
    <p:extLst>
      <p:ext uri="{BB962C8B-B14F-4D97-AF65-F5344CB8AC3E}">
        <p14:creationId xmlns:p14="http://schemas.microsoft.com/office/powerpoint/2010/main" val="28983920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ABEC1F-728C-194B-8F37-F2EFB52C91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b="1" dirty="0"/>
              <a:t>POTENTIAL BENEFIT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19723A-8CEF-BE4A-8908-7B128C1677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26971" y="1901825"/>
            <a:ext cx="5138057" cy="4351338"/>
          </a:xfrm>
        </p:spPr>
        <p:txBody>
          <a:bodyPr/>
          <a:lstStyle/>
          <a:p>
            <a:r>
              <a:rPr lang="en-US" dirty="0"/>
              <a:t>Advance gestational age</a:t>
            </a:r>
          </a:p>
          <a:p>
            <a:r>
              <a:rPr lang="en-US" dirty="0"/>
              <a:t>Less days in NICU</a:t>
            </a:r>
          </a:p>
          <a:p>
            <a:r>
              <a:rPr lang="en-US" dirty="0"/>
              <a:t>Less fetal complications</a:t>
            </a:r>
          </a:p>
          <a:p>
            <a:pPr lvl="1"/>
            <a:r>
              <a:rPr lang="en-US" dirty="0"/>
              <a:t>Respiratory distress</a:t>
            </a:r>
          </a:p>
          <a:p>
            <a:pPr lvl="1"/>
            <a:r>
              <a:rPr lang="en-US" dirty="0"/>
              <a:t>NEC</a:t>
            </a:r>
          </a:p>
        </p:txBody>
      </p:sp>
    </p:spTree>
    <p:extLst>
      <p:ext uri="{BB962C8B-B14F-4D97-AF65-F5344CB8AC3E}">
        <p14:creationId xmlns:p14="http://schemas.microsoft.com/office/powerpoint/2010/main" val="38011387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808D0F-F460-4849-8E56-B122AE6219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GESTATIONAL AGE TO BEGIN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7DE4E8E3-0E0C-8246-A72F-FDCAEB8B894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26498696"/>
              </p:ext>
            </p:extLst>
          </p:nvPr>
        </p:nvGraphicFramePr>
        <p:xfrm>
          <a:off x="3574142" y="1676400"/>
          <a:ext cx="5043716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1858">
                  <a:extLst>
                    <a:ext uri="{9D8B030D-6E8A-4147-A177-3AD203B41FA5}">
                      <a16:colId xmlns:a16="http://schemas.microsoft.com/office/drawing/2014/main" val="2588908097"/>
                    </a:ext>
                  </a:extLst>
                </a:gridCol>
                <a:gridCol w="2521858">
                  <a:extLst>
                    <a:ext uri="{9D8B030D-6E8A-4147-A177-3AD203B41FA5}">
                      <a16:colId xmlns:a16="http://schemas.microsoft.com/office/drawing/2014/main" val="98510006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GESTATIONAL AGE</a:t>
                      </a:r>
                    </a:p>
                    <a:p>
                      <a:r>
                        <a:rPr lang="en-US" dirty="0"/>
                        <a:t>(weeks)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SURVIVAL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41131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&lt;23 0/7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0/34 (0%)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61769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23 0/7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4/22 (18%)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7476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24 0/7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15/26 (58%)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53076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32523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6B2855-EF43-5642-BE1E-25C5AFBA47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b="1" dirty="0"/>
              <a:t>MATERNAL EVALUATION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580AA6-F37C-294B-B606-EB68F427A3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95600" y="2155370"/>
            <a:ext cx="6672943" cy="3999821"/>
          </a:xfrm>
        </p:spPr>
        <p:txBody>
          <a:bodyPr/>
          <a:lstStyle/>
          <a:p>
            <a:r>
              <a:rPr lang="en-US" dirty="0"/>
              <a:t>VS &amp; urine output </a:t>
            </a:r>
          </a:p>
          <a:p>
            <a:r>
              <a:rPr lang="en-US" dirty="0"/>
              <a:t>Symptoms </a:t>
            </a:r>
          </a:p>
          <a:p>
            <a:r>
              <a:rPr lang="en-US" dirty="0"/>
              <a:t>Contractions, abdominal pain or bleeding</a:t>
            </a:r>
          </a:p>
          <a:p>
            <a:r>
              <a:rPr lang="en-US" dirty="0"/>
              <a:t>CBC, LFT’s, serum creatinine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31756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F22ECE-257C-B24D-AF9C-845FE3FE10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600" b="1" dirty="0"/>
              <a:t>FETAL EVALUATION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4FF8F8-55FC-2A4C-BC92-F47104DBF9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00400" y="2141537"/>
            <a:ext cx="5791200" cy="4351338"/>
          </a:xfrm>
        </p:spPr>
        <p:txBody>
          <a:bodyPr/>
          <a:lstStyle/>
          <a:p>
            <a:r>
              <a:rPr lang="en-US" dirty="0"/>
              <a:t>NST with contraction monitoring</a:t>
            </a:r>
          </a:p>
          <a:p>
            <a:r>
              <a:rPr lang="en-US" dirty="0"/>
              <a:t>Amniotic fluid assessment</a:t>
            </a:r>
          </a:p>
          <a:p>
            <a:r>
              <a:rPr lang="en-US" dirty="0"/>
              <a:t>Growth ultrasound every 2 weeks</a:t>
            </a:r>
          </a:p>
        </p:txBody>
      </p:sp>
    </p:spTree>
    <p:extLst>
      <p:ext uri="{BB962C8B-B14F-4D97-AF65-F5344CB8AC3E}">
        <p14:creationId xmlns:p14="http://schemas.microsoft.com/office/powerpoint/2010/main" val="19088612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6D8530-588F-FF49-A948-502D5B8E7C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b="1" dirty="0"/>
              <a:t>INITIAL MANAGEMENT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B49A43-D6AB-D444-81F0-DBEF96E70B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48050" y="1788659"/>
            <a:ext cx="5295900" cy="4351338"/>
          </a:xfrm>
        </p:spPr>
        <p:txBody>
          <a:bodyPr/>
          <a:lstStyle/>
          <a:p>
            <a:r>
              <a:rPr lang="en-US" dirty="0"/>
              <a:t>Observe on L and D</a:t>
            </a:r>
          </a:p>
          <a:p>
            <a:r>
              <a:rPr lang="en-US" dirty="0"/>
              <a:t>Steroids</a:t>
            </a:r>
          </a:p>
          <a:p>
            <a:r>
              <a:rPr lang="en-US" dirty="0"/>
              <a:t>Magnesium</a:t>
            </a:r>
          </a:p>
          <a:p>
            <a:r>
              <a:rPr lang="en-US" dirty="0"/>
              <a:t>Anti-hypertensive medication</a:t>
            </a:r>
          </a:p>
          <a:p>
            <a:r>
              <a:rPr lang="en-US" dirty="0"/>
              <a:t>Maternal evaluation</a:t>
            </a:r>
          </a:p>
          <a:p>
            <a:r>
              <a:rPr lang="en-US" dirty="0"/>
              <a:t>Fetal evaluation</a:t>
            </a:r>
          </a:p>
        </p:txBody>
      </p:sp>
    </p:spTree>
    <p:extLst>
      <p:ext uri="{BB962C8B-B14F-4D97-AF65-F5344CB8AC3E}">
        <p14:creationId xmlns:p14="http://schemas.microsoft.com/office/powerpoint/2010/main" val="31835704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A81A34-524B-0A4E-B6E1-8B032D024E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800" b="1" dirty="0"/>
              <a:t>CONTRAINDICATIONS TO </a:t>
            </a:r>
            <a:br>
              <a:rPr lang="en-US" sz="4800" b="1" dirty="0"/>
            </a:br>
            <a:r>
              <a:rPr lang="en-US" sz="4800" b="1" dirty="0"/>
              <a:t>EXPECTANT MANAGEMENT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4FD4F0-9113-F546-BE5F-F3B3C306A5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37214" y="2141537"/>
            <a:ext cx="4517571" cy="4351338"/>
          </a:xfrm>
        </p:spPr>
        <p:txBody>
          <a:bodyPr/>
          <a:lstStyle/>
          <a:p>
            <a:r>
              <a:rPr lang="en-US" dirty="0"/>
              <a:t>Eclampsia</a:t>
            </a:r>
          </a:p>
          <a:p>
            <a:r>
              <a:rPr lang="en-US" dirty="0"/>
              <a:t>Pulmonary edema</a:t>
            </a:r>
          </a:p>
          <a:p>
            <a:r>
              <a:rPr lang="en-US" dirty="0"/>
              <a:t>DIC</a:t>
            </a:r>
          </a:p>
          <a:p>
            <a:r>
              <a:rPr lang="en-US" dirty="0"/>
              <a:t>Uncontrollable severe HTN</a:t>
            </a:r>
          </a:p>
          <a:p>
            <a:r>
              <a:rPr lang="en-US" dirty="0"/>
              <a:t>Abnormal fetal testing</a:t>
            </a:r>
          </a:p>
          <a:p>
            <a:r>
              <a:rPr lang="en-US" dirty="0"/>
              <a:t>Abruptio placentae</a:t>
            </a:r>
          </a:p>
          <a:p>
            <a:r>
              <a:rPr lang="en-US" dirty="0"/>
              <a:t>Fetal demise</a:t>
            </a:r>
          </a:p>
        </p:txBody>
      </p:sp>
    </p:spTree>
    <p:extLst>
      <p:ext uri="{BB962C8B-B14F-4D97-AF65-F5344CB8AC3E}">
        <p14:creationId xmlns:p14="http://schemas.microsoft.com/office/powerpoint/2010/main" val="25643472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04D35B-F323-FE45-BE0E-E6F06D71E6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b="1" dirty="0"/>
              <a:t>DELIVERY AFTER CORTICOSTEROIDS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E742DE-81BC-DA45-A30E-244F270BCA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22121" y="1858283"/>
            <a:ext cx="6547757" cy="4351338"/>
          </a:xfrm>
        </p:spPr>
        <p:txBody>
          <a:bodyPr/>
          <a:lstStyle/>
          <a:p>
            <a:r>
              <a:rPr lang="en-US" dirty="0"/>
              <a:t>&gt;33 6/7 weeks</a:t>
            </a:r>
          </a:p>
          <a:p>
            <a:r>
              <a:rPr lang="en-US" dirty="0"/>
              <a:t>Persistent symptoms</a:t>
            </a:r>
          </a:p>
          <a:p>
            <a:r>
              <a:rPr lang="en-US" dirty="0"/>
              <a:t>HELLP</a:t>
            </a:r>
          </a:p>
          <a:p>
            <a:r>
              <a:rPr lang="en-US" dirty="0"/>
              <a:t>Fetal growth restriction (&lt;5</a:t>
            </a:r>
            <a:r>
              <a:rPr lang="en-US" baseline="30000" dirty="0"/>
              <a:t>th</a:t>
            </a:r>
            <a:r>
              <a:rPr lang="en-US" dirty="0"/>
              <a:t> percentile)</a:t>
            </a:r>
          </a:p>
          <a:p>
            <a:r>
              <a:rPr lang="en-US" dirty="0"/>
              <a:t>Severe oligo</a:t>
            </a:r>
          </a:p>
          <a:p>
            <a:r>
              <a:rPr lang="en-US" dirty="0"/>
              <a:t>Reversed EDF</a:t>
            </a:r>
          </a:p>
          <a:p>
            <a:r>
              <a:rPr lang="en-US" dirty="0"/>
              <a:t>Labor or PROM</a:t>
            </a:r>
          </a:p>
          <a:p>
            <a:r>
              <a:rPr lang="en-US" dirty="0"/>
              <a:t>Significant renal dysfunction</a:t>
            </a:r>
          </a:p>
        </p:txBody>
      </p:sp>
    </p:spTree>
    <p:extLst>
      <p:ext uri="{BB962C8B-B14F-4D97-AF65-F5344CB8AC3E}">
        <p14:creationId xmlns:p14="http://schemas.microsoft.com/office/powerpoint/2010/main" val="40767257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EF17DD-69A0-DE45-A593-31AEEA93A4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b="1" dirty="0"/>
              <a:t>EXPECTANT MANAGEMENT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85E16F-5381-894B-BC17-BB7ABBA795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96243" y="1967140"/>
            <a:ext cx="6999514" cy="4351338"/>
          </a:xfrm>
        </p:spPr>
        <p:txBody>
          <a:bodyPr/>
          <a:lstStyle/>
          <a:p>
            <a:r>
              <a:rPr lang="en-US" dirty="0"/>
              <a:t>Adequate maternal &amp; neonatal resources</a:t>
            </a:r>
          </a:p>
          <a:p>
            <a:r>
              <a:rPr lang="en-US" dirty="0"/>
              <a:t>Inpatient only</a:t>
            </a:r>
          </a:p>
          <a:p>
            <a:r>
              <a:rPr lang="en-US" dirty="0"/>
              <a:t>Stop magnesium</a:t>
            </a:r>
          </a:p>
          <a:p>
            <a:r>
              <a:rPr lang="en-US" dirty="0"/>
              <a:t>VS, symptoms, and lab monitoring</a:t>
            </a:r>
          </a:p>
          <a:p>
            <a:r>
              <a:rPr lang="en-US" dirty="0"/>
              <a:t>Oral antihypertensive drugs</a:t>
            </a:r>
          </a:p>
        </p:txBody>
      </p:sp>
    </p:spTree>
    <p:extLst>
      <p:ext uri="{BB962C8B-B14F-4D97-AF65-F5344CB8AC3E}">
        <p14:creationId xmlns:p14="http://schemas.microsoft.com/office/powerpoint/2010/main" val="8831679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245</Words>
  <Application>Microsoft Macintosh PowerPoint</Application>
  <PresentationFormat>Widescreen</PresentationFormat>
  <Paragraphs>75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Calibri</vt:lpstr>
      <vt:lpstr>Calibri Light</vt:lpstr>
      <vt:lpstr>Rockwell</vt:lpstr>
      <vt:lpstr>Wingdings</vt:lpstr>
      <vt:lpstr>Office Theme</vt:lpstr>
      <vt:lpstr>Atlas</vt:lpstr>
      <vt:lpstr>CONSERVATIVE MANAGEMENT OF SEVERE PRECLAMPSIA</vt:lpstr>
      <vt:lpstr>POTENTIAL BENEFIT</vt:lpstr>
      <vt:lpstr>GESTATIONAL AGE TO BEGIN</vt:lpstr>
      <vt:lpstr>MATERNAL EVALUATION</vt:lpstr>
      <vt:lpstr>FETAL EVALUATION</vt:lpstr>
      <vt:lpstr>INITIAL MANAGEMENT</vt:lpstr>
      <vt:lpstr>CONTRAINDICATIONS TO  EXPECTANT MANAGEMENT</vt:lpstr>
      <vt:lpstr>DELIVERY AFTER CORTICOSTEROIDS</vt:lpstr>
      <vt:lpstr>EXPECTANT MANAGEMENT</vt:lpstr>
      <vt:lpstr>ABANDON EXPECTANT MANAGEMENT</vt:lpstr>
      <vt:lpstr>MODE OF DELIVERY</vt:lpstr>
      <vt:lpstr>To Request a Copy of a  Didactic Video Presentation  Contact  Rachel Grater, Program Coordinator grater@musc.edu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CONSERVATIVE MANAGEMENT OF SEVERE PRECLAMPSIA</dc:title>
  <dc:creator>Donna Johnson</dc:creator>
  <cp:lastModifiedBy>Mccloskey, Justin</cp:lastModifiedBy>
  <cp:revision>8</cp:revision>
  <dcterms:created xsi:type="dcterms:W3CDTF">2021-03-17T01:52:13Z</dcterms:created>
  <dcterms:modified xsi:type="dcterms:W3CDTF">2021-03-17T19:58:37Z</dcterms:modified>
</cp:coreProperties>
</file>