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sldIdLst>
    <p:sldId id="256" r:id="rId2"/>
    <p:sldId id="294" r:id="rId3"/>
    <p:sldId id="297" r:id="rId4"/>
    <p:sldId id="300" r:id="rId5"/>
    <p:sldId id="301" r:id="rId6"/>
    <p:sldId id="302" r:id="rId7"/>
    <p:sldId id="296" r:id="rId8"/>
    <p:sldId id="303" r:id="rId9"/>
    <p:sldId id="318" r:id="rId10"/>
    <p:sldId id="307" r:id="rId11"/>
    <p:sldId id="315" r:id="rId12"/>
    <p:sldId id="308" r:id="rId13"/>
    <p:sldId id="309" r:id="rId14"/>
    <p:sldId id="310" r:id="rId15"/>
    <p:sldId id="311" r:id="rId16"/>
    <p:sldId id="312" r:id="rId17"/>
    <p:sldId id="313" r:id="rId18"/>
    <p:sldId id="314" r:id="rId19"/>
    <p:sldId id="316" r:id="rId20"/>
    <p:sldId id="317" r:id="rId21"/>
    <p:sldId id="319" r:id="rId22"/>
    <p:sldId id="275" r:id="rId23"/>
    <p:sldId id="273" r:id="rId24"/>
    <p:sldId id="274"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75782"/>
  </p:normalViewPr>
  <p:slideViewPr>
    <p:cSldViewPr snapToGrid="0" snapToObjects="1">
      <p:cViewPr varScale="1">
        <p:scale>
          <a:sx n="95" d="100"/>
          <a:sy n="95" d="100"/>
        </p:scale>
        <p:origin x="176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3ABA4A-36D8-704E-A932-D6F64E226D5D}" type="datetimeFigureOut">
              <a:rPr lang="en-US" smtClean="0"/>
              <a:t>7/8/23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5BA5AB-C20B-7347-9E94-7C0EDF041BB4}" type="slidenum">
              <a:rPr lang="en-US" smtClean="0"/>
              <a:t>‹#›</a:t>
            </a:fld>
            <a:endParaRPr lang="en-US"/>
          </a:p>
        </p:txBody>
      </p:sp>
    </p:spTree>
    <p:extLst>
      <p:ext uri="{BB962C8B-B14F-4D97-AF65-F5344CB8AC3E}">
        <p14:creationId xmlns:p14="http://schemas.microsoft.com/office/powerpoint/2010/main" val="472527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s://en.wikipedia.org/wiki/Athletes_and_domestic_violence" TargetMode="External"/><Relationship Id="rId13" Type="http://schemas.openxmlformats.org/officeDocument/2006/relationships/hyperlink" Target="https://en.wikipedia.org/wiki/Ray_Rice#cite_note-profootballtalk.nbcsports.com-96" TargetMode="External"/><Relationship Id="rId3" Type="http://schemas.openxmlformats.org/officeDocument/2006/relationships/hyperlink" Target="https://en.wikipedia.org/wiki/Aggravated_assault" TargetMode="External"/><Relationship Id="rId7" Type="http://schemas.openxmlformats.org/officeDocument/2006/relationships/hyperlink" Target="https://en.wikipedia.org/wiki/Ray_Rice#cite_note-94" TargetMode="External"/><Relationship Id="rId12" Type="http://schemas.openxmlformats.org/officeDocument/2006/relationships/hyperlink" Target="https://en.wikipedia.org/wiki/Double_jeopardy" TargetMode="External"/><Relationship Id="rId2" Type="http://schemas.openxmlformats.org/officeDocument/2006/relationships/slide" Target="../slides/slide2.xml"/><Relationship Id="rId1" Type="http://schemas.openxmlformats.org/officeDocument/2006/relationships/notesMaster" Target="../notesMasters/notesMaster1.xml"/><Relationship Id="rId6" Type="http://schemas.openxmlformats.org/officeDocument/2006/relationships/hyperlink" Target="https://en.wikipedia.org/wiki/2014_NFL_season" TargetMode="External"/><Relationship Id="rId11" Type="http://schemas.openxmlformats.org/officeDocument/2006/relationships/hyperlink" Target="https://en.wikipedia.org/wiki/Ray_Rice#cite_note-95" TargetMode="External"/><Relationship Id="rId5" Type="http://schemas.openxmlformats.org/officeDocument/2006/relationships/hyperlink" Target="https://en.wikipedia.org/wiki/Ray_Rice#cite_note-93" TargetMode="External"/><Relationship Id="rId10" Type="http://schemas.openxmlformats.org/officeDocument/2006/relationships/hyperlink" Target="https://en.wikipedia.org/wiki/Roger_Goodell" TargetMode="External"/><Relationship Id="rId4" Type="http://schemas.openxmlformats.org/officeDocument/2006/relationships/hyperlink" Target="https://en.wikipedia.org/wiki/Ray_Rice#cite_note-92" TargetMode="External"/><Relationship Id="rId9" Type="http://schemas.openxmlformats.org/officeDocument/2006/relationships/hyperlink" Target="https://en.wikipedia.org/wiki/NFL_Commissioner"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s://en.wikipedia.org/wiki/Athletes_and_domestic_violence" TargetMode="External"/><Relationship Id="rId13" Type="http://schemas.openxmlformats.org/officeDocument/2006/relationships/hyperlink" Target="https://en.wikipedia.org/wiki/Ray_Rice#cite_note-profootballtalk.nbcsports.com-96" TargetMode="External"/><Relationship Id="rId3" Type="http://schemas.openxmlformats.org/officeDocument/2006/relationships/hyperlink" Target="https://en.wikipedia.org/wiki/Aggravated_assault" TargetMode="External"/><Relationship Id="rId7" Type="http://schemas.openxmlformats.org/officeDocument/2006/relationships/hyperlink" Target="https://en.wikipedia.org/wiki/Ray_Rice#cite_note-94" TargetMode="External"/><Relationship Id="rId12" Type="http://schemas.openxmlformats.org/officeDocument/2006/relationships/hyperlink" Target="https://en.wikipedia.org/wiki/Double_jeopardy"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s://en.wikipedia.org/wiki/2014_NFL_season" TargetMode="External"/><Relationship Id="rId11" Type="http://schemas.openxmlformats.org/officeDocument/2006/relationships/hyperlink" Target="https://en.wikipedia.org/wiki/Ray_Rice#cite_note-95" TargetMode="External"/><Relationship Id="rId5" Type="http://schemas.openxmlformats.org/officeDocument/2006/relationships/hyperlink" Target="https://en.wikipedia.org/wiki/Ray_Rice#cite_note-93" TargetMode="External"/><Relationship Id="rId10" Type="http://schemas.openxmlformats.org/officeDocument/2006/relationships/hyperlink" Target="https://en.wikipedia.org/wiki/Roger_Goodell" TargetMode="External"/><Relationship Id="rId4" Type="http://schemas.openxmlformats.org/officeDocument/2006/relationships/hyperlink" Target="https://en.wikipedia.org/wiki/Ray_Rice#cite_note-92" TargetMode="External"/><Relationship Id="rId9" Type="http://schemas.openxmlformats.org/officeDocument/2006/relationships/hyperlink" Target="https://en.wikipedia.org/wiki/NFL_Commissioner" TargetMode="Externa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s://en.wikipedia.org/wiki/Athletes_and_domestic_violence" TargetMode="External"/><Relationship Id="rId13" Type="http://schemas.openxmlformats.org/officeDocument/2006/relationships/hyperlink" Target="https://en.wikipedia.org/wiki/Ray_Rice#cite_note-profootballtalk.nbcsports.com-96" TargetMode="External"/><Relationship Id="rId3" Type="http://schemas.openxmlformats.org/officeDocument/2006/relationships/hyperlink" Target="https://en.wikipedia.org/wiki/Aggravated_assault" TargetMode="External"/><Relationship Id="rId7" Type="http://schemas.openxmlformats.org/officeDocument/2006/relationships/hyperlink" Target="https://en.wikipedia.org/wiki/Ray_Rice#cite_note-94" TargetMode="External"/><Relationship Id="rId12" Type="http://schemas.openxmlformats.org/officeDocument/2006/relationships/hyperlink" Target="https://en.wikipedia.org/wiki/Double_jeopardy"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s://en.wikipedia.org/wiki/2014_NFL_season" TargetMode="External"/><Relationship Id="rId11" Type="http://schemas.openxmlformats.org/officeDocument/2006/relationships/hyperlink" Target="https://en.wikipedia.org/wiki/Ray_Rice#cite_note-95" TargetMode="External"/><Relationship Id="rId5" Type="http://schemas.openxmlformats.org/officeDocument/2006/relationships/hyperlink" Target="https://en.wikipedia.org/wiki/Ray_Rice#cite_note-93" TargetMode="External"/><Relationship Id="rId10" Type="http://schemas.openxmlformats.org/officeDocument/2006/relationships/hyperlink" Target="https://en.wikipedia.org/wiki/Roger_Goodell" TargetMode="External"/><Relationship Id="rId4" Type="http://schemas.openxmlformats.org/officeDocument/2006/relationships/hyperlink" Target="https://en.wikipedia.org/wiki/Ray_Rice#cite_note-92" TargetMode="External"/><Relationship Id="rId9" Type="http://schemas.openxmlformats.org/officeDocument/2006/relationships/hyperlink" Target="https://en.wikipedia.org/wiki/NFL_Commissioner"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drjasonwhiting.com/background.html" TargetMode="External"/><Relationship Id="rId2" Type="http://schemas.openxmlformats.org/officeDocument/2006/relationships/slide" Target="../slides/slide6.xml"/><Relationship Id="rId1" Type="http://schemas.openxmlformats.org/officeDocument/2006/relationships/notesMaster" Target="../notesMasters/notesMaster1.xml"/><Relationship Id="rId5" Type="http://schemas.openxmlformats.org/officeDocument/2006/relationships/hyperlink" Target="http://www.academia.edu/16164464/Why_I_Stayed_Left_An_analysis_of_Voices_of_Intimate_Partner_Violence_on_Social_Media" TargetMode="External"/><Relationship Id="rId4" Type="http://schemas.openxmlformats.org/officeDocument/2006/relationships/hyperlink" Target="https://twitter.com/JackiePhDinlove"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rPr>
              <a:t>Janay Palmer spoke out in defense of her husband. </a:t>
            </a: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On March 27, 2014, a grand jury indicted Rice on third-degree </a:t>
            </a:r>
            <a:r>
              <a:rPr lang="en-US" sz="1200" b="0" i="0" u="none" strike="noStrike" kern="1200" dirty="0">
                <a:solidFill>
                  <a:schemeClr val="tx1"/>
                </a:solidFill>
                <a:effectLst/>
                <a:latin typeface="+mn-lt"/>
                <a:ea typeface="+mn-ea"/>
                <a:cs typeface="+mn-cs"/>
                <a:hlinkClick r:id="rId3" tooltip="Aggravated assault"/>
              </a:rPr>
              <a:t>aggravated assault</a:t>
            </a:r>
            <a:r>
              <a:rPr lang="en-US" sz="1200" b="0" i="0" kern="1200" dirty="0">
                <a:solidFill>
                  <a:schemeClr val="tx1"/>
                </a:solidFill>
                <a:effectLst/>
                <a:latin typeface="+mn-lt"/>
                <a:ea typeface="+mn-ea"/>
                <a:cs typeface="+mn-cs"/>
              </a:rPr>
              <a:t>, with a possible jail sentence of three to five years and a fine of up to $15,000.</a:t>
            </a:r>
            <a:r>
              <a:rPr lang="en-US" sz="1200" b="0" i="0" u="none" strike="noStrike" kern="1200" baseline="30000" dirty="0">
                <a:solidFill>
                  <a:schemeClr val="tx1"/>
                </a:solidFill>
                <a:effectLst/>
                <a:latin typeface="+mn-lt"/>
                <a:ea typeface="+mn-ea"/>
                <a:cs typeface="+mn-cs"/>
                <a:hlinkClick r:id="rId4"/>
              </a:rPr>
              <a:t>[92]</a:t>
            </a:r>
            <a:r>
              <a:rPr lang="en-US" sz="1200" b="0" i="0" kern="1200" dirty="0">
                <a:solidFill>
                  <a:schemeClr val="tx1"/>
                </a:solidFill>
                <a:effectLst/>
                <a:latin typeface="+mn-lt"/>
                <a:ea typeface="+mn-ea"/>
                <a:cs typeface="+mn-cs"/>
              </a:rPr>
              <a:t> Six weeks after the incident, Rice married Palmer on March 28, 2014.</a:t>
            </a:r>
            <a:r>
              <a:rPr lang="en-US" sz="1200" b="0" i="0" u="none" strike="noStrike" kern="1200" baseline="30000" dirty="0">
                <a:solidFill>
                  <a:schemeClr val="tx1"/>
                </a:solidFill>
                <a:effectLst/>
                <a:latin typeface="+mn-lt"/>
                <a:ea typeface="+mn-ea"/>
                <a:cs typeface="+mn-cs"/>
                <a:hlinkClick r:id="rId5"/>
              </a:rPr>
              <a:t>[93]</a:t>
            </a:r>
            <a:r>
              <a:rPr lang="en-US" sz="1200" b="0" i="0" kern="1200" dirty="0">
                <a:solidFill>
                  <a:schemeClr val="tx1"/>
                </a:solidFill>
                <a:effectLst/>
                <a:latin typeface="+mn-lt"/>
                <a:ea typeface="+mn-ea"/>
                <a:cs typeface="+mn-cs"/>
              </a:rPr>
              <a:t> For the incident, Rice was suspended for the first two games of the </a:t>
            </a:r>
            <a:r>
              <a:rPr lang="en-US" sz="1200" b="0" i="0" u="none" strike="noStrike" kern="1200" dirty="0">
                <a:solidFill>
                  <a:schemeClr val="tx1"/>
                </a:solidFill>
                <a:effectLst/>
                <a:latin typeface="+mn-lt"/>
                <a:ea typeface="+mn-ea"/>
                <a:cs typeface="+mn-cs"/>
                <a:hlinkClick r:id="rId6" tooltip="2014 NFL season"/>
              </a:rPr>
              <a:t>2014 NFL season</a:t>
            </a:r>
            <a:r>
              <a:rPr lang="en-US" sz="1200" b="0" i="0" kern="1200" dirty="0">
                <a:solidFill>
                  <a:schemeClr val="tx1"/>
                </a:solidFill>
                <a:effectLst/>
                <a:latin typeface="+mn-lt"/>
                <a:ea typeface="+mn-ea"/>
                <a:cs typeface="+mn-cs"/>
              </a:rPr>
              <a:t> on July 25, 2014. The criminal charges were later dropped after Rice agreed to undergo court-supervised counseling.</a:t>
            </a:r>
            <a:r>
              <a:rPr lang="en-US" sz="1200" b="0" i="0" u="none" strike="noStrike" kern="1200" baseline="30000" dirty="0">
                <a:solidFill>
                  <a:schemeClr val="tx1"/>
                </a:solidFill>
                <a:effectLst/>
                <a:latin typeface="+mn-lt"/>
                <a:ea typeface="+mn-ea"/>
                <a:cs typeface="+mn-cs"/>
                <a:hlinkClick r:id="rId7"/>
              </a:rPr>
              <a:t>[94]</a:t>
            </a:r>
            <a:r>
              <a:rPr lang="en-US" sz="1200" b="0" i="0" kern="1200" dirty="0">
                <a:solidFill>
                  <a:schemeClr val="tx1"/>
                </a:solidFill>
                <a:effectLst/>
                <a:latin typeface="+mn-lt"/>
                <a:ea typeface="+mn-ea"/>
                <a:cs typeface="+mn-cs"/>
              </a:rPr>
              <a:t> In a news conference announcing longer suspension lengths for future </a:t>
            </a:r>
            <a:r>
              <a:rPr lang="en-US" sz="1200" b="0" i="0" u="none" strike="noStrike" kern="1200" dirty="0">
                <a:solidFill>
                  <a:schemeClr val="tx1"/>
                </a:solidFill>
                <a:effectLst/>
                <a:latin typeface="+mn-lt"/>
                <a:ea typeface="+mn-ea"/>
                <a:cs typeface="+mn-cs"/>
                <a:hlinkClick r:id="rId8" tooltip="Athletes and domestic violence"/>
              </a:rPr>
              <a:t>domestic violence incidents</a:t>
            </a:r>
            <a:r>
              <a:rPr lang="en-US" sz="1200" b="0" i="0" kern="1200" dirty="0">
                <a:solidFill>
                  <a:schemeClr val="tx1"/>
                </a:solidFill>
                <a:effectLst/>
                <a:latin typeface="+mn-lt"/>
                <a:ea typeface="+mn-ea"/>
                <a:cs typeface="+mn-cs"/>
              </a:rPr>
              <a:t>, </a:t>
            </a:r>
            <a:r>
              <a:rPr lang="en-US" sz="1200" b="0" i="0" u="none" strike="noStrike" kern="1200" dirty="0">
                <a:solidFill>
                  <a:schemeClr val="tx1"/>
                </a:solidFill>
                <a:effectLst/>
                <a:latin typeface="+mn-lt"/>
                <a:ea typeface="+mn-ea"/>
                <a:cs typeface="+mn-cs"/>
                <a:hlinkClick r:id="rId9" tooltip="NFL Commissioner"/>
              </a:rPr>
              <a:t>NFL Commissioner</a:t>
            </a:r>
            <a:r>
              <a:rPr lang="en-US" sz="1200" b="0" i="0" kern="1200" dirty="0">
                <a:solidFill>
                  <a:schemeClr val="tx1"/>
                </a:solidFill>
                <a:effectLst/>
                <a:latin typeface="+mn-lt"/>
                <a:ea typeface="+mn-ea"/>
                <a:cs typeface="+mn-cs"/>
              </a:rPr>
              <a:t> </a:t>
            </a:r>
            <a:r>
              <a:rPr lang="en-US" sz="1200" b="0" i="0" u="none" strike="noStrike" kern="1200" dirty="0">
                <a:solidFill>
                  <a:schemeClr val="tx1"/>
                </a:solidFill>
                <a:effectLst/>
                <a:latin typeface="+mn-lt"/>
                <a:ea typeface="+mn-ea"/>
                <a:cs typeface="+mn-cs"/>
                <a:hlinkClick r:id="rId10" tooltip="Roger Goodell"/>
              </a:rPr>
              <a:t>Roger Goodell</a:t>
            </a:r>
            <a:r>
              <a:rPr lang="en-US" sz="1200" b="0" i="0" kern="1200" dirty="0">
                <a:solidFill>
                  <a:schemeClr val="tx1"/>
                </a:solidFill>
                <a:effectLst/>
                <a:latin typeface="+mn-lt"/>
                <a:ea typeface="+mn-ea"/>
                <a:cs typeface="+mn-cs"/>
              </a:rPr>
              <a:t> said that he "didn't get it right" in deciding Rice's punishment.</a:t>
            </a:r>
            <a:r>
              <a:rPr lang="en-US" sz="1200" b="0" i="0" u="none" strike="noStrike" kern="1200" baseline="30000" dirty="0">
                <a:solidFill>
                  <a:schemeClr val="tx1"/>
                </a:solidFill>
                <a:effectLst/>
                <a:latin typeface="+mn-lt"/>
                <a:ea typeface="+mn-ea"/>
                <a:cs typeface="+mn-cs"/>
                <a:hlinkClick r:id="rId11"/>
              </a:rPr>
              <a:t>[95]</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In January 2015, the Baltimore Ravens settled the claim after Rice filed a formal grievance against the NFL for wrongful termination. Rice demanded $3.5 million based on the claim that the Ravens imposed a </a:t>
            </a:r>
            <a:r>
              <a:rPr lang="en-US" sz="1200" b="0" i="0" u="none" strike="noStrike" kern="1200" dirty="0">
                <a:solidFill>
                  <a:schemeClr val="tx1"/>
                </a:solidFill>
                <a:effectLst/>
                <a:latin typeface="+mn-lt"/>
                <a:ea typeface="+mn-ea"/>
                <a:cs typeface="+mn-cs"/>
                <a:hlinkClick r:id="rId12" tooltip="Double jeopardy"/>
              </a:rPr>
              <a:t>second punishment</a:t>
            </a:r>
            <a:r>
              <a:rPr lang="en-US" sz="1200" b="0" i="0" kern="1200" dirty="0">
                <a:solidFill>
                  <a:schemeClr val="tx1"/>
                </a:solidFill>
                <a:effectLst/>
                <a:latin typeface="+mn-lt"/>
                <a:ea typeface="+mn-ea"/>
                <a:cs typeface="+mn-cs"/>
              </a:rPr>
              <a:t> upon him by terminating his employment weeks after the NFL levied a two-game suspension.</a:t>
            </a:r>
            <a:r>
              <a:rPr lang="en-US" sz="1200" b="0" i="0" u="none" strike="noStrike" kern="1200" baseline="30000" dirty="0">
                <a:solidFill>
                  <a:schemeClr val="tx1"/>
                </a:solidFill>
                <a:effectLst/>
                <a:latin typeface="+mn-lt"/>
                <a:ea typeface="+mn-ea"/>
                <a:cs typeface="+mn-cs"/>
                <a:hlinkClick r:id="rId13"/>
              </a:rPr>
              <a:t>[96]</a:t>
            </a:r>
            <a:r>
              <a:rPr lang="en-US" sz="1200" b="0" i="0" kern="1200" dirty="0">
                <a:solidFill>
                  <a:schemeClr val="tx1"/>
                </a:solidFill>
                <a:effectLst/>
                <a:latin typeface="+mn-lt"/>
                <a:ea typeface="+mn-ea"/>
                <a:cs typeface="+mn-cs"/>
              </a:rPr>
              <a:t> Although the details of the settlement were not disclosed, it was estimated that he received most of his claim.</a:t>
            </a:r>
            <a:r>
              <a:rPr lang="en-US" sz="1200" b="0" i="0" u="none" strike="noStrike" kern="1200" baseline="30000" dirty="0">
                <a:solidFill>
                  <a:schemeClr val="tx1"/>
                </a:solidFill>
                <a:effectLst/>
                <a:latin typeface="+mn-lt"/>
                <a:ea typeface="+mn-ea"/>
                <a:cs typeface="+mn-cs"/>
                <a:hlinkClick r:id="rId13"/>
              </a:rPr>
              <a:t>[96]</a:t>
            </a:r>
            <a:endParaRPr lang="en-US" sz="1200" b="0"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1C5BA5AB-C20B-7347-9E94-7C0EDF041BB4}" type="slidenum">
              <a:rPr lang="en-US" smtClean="0"/>
              <a:t>2</a:t>
            </a:fld>
            <a:endParaRPr lang="en-US"/>
          </a:p>
        </p:txBody>
      </p:sp>
    </p:spTree>
    <p:extLst>
      <p:ext uri="{BB962C8B-B14F-4D97-AF65-F5344CB8AC3E}">
        <p14:creationId xmlns:p14="http://schemas.microsoft.com/office/powerpoint/2010/main" val="40153236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1. Distorted Thoughts</a:t>
            </a:r>
            <a:r>
              <a:rPr lang="en-US" sz="1200" b="0" i="0" kern="1200" dirty="0">
                <a:solidFill>
                  <a:schemeClr val="tx1"/>
                </a:solidFill>
                <a:effectLst/>
                <a:latin typeface="+mn-lt"/>
                <a:ea typeface="+mn-ea"/>
                <a:cs typeface="+mn-cs"/>
              </a:rPr>
              <a:t>. Being controlled and hurt is traumatizing, and this leads to confusion, doubts, and even self-blame. Perpetrators harass and accuse victims, which wears them down and causes despair and guilt.</a:t>
            </a:r>
            <a:r>
              <a:rPr lang="en-US" sz="1200" b="0" i="0" kern="1200" baseline="30000" dirty="0">
                <a:solidFill>
                  <a:schemeClr val="tx1"/>
                </a:solidFill>
                <a:effectLst/>
                <a:latin typeface="+mn-lt"/>
                <a:ea typeface="+mn-ea"/>
                <a:cs typeface="+mn-cs"/>
              </a:rPr>
              <a:t>3</a:t>
            </a:r>
            <a:r>
              <a:rPr lang="en-US" sz="1200" b="0" i="0" kern="1200" dirty="0">
                <a:solidFill>
                  <a:schemeClr val="tx1"/>
                </a:solidFill>
                <a:effectLst/>
                <a:latin typeface="+mn-lt"/>
                <a:ea typeface="+mn-ea"/>
                <a:cs typeface="+mn-cs"/>
              </a:rPr>
              <a:t> For example, women shared: “I believed I deserved it,” and, “I was ashamed, embarrassed, and blamed myself because I thought I triggered him.” Others minimized the abuse as a way to cope with it, saying: “[I stayed] because I didn’t think that emotional and financial abuse was really abuse. Because words don’t leave bruises,’’ and, “Because I didn’t know what my boyfriend did to me was rape.”</a:t>
            </a:r>
          </a:p>
          <a:p>
            <a:r>
              <a:rPr lang="en-US" sz="1200" b="1" i="0" kern="1200" dirty="0">
                <a:solidFill>
                  <a:schemeClr val="tx1"/>
                </a:solidFill>
                <a:effectLst/>
                <a:latin typeface="+mn-lt"/>
                <a:ea typeface="+mn-ea"/>
                <a:cs typeface="+mn-cs"/>
              </a:rPr>
              <a:t>2. Damaged Self-Worth.</a:t>
            </a:r>
            <a:r>
              <a:rPr lang="en-US" sz="1200" b="0" i="0" kern="1200" dirty="0">
                <a:solidFill>
                  <a:schemeClr val="tx1"/>
                </a:solidFill>
                <a:effectLst/>
                <a:latin typeface="+mn-lt"/>
                <a:ea typeface="+mn-ea"/>
                <a:cs typeface="+mn-cs"/>
              </a:rPr>
              <a:t> Related was the damage to the self that is the result of degrading treatment. Many women felt beaten down and of no value, saying: “He made me believe I was worthless and alone,” and, “I felt I had done something wrong and I deserved it.”</a:t>
            </a:r>
          </a:p>
          <a:p>
            <a:r>
              <a:rPr lang="en-US" sz="1200" b="1" i="0" kern="1200" dirty="0">
                <a:solidFill>
                  <a:schemeClr val="tx1"/>
                </a:solidFill>
                <a:effectLst/>
                <a:latin typeface="+mn-lt"/>
                <a:ea typeface="+mn-ea"/>
                <a:cs typeface="+mn-cs"/>
              </a:rPr>
              <a:t>3. Fear.</a:t>
            </a:r>
            <a:r>
              <a:rPr lang="en-US" sz="1200" b="0" i="0" kern="1200" dirty="0">
                <a:solidFill>
                  <a:schemeClr val="tx1"/>
                </a:solidFill>
                <a:effectLst/>
                <a:latin typeface="+mn-lt"/>
                <a:ea typeface="+mn-ea"/>
                <a:cs typeface="+mn-cs"/>
              </a:rPr>
              <a:t> The threat of bodily and emotional harm is powerful, and abusers use this to control and keep women trapped.</a:t>
            </a:r>
            <a:r>
              <a:rPr lang="en-US" sz="1200" b="0" i="0" kern="1200" baseline="30000" dirty="0">
                <a:solidFill>
                  <a:schemeClr val="tx1"/>
                </a:solidFill>
                <a:effectLst/>
                <a:latin typeface="+mn-lt"/>
                <a:ea typeface="+mn-ea"/>
                <a:cs typeface="+mn-cs"/>
              </a:rPr>
              <a:t>4</a:t>
            </a:r>
            <a:r>
              <a:rPr lang="en-US" sz="1200" b="0" i="0" kern="1200" dirty="0">
                <a:solidFill>
                  <a:schemeClr val="tx1"/>
                </a:solidFill>
                <a:effectLst/>
                <a:latin typeface="+mn-lt"/>
                <a:ea typeface="+mn-ea"/>
                <a:cs typeface="+mn-cs"/>
              </a:rPr>
              <a:t> Female victims of violence are much more likely than male victims to be terrorized and traumatized.</a:t>
            </a:r>
            <a:r>
              <a:rPr lang="en-US" sz="1200" b="0" i="0" kern="1200" baseline="30000" dirty="0">
                <a:solidFill>
                  <a:schemeClr val="tx1"/>
                </a:solidFill>
                <a:effectLst/>
                <a:latin typeface="+mn-lt"/>
                <a:ea typeface="+mn-ea"/>
                <a:cs typeface="+mn-cs"/>
              </a:rPr>
              <a:t>5 </a:t>
            </a:r>
            <a:r>
              <a:rPr lang="en-US" sz="1200" b="0" i="0" kern="1200" dirty="0">
                <a:solidFill>
                  <a:schemeClr val="tx1"/>
                </a:solidFill>
                <a:effectLst/>
                <a:latin typeface="+mn-lt"/>
                <a:ea typeface="+mn-ea"/>
                <a:cs typeface="+mn-cs"/>
              </a:rPr>
              <a:t>One said: “I was afraid of him…I knew he’d make leaving an ugly drawn out nightmare.” Attempting to leave an abuser is dangerous. One woman felt trapped because of her husband’s “threats of hunting me down and harming all my loved ones including our kids while I watched and then killing me.”</a:t>
            </a:r>
          </a:p>
          <a:p>
            <a:r>
              <a:rPr lang="en-US" sz="1200" b="1" i="0" kern="1200" dirty="0">
                <a:solidFill>
                  <a:schemeClr val="tx1"/>
                </a:solidFill>
                <a:effectLst/>
                <a:latin typeface="+mn-lt"/>
                <a:ea typeface="+mn-ea"/>
                <a:cs typeface="+mn-cs"/>
              </a:rPr>
              <a:t>4. Wanting to be a Savior</a:t>
            </a:r>
            <a:r>
              <a:rPr lang="en-US" sz="1200" b="0" i="0" kern="1200" dirty="0">
                <a:solidFill>
                  <a:schemeClr val="tx1"/>
                </a:solidFill>
                <a:effectLst/>
                <a:latin typeface="+mn-lt"/>
                <a:ea typeface="+mn-ea"/>
                <a:cs typeface="+mn-cs"/>
              </a:rPr>
              <a:t>. Many described a desire to help, or love their partners with the hopes that they could change them: “I believed I could love the abuse out of him.” Others described internal values or commitments to the marriage or partner, with tweets like: “I thought I would be the strong one who would never leave him and show him loyalty. I would fix him and teach him love.” Others had pity and put their partner’s needs above their own: “His father died, he became an alcoholic and said that God wouldn’t want me to leave him because he needed me to make him better.”</a:t>
            </a:r>
          </a:p>
          <a:p>
            <a:r>
              <a:rPr lang="en-US" sz="1200" b="1" i="0" kern="1200" dirty="0">
                <a:solidFill>
                  <a:schemeClr val="tx1"/>
                </a:solidFill>
                <a:effectLst/>
                <a:latin typeface="+mn-lt"/>
                <a:ea typeface="+mn-ea"/>
                <a:cs typeface="+mn-cs"/>
              </a:rPr>
              <a:t>5. Children</a:t>
            </a:r>
            <a:r>
              <a:rPr lang="en-US" sz="1200" b="0" i="0" kern="1200" dirty="0">
                <a:solidFill>
                  <a:schemeClr val="tx1"/>
                </a:solidFill>
                <a:effectLst/>
                <a:latin typeface="+mn-lt"/>
                <a:ea typeface="+mn-ea"/>
                <a:cs typeface="+mn-cs"/>
              </a:rPr>
              <a:t>. These women also put their children first, sacrificing their own safety: “I was afraid if he wasn’t beating me he would beat his kids. And I valued their lives more than my own.” And, “I stayed for 20 years while I protected our children, all while I was being abused.” Others mentioned staying to benefit the children: “I wanted my son to have a father.”</a:t>
            </a:r>
          </a:p>
          <a:p>
            <a:r>
              <a:rPr lang="en-US" sz="1200" b="1" i="0" kern="1200" dirty="0">
                <a:solidFill>
                  <a:schemeClr val="tx1"/>
                </a:solidFill>
                <a:effectLst/>
                <a:latin typeface="+mn-lt"/>
                <a:ea typeface="+mn-ea"/>
                <a:cs typeface="+mn-cs"/>
              </a:rPr>
              <a:t>6. Family Expectations and Experiences.</a:t>
            </a:r>
            <a:r>
              <a:rPr lang="en-US" sz="1200" b="0" i="0" kern="1200" dirty="0">
                <a:solidFill>
                  <a:schemeClr val="tx1"/>
                </a:solidFill>
                <a:effectLst/>
                <a:latin typeface="+mn-lt"/>
                <a:ea typeface="+mn-ea"/>
                <a:cs typeface="+mn-cs"/>
              </a:rPr>
              <a:t> Many posted descriptions of how past experiences with violence distorted their sense of self or of healthy relationships: “I watched [my dad] beat my mom. Then I found someone just like dad,” or, “Because raised by animals, you partner with wolves.” Some mentioned family and religious pressures: “My mother told me God would disown me if I broke my marriage.”</a:t>
            </a:r>
          </a:p>
          <a:p>
            <a:r>
              <a:rPr lang="en-US" sz="1200" b="1" i="0" kern="1200" dirty="0">
                <a:solidFill>
                  <a:schemeClr val="tx1"/>
                </a:solidFill>
                <a:effectLst/>
                <a:latin typeface="+mn-lt"/>
                <a:ea typeface="+mn-ea"/>
                <a:cs typeface="+mn-cs"/>
              </a:rPr>
              <a:t>7. Financial Constraints</a:t>
            </a:r>
            <a:r>
              <a:rPr lang="en-US" sz="1200" b="0" i="0" kern="1200" dirty="0">
                <a:solidFill>
                  <a:schemeClr val="tx1"/>
                </a:solidFill>
                <a:effectLst/>
                <a:latin typeface="+mn-lt"/>
                <a:ea typeface="+mn-ea"/>
                <a:cs typeface="+mn-cs"/>
              </a:rPr>
              <a:t>. Many referred to financial limitations, and these were often connected to caring for children: “I had no family, two young children, no money, and guilt because he had brain damage from a car accident.” Others were unable to keep jobs because of the abuser’s control or their injuries, and others were used financially by their abuser: “[My] ex racked up thousands of debt in my name.”</a:t>
            </a:r>
          </a:p>
          <a:p>
            <a:r>
              <a:rPr lang="en-US" sz="1200" b="1" i="0" kern="1200" dirty="0">
                <a:solidFill>
                  <a:schemeClr val="tx1"/>
                </a:solidFill>
                <a:effectLst/>
                <a:latin typeface="+mn-lt"/>
                <a:ea typeface="+mn-ea"/>
                <a:cs typeface="+mn-cs"/>
              </a:rPr>
              <a:t>8. Isolation</a:t>
            </a:r>
            <a:r>
              <a:rPr lang="en-US" sz="1200" b="0" i="0" kern="1200" dirty="0">
                <a:solidFill>
                  <a:schemeClr val="tx1"/>
                </a:solidFill>
                <a:effectLst/>
                <a:latin typeface="+mn-lt"/>
                <a:ea typeface="+mn-ea"/>
                <a:cs typeface="+mn-cs"/>
              </a:rPr>
              <a:t>. A common tactic of manipulative partners is to separate their victim from family and friends. Sometimes this is physical, as one woman experienced: “I was literally trapped in the backwoods of WV, and he would use my little boy to keep me close.” Other times isolation is emotional, as one woman was told: “You can either have friends and family or you can have me.”</a:t>
            </a:r>
          </a:p>
          <a:p>
            <a:endParaRPr lang="en-US" dirty="0"/>
          </a:p>
        </p:txBody>
      </p:sp>
      <p:sp>
        <p:nvSpPr>
          <p:cNvPr id="4" name="Slide Number Placeholder 3"/>
          <p:cNvSpPr>
            <a:spLocks noGrp="1"/>
          </p:cNvSpPr>
          <p:nvPr>
            <p:ph type="sldNum" sz="quarter" idx="5"/>
          </p:nvPr>
        </p:nvSpPr>
        <p:spPr/>
        <p:txBody>
          <a:bodyPr/>
          <a:lstStyle/>
          <a:p>
            <a:fld id="{1C5BA5AB-C20B-7347-9E94-7C0EDF041BB4}" type="slidenum">
              <a:rPr lang="en-US" smtClean="0"/>
              <a:t>11</a:t>
            </a:fld>
            <a:endParaRPr lang="en-US"/>
          </a:p>
        </p:txBody>
      </p:sp>
    </p:spTree>
    <p:extLst>
      <p:ext uri="{BB962C8B-B14F-4D97-AF65-F5344CB8AC3E}">
        <p14:creationId xmlns:p14="http://schemas.microsoft.com/office/powerpoint/2010/main" val="38162797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1. Distorted Thoughts</a:t>
            </a:r>
            <a:r>
              <a:rPr lang="en-US" sz="1200" b="0" i="0" kern="1200" dirty="0">
                <a:solidFill>
                  <a:schemeClr val="tx1"/>
                </a:solidFill>
                <a:effectLst/>
                <a:latin typeface="+mn-lt"/>
                <a:ea typeface="+mn-ea"/>
                <a:cs typeface="+mn-cs"/>
              </a:rPr>
              <a:t>. Being controlled and hurt is traumatizing, and this leads to confusion, doubts, and even self-blame. Perpetrators harass and accuse victims, which wears them down and causes despair and guilt.</a:t>
            </a:r>
            <a:r>
              <a:rPr lang="en-US" sz="1200" b="0" i="0" kern="1200" baseline="30000" dirty="0">
                <a:solidFill>
                  <a:schemeClr val="tx1"/>
                </a:solidFill>
                <a:effectLst/>
                <a:latin typeface="+mn-lt"/>
                <a:ea typeface="+mn-ea"/>
                <a:cs typeface="+mn-cs"/>
              </a:rPr>
              <a:t>3</a:t>
            </a:r>
            <a:r>
              <a:rPr lang="en-US" sz="1200" b="0" i="0" kern="1200" dirty="0">
                <a:solidFill>
                  <a:schemeClr val="tx1"/>
                </a:solidFill>
                <a:effectLst/>
                <a:latin typeface="+mn-lt"/>
                <a:ea typeface="+mn-ea"/>
                <a:cs typeface="+mn-cs"/>
              </a:rPr>
              <a:t> For example, women shared: “I believed I deserved it,” and, “I was ashamed, embarrassed, and blamed myself because I thought I triggered him.” Others minimized the abuse as a way to cope with it, saying: “[I stayed] because I didn’t think that emotional and financial abuse was really abuse. Because words don’t leave bruises,’’ and, “Because I didn’t know what my boyfriend did to me was rape.”</a:t>
            </a:r>
          </a:p>
          <a:p>
            <a:r>
              <a:rPr lang="en-US" sz="1200" b="1" i="0" kern="1200" dirty="0">
                <a:solidFill>
                  <a:schemeClr val="tx1"/>
                </a:solidFill>
                <a:effectLst/>
                <a:latin typeface="+mn-lt"/>
                <a:ea typeface="+mn-ea"/>
                <a:cs typeface="+mn-cs"/>
              </a:rPr>
              <a:t>2. Damaged Self-Worth.</a:t>
            </a:r>
            <a:r>
              <a:rPr lang="en-US" sz="1200" b="0" i="0" kern="1200" dirty="0">
                <a:solidFill>
                  <a:schemeClr val="tx1"/>
                </a:solidFill>
                <a:effectLst/>
                <a:latin typeface="+mn-lt"/>
                <a:ea typeface="+mn-ea"/>
                <a:cs typeface="+mn-cs"/>
              </a:rPr>
              <a:t> Related was the damage to the self that is the result of degrading treatment. Many women felt beaten down and of no value, saying: “He made me believe I was worthless and alone,” and, “I felt I had done something wrong and I deserved it.”</a:t>
            </a:r>
          </a:p>
          <a:p>
            <a:r>
              <a:rPr lang="en-US" sz="1200" b="1" i="0" kern="1200" dirty="0">
                <a:solidFill>
                  <a:schemeClr val="tx1"/>
                </a:solidFill>
                <a:effectLst/>
                <a:latin typeface="+mn-lt"/>
                <a:ea typeface="+mn-ea"/>
                <a:cs typeface="+mn-cs"/>
              </a:rPr>
              <a:t>3. Fear.</a:t>
            </a:r>
            <a:r>
              <a:rPr lang="en-US" sz="1200" b="0" i="0" kern="1200" dirty="0">
                <a:solidFill>
                  <a:schemeClr val="tx1"/>
                </a:solidFill>
                <a:effectLst/>
                <a:latin typeface="+mn-lt"/>
                <a:ea typeface="+mn-ea"/>
                <a:cs typeface="+mn-cs"/>
              </a:rPr>
              <a:t> The threat of bodily and emotional harm is powerful, and abusers use this to control and keep women trapped.</a:t>
            </a:r>
            <a:r>
              <a:rPr lang="en-US" sz="1200" b="0" i="0" kern="1200" baseline="30000" dirty="0">
                <a:solidFill>
                  <a:schemeClr val="tx1"/>
                </a:solidFill>
                <a:effectLst/>
                <a:latin typeface="+mn-lt"/>
                <a:ea typeface="+mn-ea"/>
                <a:cs typeface="+mn-cs"/>
              </a:rPr>
              <a:t>4</a:t>
            </a:r>
            <a:r>
              <a:rPr lang="en-US" sz="1200" b="0" i="0" kern="1200" dirty="0">
                <a:solidFill>
                  <a:schemeClr val="tx1"/>
                </a:solidFill>
                <a:effectLst/>
                <a:latin typeface="+mn-lt"/>
                <a:ea typeface="+mn-ea"/>
                <a:cs typeface="+mn-cs"/>
              </a:rPr>
              <a:t> Female victims of violence are much more likely than male victims to be terrorized and traumatized.</a:t>
            </a:r>
            <a:r>
              <a:rPr lang="en-US" sz="1200" b="0" i="0" kern="1200" baseline="30000" dirty="0">
                <a:solidFill>
                  <a:schemeClr val="tx1"/>
                </a:solidFill>
                <a:effectLst/>
                <a:latin typeface="+mn-lt"/>
                <a:ea typeface="+mn-ea"/>
                <a:cs typeface="+mn-cs"/>
              </a:rPr>
              <a:t>5 </a:t>
            </a:r>
            <a:r>
              <a:rPr lang="en-US" sz="1200" b="0" i="0" kern="1200" dirty="0">
                <a:solidFill>
                  <a:schemeClr val="tx1"/>
                </a:solidFill>
                <a:effectLst/>
                <a:latin typeface="+mn-lt"/>
                <a:ea typeface="+mn-ea"/>
                <a:cs typeface="+mn-cs"/>
              </a:rPr>
              <a:t>One said: “I was afraid of him…I knew he’d make leaving an ugly drawn out nightmare.” Attempting to leave an abuser is dangerous. One woman felt trapped because of her husband’s “threats of hunting me down and harming all my loved ones including our kids while I watched and then killing me.”</a:t>
            </a:r>
          </a:p>
          <a:p>
            <a:r>
              <a:rPr lang="en-US" sz="1200" b="1" i="0" kern="1200" dirty="0">
                <a:solidFill>
                  <a:schemeClr val="tx1"/>
                </a:solidFill>
                <a:effectLst/>
                <a:latin typeface="+mn-lt"/>
                <a:ea typeface="+mn-ea"/>
                <a:cs typeface="+mn-cs"/>
              </a:rPr>
              <a:t>4. Wanting to be a Savior</a:t>
            </a:r>
            <a:r>
              <a:rPr lang="en-US" sz="1200" b="0" i="0" kern="1200" dirty="0">
                <a:solidFill>
                  <a:schemeClr val="tx1"/>
                </a:solidFill>
                <a:effectLst/>
                <a:latin typeface="+mn-lt"/>
                <a:ea typeface="+mn-ea"/>
                <a:cs typeface="+mn-cs"/>
              </a:rPr>
              <a:t>. Many described a desire to help, or love their partners with the hopes that they could change them: “I believed I could love the abuse out of him.” Others described internal values or commitments to the marriage or partner, with tweets like: “I thought I would be the strong one who would never leave him and show him loyalty. I would fix him and teach him love.” Others had pity and put their partner’s needs above their own: “His father died, he became an alcoholic and said that God wouldn’t want me to leave him because he needed me to make him better.”</a:t>
            </a:r>
          </a:p>
          <a:p>
            <a:r>
              <a:rPr lang="en-US" sz="1200" b="1" i="0" kern="1200" dirty="0">
                <a:solidFill>
                  <a:schemeClr val="tx1"/>
                </a:solidFill>
                <a:effectLst/>
                <a:latin typeface="+mn-lt"/>
                <a:ea typeface="+mn-ea"/>
                <a:cs typeface="+mn-cs"/>
              </a:rPr>
              <a:t>5. Children</a:t>
            </a:r>
            <a:r>
              <a:rPr lang="en-US" sz="1200" b="0" i="0" kern="1200" dirty="0">
                <a:solidFill>
                  <a:schemeClr val="tx1"/>
                </a:solidFill>
                <a:effectLst/>
                <a:latin typeface="+mn-lt"/>
                <a:ea typeface="+mn-ea"/>
                <a:cs typeface="+mn-cs"/>
              </a:rPr>
              <a:t>. These women also put their children first, sacrificing their own safety: “I was afraid if he wasn’t beating me he would beat his kids. And I valued their lives more than my own.” And, “I stayed for 20 years while I protected our children, all while I was being abused.” Others mentioned staying to benefit the children: “I wanted my son to have a father.”</a:t>
            </a:r>
          </a:p>
          <a:p>
            <a:r>
              <a:rPr lang="en-US" sz="1200" b="1" i="0" kern="1200" dirty="0">
                <a:solidFill>
                  <a:schemeClr val="tx1"/>
                </a:solidFill>
                <a:effectLst/>
                <a:latin typeface="+mn-lt"/>
                <a:ea typeface="+mn-ea"/>
                <a:cs typeface="+mn-cs"/>
              </a:rPr>
              <a:t>6. Family Expectations and Experiences.</a:t>
            </a:r>
            <a:r>
              <a:rPr lang="en-US" sz="1200" b="0" i="0" kern="1200" dirty="0">
                <a:solidFill>
                  <a:schemeClr val="tx1"/>
                </a:solidFill>
                <a:effectLst/>
                <a:latin typeface="+mn-lt"/>
                <a:ea typeface="+mn-ea"/>
                <a:cs typeface="+mn-cs"/>
              </a:rPr>
              <a:t> Many posted descriptions of how past experiences with violence distorted their sense of self or of healthy relationships: “I watched [my dad] beat my mom. Then I found someone just like dad,” or, “Because raised by animals, you partner with wolves.” Some mentioned family and religious pressures: “My mother told me God would disown me if I broke my marriage.”</a:t>
            </a:r>
          </a:p>
          <a:p>
            <a:r>
              <a:rPr lang="en-US" sz="1200" b="1" i="0" kern="1200" dirty="0">
                <a:solidFill>
                  <a:schemeClr val="tx1"/>
                </a:solidFill>
                <a:effectLst/>
                <a:latin typeface="+mn-lt"/>
                <a:ea typeface="+mn-ea"/>
                <a:cs typeface="+mn-cs"/>
              </a:rPr>
              <a:t>7. Financial Constraints</a:t>
            </a:r>
            <a:r>
              <a:rPr lang="en-US" sz="1200" b="0" i="0" kern="1200" dirty="0">
                <a:solidFill>
                  <a:schemeClr val="tx1"/>
                </a:solidFill>
                <a:effectLst/>
                <a:latin typeface="+mn-lt"/>
                <a:ea typeface="+mn-ea"/>
                <a:cs typeface="+mn-cs"/>
              </a:rPr>
              <a:t>. Many referred to financial limitations, and these were often connected to caring for children: “I had no family, two young children, no money, and guilt because he had brain damage from a car accident.” Others were unable to keep jobs because of the abuser’s control or their injuries, and others were used financially by their abuser: “[My] ex racked up thousands of debt in my name.”</a:t>
            </a:r>
          </a:p>
          <a:p>
            <a:r>
              <a:rPr lang="en-US" sz="1200" b="1" i="0" kern="1200" dirty="0">
                <a:solidFill>
                  <a:schemeClr val="tx1"/>
                </a:solidFill>
                <a:effectLst/>
                <a:latin typeface="+mn-lt"/>
                <a:ea typeface="+mn-ea"/>
                <a:cs typeface="+mn-cs"/>
              </a:rPr>
              <a:t>8. Isolation</a:t>
            </a:r>
            <a:r>
              <a:rPr lang="en-US" sz="1200" b="0" i="0" kern="1200" dirty="0">
                <a:solidFill>
                  <a:schemeClr val="tx1"/>
                </a:solidFill>
                <a:effectLst/>
                <a:latin typeface="+mn-lt"/>
                <a:ea typeface="+mn-ea"/>
                <a:cs typeface="+mn-cs"/>
              </a:rPr>
              <a:t>. A common tactic of manipulative partners is to separate their victim from family and friends. Sometimes this is physical, as one woman experienced: “I was literally trapped in the backwoods of WV, and he would use my little boy to keep me close.” Other times isolation is emotional, as one woman was told: “You can either have friends and family or you can have me.”</a:t>
            </a:r>
          </a:p>
          <a:p>
            <a:endParaRPr lang="en-US" dirty="0"/>
          </a:p>
        </p:txBody>
      </p:sp>
      <p:sp>
        <p:nvSpPr>
          <p:cNvPr id="4" name="Slide Number Placeholder 3"/>
          <p:cNvSpPr>
            <a:spLocks noGrp="1"/>
          </p:cNvSpPr>
          <p:nvPr>
            <p:ph type="sldNum" sz="quarter" idx="5"/>
          </p:nvPr>
        </p:nvSpPr>
        <p:spPr/>
        <p:txBody>
          <a:bodyPr/>
          <a:lstStyle/>
          <a:p>
            <a:fld id="{1C5BA5AB-C20B-7347-9E94-7C0EDF041BB4}" type="slidenum">
              <a:rPr lang="en-US" smtClean="0"/>
              <a:t>12</a:t>
            </a:fld>
            <a:endParaRPr lang="en-US"/>
          </a:p>
        </p:txBody>
      </p:sp>
    </p:spTree>
    <p:extLst>
      <p:ext uri="{BB962C8B-B14F-4D97-AF65-F5344CB8AC3E}">
        <p14:creationId xmlns:p14="http://schemas.microsoft.com/office/powerpoint/2010/main" val="34964613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1. Distorted Thoughts</a:t>
            </a:r>
            <a:r>
              <a:rPr lang="en-US" sz="1200" b="0" i="0" kern="1200" dirty="0">
                <a:solidFill>
                  <a:schemeClr val="tx1"/>
                </a:solidFill>
                <a:effectLst/>
                <a:latin typeface="+mn-lt"/>
                <a:ea typeface="+mn-ea"/>
                <a:cs typeface="+mn-cs"/>
              </a:rPr>
              <a:t>. Being controlled and hurt is traumatizing, and this leads to confusion, doubts, and even self-blame. Perpetrators harass and accuse victims, which wears them down and causes despair and guilt.</a:t>
            </a:r>
            <a:r>
              <a:rPr lang="en-US" sz="1200" b="0" i="0" kern="1200" baseline="30000" dirty="0">
                <a:solidFill>
                  <a:schemeClr val="tx1"/>
                </a:solidFill>
                <a:effectLst/>
                <a:latin typeface="+mn-lt"/>
                <a:ea typeface="+mn-ea"/>
                <a:cs typeface="+mn-cs"/>
              </a:rPr>
              <a:t>3</a:t>
            </a:r>
            <a:r>
              <a:rPr lang="en-US" sz="1200" b="0" i="0" kern="1200" dirty="0">
                <a:solidFill>
                  <a:schemeClr val="tx1"/>
                </a:solidFill>
                <a:effectLst/>
                <a:latin typeface="+mn-lt"/>
                <a:ea typeface="+mn-ea"/>
                <a:cs typeface="+mn-cs"/>
              </a:rPr>
              <a:t> For example, women shared: “I believed I deserved it,” and, “I was ashamed, embarrassed, and blamed myself because I thought I triggered him.” Others minimized the abuse as a way to cope with it, saying: “[I stayed] because I didn’t think that emotional and financial abuse was really abuse. Because words don’t leave bruises,’’ and, “Because I didn’t know what my boyfriend did to me was rape.”</a:t>
            </a:r>
          </a:p>
          <a:p>
            <a:r>
              <a:rPr lang="en-US" sz="1200" b="1" i="0" kern="1200" dirty="0">
                <a:solidFill>
                  <a:schemeClr val="tx1"/>
                </a:solidFill>
                <a:effectLst/>
                <a:latin typeface="+mn-lt"/>
                <a:ea typeface="+mn-ea"/>
                <a:cs typeface="+mn-cs"/>
              </a:rPr>
              <a:t>2. Damaged Self-Worth.</a:t>
            </a:r>
            <a:r>
              <a:rPr lang="en-US" sz="1200" b="0" i="0" kern="1200" dirty="0">
                <a:solidFill>
                  <a:schemeClr val="tx1"/>
                </a:solidFill>
                <a:effectLst/>
                <a:latin typeface="+mn-lt"/>
                <a:ea typeface="+mn-ea"/>
                <a:cs typeface="+mn-cs"/>
              </a:rPr>
              <a:t> Related was the damage to the self that is the result of degrading treatment. Many women felt beaten down and of no value, saying: “He made me believe I was worthless and alone,” and, “I felt I had done something wrong and I deserved it.”</a:t>
            </a:r>
          </a:p>
          <a:p>
            <a:r>
              <a:rPr lang="en-US" sz="1200" b="1" i="0" kern="1200" dirty="0">
                <a:solidFill>
                  <a:schemeClr val="tx1"/>
                </a:solidFill>
                <a:effectLst/>
                <a:latin typeface="+mn-lt"/>
                <a:ea typeface="+mn-ea"/>
                <a:cs typeface="+mn-cs"/>
              </a:rPr>
              <a:t>3. Fear.</a:t>
            </a:r>
            <a:r>
              <a:rPr lang="en-US" sz="1200" b="0" i="0" kern="1200" dirty="0">
                <a:solidFill>
                  <a:schemeClr val="tx1"/>
                </a:solidFill>
                <a:effectLst/>
                <a:latin typeface="+mn-lt"/>
                <a:ea typeface="+mn-ea"/>
                <a:cs typeface="+mn-cs"/>
              </a:rPr>
              <a:t> The threat of bodily and emotional harm is powerful, and abusers use this to control and keep women trapped.</a:t>
            </a:r>
            <a:r>
              <a:rPr lang="en-US" sz="1200" b="0" i="0" kern="1200" baseline="30000" dirty="0">
                <a:solidFill>
                  <a:schemeClr val="tx1"/>
                </a:solidFill>
                <a:effectLst/>
                <a:latin typeface="+mn-lt"/>
                <a:ea typeface="+mn-ea"/>
                <a:cs typeface="+mn-cs"/>
              </a:rPr>
              <a:t>4</a:t>
            </a:r>
            <a:r>
              <a:rPr lang="en-US" sz="1200" b="0" i="0" kern="1200" dirty="0">
                <a:solidFill>
                  <a:schemeClr val="tx1"/>
                </a:solidFill>
                <a:effectLst/>
                <a:latin typeface="+mn-lt"/>
                <a:ea typeface="+mn-ea"/>
                <a:cs typeface="+mn-cs"/>
              </a:rPr>
              <a:t> Female victims of violence are much more likely than male victims to be terrorized and traumatized.</a:t>
            </a:r>
            <a:r>
              <a:rPr lang="en-US" sz="1200" b="0" i="0" kern="1200" baseline="30000" dirty="0">
                <a:solidFill>
                  <a:schemeClr val="tx1"/>
                </a:solidFill>
                <a:effectLst/>
                <a:latin typeface="+mn-lt"/>
                <a:ea typeface="+mn-ea"/>
                <a:cs typeface="+mn-cs"/>
              </a:rPr>
              <a:t>5 </a:t>
            </a:r>
            <a:r>
              <a:rPr lang="en-US" sz="1200" b="0" i="0" kern="1200" dirty="0">
                <a:solidFill>
                  <a:schemeClr val="tx1"/>
                </a:solidFill>
                <a:effectLst/>
                <a:latin typeface="+mn-lt"/>
                <a:ea typeface="+mn-ea"/>
                <a:cs typeface="+mn-cs"/>
              </a:rPr>
              <a:t>One said: “I was afraid of him…I knew he’d make leaving an ugly drawn out nightmare.” Attempting to leave an abuser is dangerous. One woman felt trapped because of her husband’s “threats of hunting me down and harming all my loved ones including our kids while I watched and then killing me.”</a:t>
            </a:r>
          </a:p>
          <a:p>
            <a:r>
              <a:rPr lang="en-US" sz="1200" b="1" i="0" kern="1200" dirty="0">
                <a:solidFill>
                  <a:schemeClr val="tx1"/>
                </a:solidFill>
                <a:effectLst/>
                <a:latin typeface="+mn-lt"/>
                <a:ea typeface="+mn-ea"/>
                <a:cs typeface="+mn-cs"/>
              </a:rPr>
              <a:t>4. Wanting to be a Savior</a:t>
            </a:r>
            <a:r>
              <a:rPr lang="en-US" sz="1200" b="0" i="0" kern="1200" dirty="0">
                <a:solidFill>
                  <a:schemeClr val="tx1"/>
                </a:solidFill>
                <a:effectLst/>
                <a:latin typeface="+mn-lt"/>
                <a:ea typeface="+mn-ea"/>
                <a:cs typeface="+mn-cs"/>
              </a:rPr>
              <a:t>. Many described a desire to help, or love their partners with the hopes that they could change them: “I believed I could love the abuse out of him.” Others described internal values or commitments to the marriage or partner, with tweets like: “I thought I would be the strong one who would never leave him and show him loyalty. I would fix him and teach him love.” Others had pity and put their partner’s needs above their own: “His father died, he became an alcoholic and said that God wouldn’t want me to leave him because he needed me to make him better.”</a:t>
            </a:r>
          </a:p>
          <a:p>
            <a:r>
              <a:rPr lang="en-US" sz="1200" b="1" i="0" kern="1200" dirty="0">
                <a:solidFill>
                  <a:schemeClr val="tx1"/>
                </a:solidFill>
                <a:effectLst/>
                <a:latin typeface="+mn-lt"/>
                <a:ea typeface="+mn-ea"/>
                <a:cs typeface="+mn-cs"/>
              </a:rPr>
              <a:t>5. Children</a:t>
            </a:r>
            <a:r>
              <a:rPr lang="en-US" sz="1200" b="0" i="0" kern="1200" dirty="0">
                <a:solidFill>
                  <a:schemeClr val="tx1"/>
                </a:solidFill>
                <a:effectLst/>
                <a:latin typeface="+mn-lt"/>
                <a:ea typeface="+mn-ea"/>
                <a:cs typeface="+mn-cs"/>
              </a:rPr>
              <a:t>. These women also put their children first, sacrificing their own safety: “I was afraid if he wasn’t beating me he would beat his kids. And I valued their lives more than my own.” And, “I stayed for 20 years while I protected our children, all while I was being abused.” Others mentioned staying to benefit the children: “I wanted my son to have a father.”</a:t>
            </a:r>
          </a:p>
          <a:p>
            <a:r>
              <a:rPr lang="en-US" sz="1200" b="1" i="0" kern="1200" dirty="0">
                <a:solidFill>
                  <a:schemeClr val="tx1"/>
                </a:solidFill>
                <a:effectLst/>
                <a:latin typeface="+mn-lt"/>
                <a:ea typeface="+mn-ea"/>
                <a:cs typeface="+mn-cs"/>
              </a:rPr>
              <a:t>6. Family Expectations and Experiences.</a:t>
            </a:r>
            <a:r>
              <a:rPr lang="en-US" sz="1200" b="0" i="0" kern="1200" dirty="0">
                <a:solidFill>
                  <a:schemeClr val="tx1"/>
                </a:solidFill>
                <a:effectLst/>
                <a:latin typeface="+mn-lt"/>
                <a:ea typeface="+mn-ea"/>
                <a:cs typeface="+mn-cs"/>
              </a:rPr>
              <a:t> Many posted descriptions of how past experiences with violence distorted their sense of self or of healthy relationships: “I watched [my dad] beat my mom. Then I found someone just like dad,” or, “Because raised by animals, you partner with wolves.” Some mentioned family and religious pressures: “My mother told me God would disown me if I broke my marriage.”</a:t>
            </a:r>
          </a:p>
          <a:p>
            <a:r>
              <a:rPr lang="en-US" sz="1200" b="1" i="0" kern="1200" dirty="0">
                <a:solidFill>
                  <a:schemeClr val="tx1"/>
                </a:solidFill>
                <a:effectLst/>
                <a:latin typeface="+mn-lt"/>
                <a:ea typeface="+mn-ea"/>
                <a:cs typeface="+mn-cs"/>
              </a:rPr>
              <a:t>7. Financial Constraints</a:t>
            </a:r>
            <a:r>
              <a:rPr lang="en-US" sz="1200" b="0" i="0" kern="1200" dirty="0">
                <a:solidFill>
                  <a:schemeClr val="tx1"/>
                </a:solidFill>
                <a:effectLst/>
                <a:latin typeface="+mn-lt"/>
                <a:ea typeface="+mn-ea"/>
                <a:cs typeface="+mn-cs"/>
              </a:rPr>
              <a:t>. Many referred to financial limitations, and these were often connected to caring for children: “I had no family, two young children, no money, and guilt because he had brain damage from a car accident.” Others were unable to keep jobs because of the abuser’s control or their injuries, and others were used financially by their abuser: “[My] ex racked up thousands of debt in my name.”</a:t>
            </a:r>
          </a:p>
          <a:p>
            <a:r>
              <a:rPr lang="en-US" sz="1200" b="1" i="0" kern="1200" dirty="0">
                <a:solidFill>
                  <a:schemeClr val="tx1"/>
                </a:solidFill>
                <a:effectLst/>
                <a:latin typeface="+mn-lt"/>
                <a:ea typeface="+mn-ea"/>
                <a:cs typeface="+mn-cs"/>
              </a:rPr>
              <a:t>8. Isolation</a:t>
            </a:r>
            <a:r>
              <a:rPr lang="en-US" sz="1200" b="0" i="0" kern="1200" dirty="0">
                <a:solidFill>
                  <a:schemeClr val="tx1"/>
                </a:solidFill>
                <a:effectLst/>
                <a:latin typeface="+mn-lt"/>
                <a:ea typeface="+mn-ea"/>
                <a:cs typeface="+mn-cs"/>
              </a:rPr>
              <a:t>. A common tactic of manipulative partners is to separate their victim from family and friends. Sometimes this is physical, as one woman experienced: “I was literally trapped in the backwoods of WV, and he would use my little boy to keep me close.” Other times isolation is emotional, as one woman was told: “You can either have friends and family or you can have me.”</a:t>
            </a:r>
          </a:p>
          <a:p>
            <a:endParaRPr lang="en-US" dirty="0"/>
          </a:p>
        </p:txBody>
      </p:sp>
      <p:sp>
        <p:nvSpPr>
          <p:cNvPr id="4" name="Slide Number Placeholder 3"/>
          <p:cNvSpPr>
            <a:spLocks noGrp="1"/>
          </p:cNvSpPr>
          <p:nvPr>
            <p:ph type="sldNum" sz="quarter" idx="5"/>
          </p:nvPr>
        </p:nvSpPr>
        <p:spPr/>
        <p:txBody>
          <a:bodyPr/>
          <a:lstStyle/>
          <a:p>
            <a:fld id="{1C5BA5AB-C20B-7347-9E94-7C0EDF041BB4}" type="slidenum">
              <a:rPr lang="en-US" smtClean="0"/>
              <a:t>13</a:t>
            </a:fld>
            <a:endParaRPr lang="en-US"/>
          </a:p>
        </p:txBody>
      </p:sp>
    </p:spTree>
    <p:extLst>
      <p:ext uri="{BB962C8B-B14F-4D97-AF65-F5344CB8AC3E}">
        <p14:creationId xmlns:p14="http://schemas.microsoft.com/office/powerpoint/2010/main" val="2851125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1. Distorted Thoughts</a:t>
            </a:r>
            <a:r>
              <a:rPr lang="en-US" sz="1200" b="0" i="0" kern="1200" dirty="0">
                <a:solidFill>
                  <a:schemeClr val="tx1"/>
                </a:solidFill>
                <a:effectLst/>
                <a:latin typeface="+mn-lt"/>
                <a:ea typeface="+mn-ea"/>
                <a:cs typeface="+mn-cs"/>
              </a:rPr>
              <a:t>. Being controlled and hurt is traumatizing, and this leads to confusion, doubts, and even self-blame. Perpetrators harass and accuse victims, which wears them down and causes despair and guilt.</a:t>
            </a:r>
            <a:r>
              <a:rPr lang="en-US" sz="1200" b="0" i="0" kern="1200" baseline="30000" dirty="0">
                <a:solidFill>
                  <a:schemeClr val="tx1"/>
                </a:solidFill>
                <a:effectLst/>
                <a:latin typeface="+mn-lt"/>
                <a:ea typeface="+mn-ea"/>
                <a:cs typeface="+mn-cs"/>
              </a:rPr>
              <a:t>3</a:t>
            </a:r>
            <a:r>
              <a:rPr lang="en-US" sz="1200" b="0" i="0" kern="1200" dirty="0">
                <a:solidFill>
                  <a:schemeClr val="tx1"/>
                </a:solidFill>
                <a:effectLst/>
                <a:latin typeface="+mn-lt"/>
                <a:ea typeface="+mn-ea"/>
                <a:cs typeface="+mn-cs"/>
              </a:rPr>
              <a:t> For example, women shared: “I believed I deserved it,” and, “I was ashamed, embarrassed, and blamed myself because I thought I triggered him.” Others minimized the abuse as a way to cope with it, saying: “[I stayed] because I didn’t think that emotional and financial abuse was really abuse. Because words don’t leave bruises,’’ and, “Because I didn’t know what my boyfriend did to me was rape.”</a:t>
            </a:r>
          </a:p>
          <a:p>
            <a:r>
              <a:rPr lang="en-US" sz="1200" b="1" i="0" kern="1200" dirty="0">
                <a:solidFill>
                  <a:schemeClr val="tx1"/>
                </a:solidFill>
                <a:effectLst/>
                <a:latin typeface="+mn-lt"/>
                <a:ea typeface="+mn-ea"/>
                <a:cs typeface="+mn-cs"/>
              </a:rPr>
              <a:t>2. Damaged Self-Worth.</a:t>
            </a:r>
            <a:r>
              <a:rPr lang="en-US" sz="1200" b="0" i="0" kern="1200" dirty="0">
                <a:solidFill>
                  <a:schemeClr val="tx1"/>
                </a:solidFill>
                <a:effectLst/>
                <a:latin typeface="+mn-lt"/>
                <a:ea typeface="+mn-ea"/>
                <a:cs typeface="+mn-cs"/>
              </a:rPr>
              <a:t> Related was the damage to the self that is the result of degrading treatment. Many women felt beaten down and of no value, saying: “He made me believe I was worthless and alone,” and, “I felt I had done something wrong and I deserved it.”</a:t>
            </a:r>
          </a:p>
          <a:p>
            <a:r>
              <a:rPr lang="en-US" sz="1200" b="1" i="0" kern="1200" dirty="0">
                <a:solidFill>
                  <a:schemeClr val="tx1"/>
                </a:solidFill>
                <a:effectLst/>
                <a:latin typeface="+mn-lt"/>
                <a:ea typeface="+mn-ea"/>
                <a:cs typeface="+mn-cs"/>
              </a:rPr>
              <a:t>3. Fear.</a:t>
            </a:r>
            <a:r>
              <a:rPr lang="en-US" sz="1200" b="0" i="0" kern="1200" dirty="0">
                <a:solidFill>
                  <a:schemeClr val="tx1"/>
                </a:solidFill>
                <a:effectLst/>
                <a:latin typeface="+mn-lt"/>
                <a:ea typeface="+mn-ea"/>
                <a:cs typeface="+mn-cs"/>
              </a:rPr>
              <a:t> The threat of bodily and emotional harm is powerful, and abusers use this to control and keep women trapped.</a:t>
            </a:r>
            <a:r>
              <a:rPr lang="en-US" sz="1200" b="0" i="0" kern="1200" baseline="30000" dirty="0">
                <a:solidFill>
                  <a:schemeClr val="tx1"/>
                </a:solidFill>
                <a:effectLst/>
                <a:latin typeface="+mn-lt"/>
                <a:ea typeface="+mn-ea"/>
                <a:cs typeface="+mn-cs"/>
              </a:rPr>
              <a:t>4</a:t>
            </a:r>
            <a:r>
              <a:rPr lang="en-US" sz="1200" b="0" i="0" kern="1200" dirty="0">
                <a:solidFill>
                  <a:schemeClr val="tx1"/>
                </a:solidFill>
                <a:effectLst/>
                <a:latin typeface="+mn-lt"/>
                <a:ea typeface="+mn-ea"/>
                <a:cs typeface="+mn-cs"/>
              </a:rPr>
              <a:t> Female victims of violence are much more likely than male victims to be terrorized and traumatized.</a:t>
            </a:r>
            <a:r>
              <a:rPr lang="en-US" sz="1200" b="0" i="0" kern="1200" baseline="30000" dirty="0">
                <a:solidFill>
                  <a:schemeClr val="tx1"/>
                </a:solidFill>
                <a:effectLst/>
                <a:latin typeface="+mn-lt"/>
                <a:ea typeface="+mn-ea"/>
                <a:cs typeface="+mn-cs"/>
              </a:rPr>
              <a:t>5 </a:t>
            </a:r>
            <a:r>
              <a:rPr lang="en-US" sz="1200" b="0" i="0" kern="1200" dirty="0">
                <a:solidFill>
                  <a:schemeClr val="tx1"/>
                </a:solidFill>
                <a:effectLst/>
                <a:latin typeface="+mn-lt"/>
                <a:ea typeface="+mn-ea"/>
                <a:cs typeface="+mn-cs"/>
              </a:rPr>
              <a:t>One said: “I was afraid of him…I knew he’d make leaving an ugly drawn out nightmare.” Attempting to leave an abuser is dangerous. One woman felt trapped because of her husband’s “threats of hunting me down and harming all my loved ones including our kids while I watched and then killing me.”</a:t>
            </a:r>
          </a:p>
          <a:p>
            <a:r>
              <a:rPr lang="en-US" sz="1200" b="1" i="0" kern="1200" dirty="0">
                <a:solidFill>
                  <a:schemeClr val="tx1"/>
                </a:solidFill>
                <a:effectLst/>
                <a:latin typeface="+mn-lt"/>
                <a:ea typeface="+mn-ea"/>
                <a:cs typeface="+mn-cs"/>
              </a:rPr>
              <a:t>4. Wanting to be a Savior</a:t>
            </a:r>
            <a:r>
              <a:rPr lang="en-US" sz="1200" b="0" i="0" kern="1200" dirty="0">
                <a:solidFill>
                  <a:schemeClr val="tx1"/>
                </a:solidFill>
                <a:effectLst/>
                <a:latin typeface="+mn-lt"/>
                <a:ea typeface="+mn-ea"/>
                <a:cs typeface="+mn-cs"/>
              </a:rPr>
              <a:t>. Many described a desire to help, or love their partners with the hopes that they could change them: “I believed I could love the abuse out of him.” Others described internal values or commitments to the marriage or partner, with tweets like: “I thought I would be the strong one who would never leave him and show him loyalty. I would fix him and teach him love.” Others had pity and put their partner’s needs above their own: “His father died, he became an alcoholic and said that God wouldn’t want me to leave him because he needed me to make him better.”</a:t>
            </a:r>
          </a:p>
          <a:p>
            <a:r>
              <a:rPr lang="en-US" sz="1200" b="1" i="0" kern="1200" dirty="0">
                <a:solidFill>
                  <a:schemeClr val="tx1"/>
                </a:solidFill>
                <a:effectLst/>
                <a:latin typeface="+mn-lt"/>
                <a:ea typeface="+mn-ea"/>
                <a:cs typeface="+mn-cs"/>
              </a:rPr>
              <a:t>5. Children</a:t>
            </a:r>
            <a:r>
              <a:rPr lang="en-US" sz="1200" b="0" i="0" kern="1200" dirty="0">
                <a:solidFill>
                  <a:schemeClr val="tx1"/>
                </a:solidFill>
                <a:effectLst/>
                <a:latin typeface="+mn-lt"/>
                <a:ea typeface="+mn-ea"/>
                <a:cs typeface="+mn-cs"/>
              </a:rPr>
              <a:t>. These women also put their children first, sacrificing their own safety: “I was afraid if he wasn’t beating me he would beat his kids. And I valued their lives more than my own.” And, “I stayed for 20 years while I protected our children, all while I was being abused.” Others mentioned staying to benefit the children: “I wanted my son to have a father.”</a:t>
            </a:r>
          </a:p>
          <a:p>
            <a:r>
              <a:rPr lang="en-US" sz="1200" b="1" i="0" kern="1200" dirty="0">
                <a:solidFill>
                  <a:schemeClr val="tx1"/>
                </a:solidFill>
                <a:effectLst/>
                <a:latin typeface="+mn-lt"/>
                <a:ea typeface="+mn-ea"/>
                <a:cs typeface="+mn-cs"/>
              </a:rPr>
              <a:t>6. Family Expectations and Experiences.</a:t>
            </a:r>
            <a:r>
              <a:rPr lang="en-US" sz="1200" b="0" i="0" kern="1200" dirty="0">
                <a:solidFill>
                  <a:schemeClr val="tx1"/>
                </a:solidFill>
                <a:effectLst/>
                <a:latin typeface="+mn-lt"/>
                <a:ea typeface="+mn-ea"/>
                <a:cs typeface="+mn-cs"/>
              </a:rPr>
              <a:t> Many posted descriptions of how past experiences with violence distorted their sense of self or of healthy relationships: “I watched [my dad] beat my mom. Then I found someone just like dad,” or, “Because raised by animals, you partner with wolves.” Some mentioned family and religious pressures: “My mother told me God would disown me if I broke my marriage.”</a:t>
            </a:r>
          </a:p>
          <a:p>
            <a:r>
              <a:rPr lang="en-US" sz="1200" b="1" i="0" kern="1200" dirty="0">
                <a:solidFill>
                  <a:schemeClr val="tx1"/>
                </a:solidFill>
                <a:effectLst/>
                <a:latin typeface="+mn-lt"/>
                <a:ea typeface="+mn-ea"/>
                <a:cs typeface="+mn-cs"/>
              </a:rPr>
              <a:t>7. Financial Constraints</a:t>
            </a:r>
            <a:r>
              <a:rPr lang="en-US" sz="1200" b="0" i="0" kern="1200" dirty="0">
                <a:solidFill>
                  <a:schemeClr val="tx1"/>
                </a:solidFill>
                <a:effectLst/>
                <a:latin typeface="+mn-lt"/>
                <a:ea typeface="+mn-ea"/>
                <a:cs typeface="+mn-cs"/>
              </a:rPr>
              <a:t>. Many referred to financial limitations, and these were often connected to caring for children: “I had no family, two young children, no money, and guilt because he had brain damage from a car accident.” Others were unable to keep jobs because of the abuser’s control or their injuries, and others were used financially by their abuser: “[My] ex racked up thousands of debt in my name.”</a:t>
            </a:r>
          </a:p>
          <a:p>
            <a:r>
              <a:rPr lang="en-US" sz="1200" b="1" i="0" kern="1200" dirty="0">
                <a:solidFill>
                  <a:schemeClr val="tx1"/>
                </a:solidFill>
                <a:effectLst/>
                <a:latin typeface="+mn-lt"/>
                <a:ea typeface="+mn-ea"/>
                <a:cs typeface="+mn-cs"/>
              </a:rPr>
              <a:t>8. Isolation</a:t>
            </a:r>
            <a:r>
              <a:rPr lang="en-US" sz="1200" b="0" i="0" kern="1200" dirty="0">
                <a:solidFill>
                  <a:schemeClr val="tx1"/>
                </a:solidFill>
                <a:effectLst/>
                <a:latin typeface="+mn-lt"/>
                <a:ea typeface="+mn-ea"/>
                <a:cs typeface="+mn-cs"/>
              </a:rPr>
              <a:t>. A common tactic of manipulative partners is to separate their victim from family and friends. Sometimes this is physical, as one woman experienced: “I was literally trapped in the backwoods of WV, and he would use my little boy to keep me close.” Other times isolation is emotional, as one woman was told: “You can either have friends and family or you can have me.”</a:t>
            </a:r>
          </a:p>
          <a:p>
            <a:endParaRPr lang="en-US" dirty="0"/>
          </a:p>
        </p:txBody>
      </p:sp>
      <p:sp>
        <p:nvSpPr>
          <p:cNvPr id="4" name="Slide Number Placeholder 3"/>
          <p:cNvSpPr>
            <a:spLocks noGrp="1"/>
          </p:cNvSpPr>
          <p:nvPr>
            <p:ph type="sldNum" sz="quarter" idx="5"/>
          </p:nvPr>
        </p:nvSpPr>
        <p:spPr/>
        <p:txBody>
          <a:bodyPr/>
          <a:lstStyle/>
          <a:p>
            <a:fld id="{1C5BA5AB-C20B-7347-9E94-7C0EDF041BB4}" type="slidenum">
              <a:rPr lang="en-US" smtClean="0"/>
              <a:t>14</a:t>
            </a:fld>
            <a:endParaRPr lang="en-US"/>
          </a:p>
        </p:txBody>
      </p:sp>
    </p:spTree>
    <p:extLst>
      <p:ext uri="{BB962C8B-B14F-4D97-AF65-F5344CB8AC3E}">
        <p14:creationId xmlns:p14="http://schemas.microsoft.com/office/powerpoint/2010/main" val="9224117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1. Distorted Thoughts</a:t>
            </a:r>
            <a:r>
              <a:rPr lang="en-US" sz="1200" b="0" i="0" kern="1200" dirty="0">
                <a:solidFill>
                  <a:schemeClr val="tx1"/>
                </a:solidFill>
                <a:effectLst/>
                <a:latin typeface="+mn-lt"/>
                <a:ea typeface="+mn-ea"/>
                <a:cs typeface="+mn-cs"/>
              </a:rPr>
              <a:t>. Being controlled and hurt is traumatizing, and this leads to confusion, doubts, and even self-blame. Perpetrators harass and accuse victims, which wears them down and causes despair and guilt.</a:t>
            </a:r>
            <a:r>
              <a:rPr lang="en-US" sz="1200" b="0" i="0" kern="1200" baseline="30000" dirty="0">
                <a:solidFill>
                  <a:schemeClr val="tx1"/>
                </a:solidFill>
                <a:effectLst/>
                <a:latin typeface="+mn-lt"/>
                <a:ea typeface="+mn-ea"/>
                <a:cs typeface="+mn-cs"/>
              </a:rPr>
              <a:t>3</a:t>
            </a:r>
            <a:r>
              <a:rPr lang="en-US" sz="1200" b="0" i="0" kern="1200" dirty="0">
                <a:solidFill>
                  <a:schemeClr val="tx1"/>
                </a:solidFill>
                <a:effectLst/>
                <a:latin typeface="+mn-lt"/>
                <a:ea typeface="+mn-ea"/>
                <a:cs typeface="+mn-cs"/>
              </a:rPr>
              <a:t> For example, women shared: “I believed I deserved it,” and, “I was ashamed, embarrassed, and blamed myself because I thought I triggered him.” Others minimized the abuse as a way to cope with it, saying: “[I stayed] because I didn’t think that emotional and financial abuse was really abuse. Because words don’t leave bruises,’’ and, “Because I didn’t know what my boyfriend did to me was rape.”</a:t>
            </a:r>
          </a:p>
          <a:p>
            <a:r>
              <a:rPr lang="en-US" sz="1200" b="1" i="0" kern="1200" dirty="0">
                <a:solidFill>
                  <a:schemeClr val="tx1"/>
                </a:solidFill>
                <a:effectLst/>
                <a:latin typeface="+mn-lt"/>
                <a:ea typeface="+mn-ea"/>
                <a:cs typeface="+mn-cs"/>
              </a:rPr>
              <a:t>2. Damaged Self-Worth.</a:t>
            </a:r>
            <a:r>
              <a:rPr lang="en-US" sz="1200" b="0" i="0" kern="1200" dirty="0">
                <a:solidFill>
                  <a:schemeClr val="tx1"/>
                </a:solidFill>
                <a:effectLst/>
                <a:latin typeface="+mn-lt"/>
                <a:ea typeface="+mn-ea"/>
                <a:cs typeface="+mn-cs"/>
              </a:rPr>
              <a:t> Related was the damage to the self that is the result of degrading treatment. Many women felt beaten down and of no value, saying: “He made me believe I was worthless and alone,” and, “I felt I had done something wrong and I deserved it.”</a:t>
            </a:r>
          </a:p>
          <a:p>
            <a:r>
              <a:rPr lang="en-US" sz="1200" b="1" i="0" kern="1200" dirty="0">
                <a:solidFill>
                  <a:schemeClr val="tx1"/>
                </a:solidFill>
                <a:effectLst/>
                <a:latin typeface="+mn-lt"/>
                <a:ea typeface="+mn-ea"/>
                <a:cs typeface="+mn-cs"/>
              </a:rPr>
              <a:t>3. Fear.</a:t>
            </a:r>
            <a:r>
              <a:rPr lang="en-US" sz="1200" b="0" i="0" kern="1200" dirty="0">
                <a:solidFill>
                  <a:schemeClr val="tx1"/>
                </a:solidFill>
                <a:effectLst/>
                <a:latin typeface="+mn-lt"/>
                <a:ea typeface="+mn-ea"/>
                <a:cs typeface="+mn-cs"/>
              </a:rPr>
              <a:t> The threat of bodily and emotional harm is powerful, and abusers use this to control and keep women trapped.</a:t>
            </a:r>
            <a:r>
              <a:rPr lang="en-US" sz="1200" b="0" i="0" kern="1200" baseline="30000" dirty="0">
                <a:solidFill>
                  <a:schemeClr val="tx1"/>
                </a:solidFill>
                <a:effectLst/>
                <a:latin typeface="+mn-lt"/>
                <a:ea typeface="+mn-ea"/>
                <a:cs typeface="+mn-cs"/>
              </a:rPr>
              <a:t>4</a:t>
            </a:r>
            <a:r>
              <a:rPr lang="en-US" sz="1200" b="0" i="0" kern="1200" dirty="0">
                <a:solidFill>
                  <a:schemeClr val="tx1"/>
                </a:solidFill>
                <a:effectLst/>
                <a:latin typeface="+mn-lt"/>
                <a:ea typeface="+mn-ea"/>
                <a:cs typeface="+mn-cs"/>
              </a:rPr>
              <a:t> Female victims of violence are much more likely than male victims to be terrorized and traumatized.</a:t>
            </a:r>
            <a:r>
              <a:rPr lang="en-US" sz="1200" b="0" i="0" kern="1200" baseline="30000" dirty="0">
                <a:solidFill>
                  <a:schemeClr val="tx1"/>
                </a:solidFill>
                <a:effectLst/>
                <a:latin typeface="+mn-lt"/>
                <a:ea typeface="+mn-ea"/>
                <a:cs typeface="+mn-cs"/>
              </a:rPr>
              <a:t>5 </a:t>
            </a:r>
            <a:r>
              <a:rPr lang="en-US" sz="1200" b="0" i="0" kern="1200" dirty="0">
                <a:solidFill>
                  <a:schemeClr val="tx1"/>
                </a:solidFill>
                <a:effectLst/>
                <a:latin typeface="+mn-lt"/>
                <a:ea typeface="+mn-ea"/>
                <a:cs typeface="+mn-cs"/>
              </a:rPr>
              <a:t>One said: “I was afraid of him…I knew he’d make leaving an ugly drawn out nightmare.” Attempting to leave an abuser is dangerous. One woman felt trapped because of her husband’s “threats of hunting me down and harming all my loved ones including our kids while I watched and then killing me.”</a:t>
            </a:r>
          </a:p>
          <a:p>
            <a:r>
              <a:rPr lang="en-US" sz="1200" b="1" i="0" kern="1200" dirty="0">
                <a:solidFill>
                  <a:schemeClr val="tx1"/>
                </a:solidFill>
                <a:effectLst/>
                <a:latin typeface="+mn-lt"/>
                <a:ea typeface="+mn-ea"/>
                <a:cs typeface="+mn-cs"/>
              </a:rPr>
              <a:t>4. Wanting to be a Savior</a:t>
            </a:r>
            <a:r>
              <a:rPr lang="en-US" sz="1200" b="0" i="0" kern="1200" dirty="0">
                <a:solidFill>
                  <a:schemeClr val="tx1"/>
                </a:solidFill>
                <a:effectLst/>
                <a:latin typeface="+mn-lt"/>
                <a:ea typeface="+mn-ea"/>
                <a:cs typeface="+mn-cs"/>
              </a:rPr>
              <a:t>. Many described a desire to help, or love their partners with the hopes that they could change them: “I believed I could love the abuse out of him.” Others described internal values or commitments to the marriage or partner, with tweets like: “I thought I would be the strong one who would never leave him and show him loyalty. I would fix him and teach him love.” Others had pity and put their partner’s needs above their own: “His father died, he became an alcoholic and said that God wouldn’t want me to leave him because he needed me to make him better.”</a:t>
            </a:r>
          </a:p>
          <a:p>
            <a:r>
              <a:rPr lang="en-US" sz="1200" b="1" i="0" kern="1200" dirty="0">
                <a:solidFill>
                  <a:schemeClr val="tx1"/>
                </a:solidFill>
                <a:effectLst/>
                <a:latin typeface="+mn-lt"/>
                <a:ea typeface="+mn-ea"/>
                <a:cs typeface="+mn-cs"/>
              </a:rPr>
              <a:t>5. Children</a:t>
            </a:r>
            <a:r>
              <a:rPr lang="en-US" sz="1200" b="0" i="0" kern="1200" dirty="0">
                <a:solidFill>
                  <a:schemeClr val="tx1"/>
                </a:solidFill>
                <a:effectLst/>
                <a:latin typeface="+mn-lt"/>
                <a:ea typeface="+mn-ea"/>
                <a:cs typeface="+mn-cs"/>
              </a:rPr>
              <a:t>. These women also put their children first, sacrificing their own safety: “I was afraid if he wasn’t beating me he would beat his kids. And I valued their lives more than my own.” And, “I stayed for 20 years while I protected our children, all while I was being abused.” Others mentioned staying to benefit the children: “I wanted my son to have a father.”</a:t>
            </a:r>
          </a:p>
          <a:p>
            <a:r>
              <a:rPr lang="en-US" sz="1200" b="1" i="0" kern="1200" dirty="0">
                <a:solidFill>
                  <a:schemeClr val="tx1"/>
                </a:solidFill>
                <a:effectLst/>
                <a:latin typeface="+mn-lt"/>
                <a:ea typeface="+mn-ea"/>
                <a:cs typeface="+mn-cs"/>
              </a:rPr>
              <a:t>6. Family Expectations and Experiences.</a:t>
            </a:r>
            <a:r>
              <a:rPr lang="en-US" sz="1200" b="0" i="0" kern="1200" dirty="0">
                <a:solidFill>
                  <a:schemeClr val="tx1"/>
                </a:solidFill>
                <a:effectLst/>
                <a:latin typeface="+mn-lt"/>
                <a:ea typeface="+mn-ea"/>
                <a:cs typeface="+mn-cs"/>
              </a:rPr>
              <a:t> Many posted descriptions of how past experiences with violence distorted their sense of self or of healthy relationships: “I watched [my dad] beat my mom. Then I found someone just like dad,” or, “Because raised by animals, you partner with wolves.” Some mentioned family and religious pressures: “My mother told me God would disown me if I broke my marriage.”</a:t>
            </a:r>
          </a:p>
          <a:p>
            <a:r>
              <a:rPr lang="en-US" sz="1200" b="1" i="0" kern="1200" dirty="0">
                <a:solidFill>
                  <a:schemeClr val="tx1"/>
                </a:solidFill>
                <a:effectLst/>
                <a:latin typeface="+mn-lt"/>
                <a:ea typeface="+mn-ea"/>
                <a:cs typeface="+mn-cs"/>
              </a:rPr>
              <a:t>7. Financial Constraints</a:t>
            </a:r>
            <a:r>
              <a:rPr lang="en-US" sz="1200" b="0" i="0" kern="1200" dirty="0">
                <a:solidFill>
                  <a:schemeClr val="tx1"/>
                </a:solidFill>
                <a:effectLst/>
                <a:latin typeface="+mn-lt"/>
                <a:ea typeface="+mn-ea"/>
                <a:cs typeface="+mn-cs"/>
              </a:rPr>
              <a:t>. Many referred to financial limitations, and these were often connected to caring for children: “I had no family, two young children, no money, and guilt because he had brain damage from a car accident.” Others were unable to keep jobs because of the abuser’s control or their injuries, and others were used financially by their abuser: “[My] ex racked up thousands of debt in my name.”</a:t>
            </a:r>
          </a:p>
          <a:p>
            <a:r>
              <a:rPr lang="en-US" sz="1200" b="1" i="0" kern="1200" dirty="0">
                <a:solidFill>
                  <a:schemeClr val="tx1"/>
                </a:solidFill>
                <a:effectLst/>
                <a:latin typeface="+mn-lt"/>
                <a:ea typeface="+mn-ea"/>
                <a:cs typeface="+mn-cs"/>
              </a:rPr>
              <a:t>8. Isolation</a:t>
            </a:r>
            <a:r>
              <a:rPr lang="en-US" sz="1200" b="0" i="0" kern="1200" dirty="0">
                <a:solidFill>
                  <a:schemeClr val="tx1"/>
                </a:solidFill>
                <a:effectLst/>
                <a:latin typeface="+mn-lt"/>
                <a:ea typeface="+mn-ea"/>
                <a:cs typeface="+mn-cs"/>
              </a:rPr>
              <a:t>. A common tactic of manipulative partners is to separate their victim from family and friends. Sometimes this is physical, as one woman experienced: “I was literally trapped in the backwoods of WV, and he would use my little boy to keep me close.” Other times isolation is emotional, as one woman was told: “You can either have friends and family or you can have me.”</a:t>
            </a:r>
          </a:p>
          <a:p>
            <a:endParaRPr lang="en-US" dirty="0"/>
          </a:p>
        </p:txBody>
      </p:sp>
      <p:sp>
        <p:nvSpPr>
          <p:cNvPr id="4" name="Slide Number Placeholder 3"/>
          <p:cNvSpPr>
            <a:spLocks noGrp="1"/>
          </p:cNvSpPr>
          <p:nvPr>
            <p:ph type="sldNum" sz="quarter" idx="5"/>
          </p:nvPr>
        </p:nvSpPr>
        <p:spPr/>
        <p:txBody>
          <a:bodyPr/>
          <a:lstStyle/>
          <a:p>
            <a:fld id="{1C5BA5AB-C20B-7347-9E94-7C0EDF041BB4}" type="slidenum">
              <a:rPr lang="en-US" smtClean="0"/>
              <a:t>15</a:t>
            </a:fld>
            <a:endParaRPr lang="en-US"/>
          </a:p>
        </p:txBody>
      </p:sp>
    </p:spTree>
    <p:extLst>
      <p:ext uri="{BB962C8B-B14F-4D97-AF65-F5344CB8AC3E}">
        <p14:creationId xmlns:p14="http://schemas.microsoft.com/office/powerpoint/2010/main" val="2333497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1. Distorted Thoughts</a:t>
            </a:r>
            <a:r>
              <a:rPr lang="en-US" sz="1200" b="0" i="0" kern="1200" dirty="0">
                <a:solidFill>
                  <a:schemeClr val="tx1"/>
                </a:solidFill>
                <a:effectLst/>
                <a:latin typeface="+mn-lt"/>
                <a:ea typeface="+mn-ea"/>
                <a:cs typeface="+mn-cs"/>
              </a:rPr>
              <a:t>. Being controlled and hurt is traumatizing, and this leads to confusion, doubts, and even self-blame. Perpetrators harass and accuse victims, which wears them down and causes despair and guilt.</a:t>
            </a:r>
            <a:r>
              <a:rPr lang="en-US" sz="1200" b="0" i="0" kern="1200" baseline="30000" dirty="0">
                <a:solidFill>
                  <a:schemeClr val="tx1"/>
                </a:solidFill>
                <a:effectLst/>
                <a:latin typeface="+mn-lt"/>
                <a:ea typeface="+mn-ea"/>
                <a:cs typeface="+mn-cs"/>
              </a:rPr>
              <a:t>3</a:t>
            </a:r>
            <a:r>
              <a:rPr lang="en-US" sz="1200" b="0" i="0" kern="1200" dirty="0">
                <a:solidFill>
                  <a:schemeClr val="tx1"/>
                </a:solidFill>
                <a:effectLst/>
                <a:latin typeface="+mn-lt"/>
                <a:ea typeface="+mn-ea"/>
                <a:cs typeface="+mn-cs"/>
              </a:rPr>
              <a:t> For example, women shared: “I believed I deserved it,” and, “I was ashamed, embarrassed, and blamed myself because I thought I triggered him.” Others minimized the abuse as a way to cope with it, saying: “[I stayed] because I didn’t think that emotional and financial abuse was really abuse. Because words don’t leave bruises,’’ and, “Because I didn’t know what my boyfriend did to me was rape.”</a:t>
            </a:r>
          </a:p>
          <a:p>
            <a:r>
              <a:rPr lang="en-US" sz="1200" b="1" i="0" kern="1200" dirty="0">
                <a:solidFill>
                  <a:schemeClr val="tx1"/>
                </a:solidFill>
                <a:effectLst/>
                <a:latin typeface="+mn-lt"/>
                <a:ea typeface="+mn-ea"/>
                <a:cs typeface="+mn-cs"/>
              </a:rPr>
              <a:t>2. Damaged Self-Worth.</a:t>
            </a:r>
            <a:r>
              <a:rPr lang="en-US" sz="1200" b="0" i="0" kern="1200" dirty="0">
                <a:solidFill>
                  <a:schemeClr val="tx1"/>
                </a:solidFill>
                <a:effectLst/>
                <a:latin typeface="+mn-lt"/>
                <a:ea typeface="+mn-ea"/>
                <a:cs typeface="+mn-cs"/>
              </a:rPr>
              <a:t> Related was the damage to the self that is the result of degrading treatment. Many women felt beaten down and of no value, saying: “He made me believe I was worthless and alone,” and, “I felt I had done something wrong and I deserved it.”</a:t>
            </a:r>
          </a:p>
          <a:p>
            <a:r>
              <a:rPr lang="en-US" sz="1200" b="1" i="0" kern="1200" dirty="0">
                <a:solidFill>
                  <a:schemeClr val="tx1"/>
                </a:solidFill>
                <a:effectLst/>
                <a:latin typeface="+mn-lt"/>
                <a:ea typeface="+mn-ea"/>
                <a:cs typeface="+mn-cs"/>
              </a:rPr>
              <a:t>3. Fear.</a:t>
            </a:r>
            <a:r>
              <a:rPr lang="en-US" sz="1200" b="0" i="0" kern="1200" dirty="0">
                <a:solidFill>
                  <a:schemeClr val="tx1"/>
                </a:solidFill>
                <a:effectLst/>
                <a:latin typeface="+mn-lt"/>
                <a:ea typeface="+mn-ea"/>
                <a:cs typeface="+mn-cs"/>
              </a:rPr>
              <a:t> The threat of bodily and emotional harm is powerful, and abusers use this to control and keep women trapped.</a:t>
            </a:r>
            <a:r>
              <a:rPr lang="en-US" sz="1200" b="0" i="0" kern="1200" baseline="30000" dirty="0">
                <a:solidFill>
                  <a:schemeClr val="tx1"/>
                </a:solidFill>
                <a:effectLst/>
                <a:latin typeface="+mn-lt"/>
                <a:ea typeface="+mn-ea"/>
                <a:cs typeface="+mn-cs"/>
              </a:rPr>
              <a:t>4</a:t>
            </a:r>
            <a:r>
              <a:rPr lang="en-US" sz="1200" b="0" i="0" kern="1200" dirty="0">
                <a:solidFill>
                  <a:schemeClr val="tx1"/>
                </a:solidFill>
                <a:effectLst/>
                <a:latin typeface="+mn-lt"/>
                <a:ea typeface="+mn-ea"/>
                <a:cs typeface="+mn-cs"/>
              </a:rPr>
              <a:t> Female victims of violence are much more likely than male victims to be terrorized and traumatized.</a:t>
            </a:r>
            <a:r>
              <a:rPr lang="en-US" sz="1200" b="0" i="0" kern="1200" baseline="30000" dirty="0">
                <a:solidFill>
                  <a:schemeClr val="tx1"/>
                </a:solidFill>
                <a:effectLst/>
                <a:latin typeface="+mn-lt"/>
                <a:ea typeface="+mn-ea"/>
                <a:cs typeface="+mn-cs"/>
              </a:rPr>
              <a:t>5 </a:t>
            </a:r>
            <a:r>
              <a:rPr lang="en-US" sz="1200" b="0" i="0" kern="1200" dirty="0">
                <a:solidFill>
                  <a:schemeClr val="tx1"/>
                </a:solidFill>
                <a:effectLst/>
                <a:latin typeface="+mn-lt"/>
                <a:ea typeface="+mn-ea"/>
                <a:cs typeface="+mn-cs"/>
              </a:rPr>
              <a:t>One said: “I was afraid of him…I knew he’d make leaving an ugly drawn out nightmare.” Attempting to leave an abuser is dangerous. One woman felt trapped because of her husband’s “threats of hunting me down and harming all my loved ones including our kids while I watched and then killing me.”</a:t>
            </a:r>
          </a:p>
          <a:p>
            <a:r>
              <a:rPr lang="en-US" sz="1200" b="1" i="0" kern="1200" dirty="0">
                <a:solidFill>
                  <a:schemeClr val="tx1"/>
                </a:solidFill>
                <a:effectLst/>
                <a:latin typeface="+mn-lt"/>
                <a:ea typeface="+mn-ea"/>
                <a:cs typeface="+mn-cs"/>
              </a:rPr>
              <a:t>4. Wanting to be a Savior</a:t>
            </a:r>
            <a:r>
              <a:rPr lang="en-US" sz="1200" b="0" i="0" kern="1200" dirty="0">
                <a:solidFill>
                  <a:schemeClr val="tx1"/>
                </a:solidFill>
                <a:effectLst/>
                <a:latin typeface="+mn-lt"/>
                <a:ea typeface="+mn-ea"/>
                <a:cs typeface="+mn-cs"/>
              </a:rPr>
              <a:t>. Many described a desire to help, or love their partners with the hopes that they could change them: “I believed I could love the abuse out of him.” Others described internal values or commitments to the marriage or partner, with tweets like: “I thought I would be the strong one who would never leave him and show him loyalty. I would fix him and teach him love.” Others had pity and put their partner’s needs above their own: “His father died, he became an alcoholic and said that God wouldn’t want me to leave him because he needed me to make him better.”</a:t>
            </a:r>
          </a:p>
          <a:p>
            <a:r>
              <a:rPr lang="en-US" sz="1200" b="1" i="0" kern="1200" dirty="0">
                <a:solidFill>
                  <a:schemeClr val="tx1"/>
                </a:solidFill>
                <a:effectLst/>
                <a:latin typeface="+mn-lt"/>
                <a:ea typeface="+mn-ea"/>
                <a:cs typeface="+mn-cs"/>
              </a:rPr>
              <a:t>5. Children</a:t>
            </a:r>
            <a:r>
              <a:rPr lang="en-US" sz="1200" b="0" i="0" kern="1200" dirty="0">
                <a:solidFill>
                  <a:schemeClr val="tx1"/>
                </a:solidFill>
                <a:effectLst/>
                <a:latin typeface="+mn-lt"/>
                <a:ea typeface="+mn-ea"/>
                <a:cs typeface="+mn-cs"/>
              </a:rPr>
              <a:t>. These women also put their children first, sacrificing their own safety: “I was afraid if he wasn’t beating me he would beat his kids. And I valued their lives more than my own.” And, “I stayed for 20 years while I protected our children, all while I was being abused.” Others mentioned staying to benefit the children: “I wanted my son to have a father.”</a:t>
            </a:r>
          </a:p>
          <a:p>
            <a:r>
              <a:rPr lang="en-US" sz="1200" b="1" i="0" kern="1200" dirty="0">
                <a:solidFill>
                  <a:schemeClr val="tx1"/>
                </a:solidFill>
                <a:effectLst/>
                <a:latin typeface="+mn-lt"/>
                <a:ea typeface="+mn-ea"/>
                <a:cs typeface="+mn-cs"/>
              </a:rPr>
              <a:t>6. Family Expectations and Experiences.</a:t>
            </a:r>
            <a:r>
              <a:rPr lang="en-US" sz="1200" b="0" i="0" kern="1200" dirty="0">
                <a:solidFill>
                  <a:schemeClr val="tx1"/>
                </a:solidFill>
                <a:effectLst/>
                <a:latin typeface="+mn-lt"/>
                <a:ea typeface="+mn-ea"/>
                <a:cs typeface="+mn-cs"/>
              </a:rPr>
              <a:t> Many posted descriptions of how past experiences with violence distorted their sense of self or of healthy relationships: “I watched [my dad] beat my mom. Then I found someone just like dad,” or, “Because raised by animals, you partner with wolves.” Some mentioned family and religious pressures: “My mother told me God would disown me if I broke my marriage.”</a:t>
            </a:r>
          </a:p>
          <a:p>
            <a:r>
              <a:rPr lang="en-US" sz="1200" b="1" i="0" kern="1200" dirty="0">
                <a:solidFill>
                  <a:schemeClr val="tx1"/>
                </a:solidFill>
                <a:effectLst/>
                <a:latin typeface="+mn-lt"/>
                <a:ea typeface="+mn-ea"/>
                <a:cs typeface="+mn-cs"/>
              </a:rPr>
              <a:t>7. Financial Constraints</a:t>
            </a:r>
            <a:r>
              <a:rPr lang="en-US" sz="1200" b="0" i="0" kern="1200" dirty="0">
                <a:solidFill>
                  <a:schemeClr val="tx1"/>
                </a:solidFill>
                <a:effectLst/>
                <a:latin typeface="+mn-lt"/>
                <a:ea typeface="+mn-ea"/>
                <a:cs typeface="+mn-cs"/>
              </a:rPr>
              <a:t>. Many referred to financial limitations, and these were often connected to caring for children: “I had no family, two young children, no money, and guilt because he had brain damage from a car accident.” Others were unable to keep jobs because of the abuser’s control or their injuries, and others were used financially by their abuser: “[My] ex racked up thousands of debt in my name.”</a:t>
            </a:r>
          </a:p>
          <a:p>
            <a:r>
              <a:rPr lang="en-US" sz="1200" b="1" i="0" kern="1200" dirty="0">
                <a:solidFill>
                  <a:schemeClr val="tx1"/>
                </a:solidFill>
                <a:effectLst/>
                <a:latin typeface="+mn-lt"/>
                <a:ea typeface="+mn-ea"/>
                <a:cs typeface="+mn-cs"/>
              </a:rPr>
              <a:t>8. Isolation</a:t>
            </a:r>
            <a:r>
              <a:rPr lang="en-US" sz="1200" b="0" i="0" kern="1200" dirty="0">
                <a:solidFill>
                  <a:schemeClr val="tx1"/>
                </a:solidFill>
                <a:effectLst/>
                <a:latin typeface="+mn-lt"/>
                <a:ea typeface="+mn-ea"/>
                <a:cs typeface="+mn-cs"/>
              </a:rPr>
              <a:t>. A common tactic of manipulative partners is to separate their victim from family and friends. Sometimes this is physical, as one woman experienced: “I was literally trapped in the backwoods of WV, and he would use my little boy to keep me close.” Other times isolation is emotional, as one woman was told: “You can either have friends and family or you can have me.”</a:t>
            </a:r>
          </a:p>
          <a:p>
            <a:endParaRPr lang="en-US" dirty="0"/>
          </a:p>
        </p:txBody>
      </p:sp>
      <p:sp>
        <p:nvSpPr>
          <p:cNvPr id="4" name="Slide Number Placeholder 3"/>
          <p:cNvSpPr>
            <a:spLocks noGrp="1"/>
          </p:cNvSpPr>
          <p:nvPr>
            <p:ph type="sldNum" sz="quarter" idx="5"/>
          </p:nvPr>
        </p:nvSpPr>
        <p:spPr/>
        <p:txBody>
          <a:bodyPr/>
          <a:lstStyle/>
          <a:p>
            <a:fld id="{1C5BA5AB-C20B-7347-9E94-7C0EDF041BB4}" type="slidenum">
              <a:rPr lang="en-US" smtClean="0"/>
              <a:t>16</a:t>
            </a:fld>
            <a:endParaRPr lang="en-US"/>
          </a:p>
        </p:txBody>
      </p:sp>
    </p:spTree>
    <p:extLst>
      <p:ext uri="{BB962C8B-B14F-4D97-AF65-F5344CB8AC3E}">
        <p14:creationId xmlns:p14="http://schemas.microsoft.com/office/powerpoint/2010/main" val="41139637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1. Distorted Thoughts</a:t>
            </a:r>
            <a:r>
              <a:rPr lang="en-US" sz="1200" b="0" i="0" kern="1200" dirty="0">
                <a:solidFill>
                  <a:schemeClr val="tx1"/>
                </a:solidFill>
                <a:effectLst/>
                <a:latin typeface="+mn-lt"/>
                <a:ea typeface="+mn-ea"/>
                <a:cs typeface="+mn-cs"/>
              </a:rPr>
              <a:t>. Being controlled and hurt is traumatizing, and this leads to confusion, doubts, and even self-blame. Perpetrators harass and accuse victims, which wears them down and causes despair and guilt.</a:t>
            </a:r>
            <a:r>
              <a:rPr lang="en-US" sz="1200" b="0" i="0" kern="1200" baseline="30000" dirty="0">
                <a:solidFill>
                  <a:schemeClr val="tx1"/>
                </a:solidFill>
                <a:effectLst/>
                <a:latin typeface="+mn-lt"/>
                <a:ea typeface="+mn-ea"/>
                <a:cs typeface="+mn-cs"/>
              </a:rPr>
              <a:t>3</a:t>
            </a:r>
            <a:r>
              <a:rPr lang="en-US" sz="1200" b="0" i="0" kern="1200" dirty="0">
                <a:solidFill>
                  <a:schemeClr val="tx1"/>
                </a:solidFill>
                <a:effectLst/>
                <a:latin typeface="+mn-lt"/>
                <a:ea typeface="+mn-ea"/>
                <a:cs typeface="+mn-cs"/>
              </a:rPr>
              <a:t> For example, women shared: “I believed I deserved it,” and, “I was ashamed, embarrassed, and blamed myself because I thought I triggered him.” Others minimized the abuse as a way to cope with it, saying: “[I stayed] because I didn’t think that emotional and financial abuse was really abuse. Because words don’t leave bruises,’’ and, “Because I didn’t know what my boyfriend did to me was rape.”</a:t>
            </a:r>
          </a:p>
          <a:p>
            <a:r>
              <a:rPr lang="en-US" sz="1200" b="1" i="0" kern="1200" dirty="0">
                <a:solidFill>
                  <a:schemeClr val="tx1"/>
                </a:solidFill>
                <a:effectLst/>
                <a:latin typeface="+mn-lt"/>
                <a:ea typeface="+mn-ea"/>
                <a:cs typeface="+mn-cs"/>
              </a:rPr>
              <a:t>2. Damaged Self-Worth.</a:t>
            </a:r>
            <a:r>
              <a:rPr lang="en-US" sz="1200" b="0" i="0" kern="1200" dirty="0">
                <a:solidFill>
                  <a:schemeClr val="tx1"/>
                </a:solidFill>
                <a:effectLst/>
                <a:latin typeface="+mn-lt"/>
                <a:ea typeface="+mn-ea"/>
                <a:cs typeface="+mn-cs"/>
              </a:rPr>
              <a:t> Related was the damage to the self that is the result of degrading treatment. Many women felt beaten down and of no value, saying: “He made me believe I was worthless and alone,” and, “I felt I had done something wrong and I deserved it.”</a:t>
            </a:r>
          </a:p>
          <a:p>
            <a:r>
              <a:rPr lang="en-US" sz="1200" b="1" i="0" kern="1200" dirty="0">
                <a:solidFill>
                  <a:schemeClr val="tx1"/>
                </a:solidFill>
                <a:effectLst/>
                <a:latin typeface="+mn-lt"/>
                <a:ea typeface="+mn-ea"/>
                <a:cs typeface="+mn-cs"/>
              </a:rPr>
              <a:t>3. Fear.</a:t>
            </a:r>
            <a:r>
              <a:rPr lang="en-US" sz="1200" b="0" i="0" kern="1200" dirty="0">
                <a:solidFill>
                  <a:schemeClr val="tx1"/>
                </a:solidFill>
                <a:effectLst/>
                <a:latin typeface="+mn-lt"/>
                <a:ea typeface="+mn-ea"/>
                <a:cs typeface="+mn-cs"/>
              </a:rPr>
              <a:t> The threat of bodily and emotional harm is powerful, and abusers use this to control and keep women trapped.</a:t>
            </a:r>
            <a:r>
              <a:rPr lang="en-US" sz="1200" b="0" i="0" kern="1200" baseline="30000" dirty="0">
                <a:solidFill>
                  <a:schemeClr val="tx1"/>
                </a:solidFill>
                <a:effectLst/>
                <a:latin typeface="+mn-lt"/>
                <a:ea typeface="+mn-ea"/>
                <a:cs typeface="+mn-cs"/>
              </a:rPr>
              <a:t>4</a:t>
            </a:r>
            <a:r>
              <a:rPr lang="en-US" sz="1200" b="0" i="0" kern="1200" dirty="0">
                <a:solidFill>
                  <a:schemeClr val="tx1"/>
                </a:solidFill>
                <a:effectLst/>
                <a:latin typeface="+mn-lt"/>
                <a:ea typeface="+mn-ea"/>
                <a:cs typeface="+mn-cs"/>
              </a:rPr>
              <a:t> Female victims of violence are much more likely than male victims to be terrorized and traumatized.</a:t>
            </a:r>
            <a:r>
              <a:rPr lang="en-US" sz="1200" b="0" i="0" kern="1200" baseline="30000" dirty="0">
                <a:solidFill>
                  <a:schemeClr val="tx1"/>
                </a:solidFill>
                <a:effectLst/>
                <a:latin typeface="+mn-lt"/>
                <a:ea typeface="+mn-ea"/>
                <a:cs typeface="+mn-cs"/>
              </a:rPr>
              <a:t>5 </a:t>
            </a:r>
            <a:r>
              <a:rPr lang="en-US" sz="1200" b="0" i="0" kern="1200" dirty="0">
                <a:solidFill>
                  <a:schemeClr val="tx1"/>
                </a:solidFill>
                <a:effectLst/>
                <a:latin typeface="+mn-lt"/>
                <a:ea typeface="+mn-ea"/>
                <a:cs typeface="+mn-cs"/>
              </a:rPr>
              <a:t>One said: “I was afraid of him…I knew he’d make leaving an ugly drawn out nightmare.” Attempting to leave an abuser is dangerous. One woman felt trapped because of her husband’s “threats of hunting me down and harming all my loved ones including our kids while I watched and then killing me.”</a:t>
            </a:r>
          </a:p>
          <a:p>
            <a:r>
              <a:rPr lang="en-US" sz="1200" b="1" i="0" kern="1200" dirty="0">
                <a:solidFill>
                  <a:schemeClr val="tx1"/>
                </a:solidFill>
                <a:effectLst/>
                <a:latin typeface="+mn-lt"/>
                <a:ea typeface="+mn-ea"/>
                <a:cs typeface="+mn-cs"/>
              </a:rPr>
              <a:t>4. Wanting to be a Savior</a:t>
            </a:r>
            <a:r>
              <a:rPr lang="en-US" sz="1200" b="0" i="0" kern="1200" dirty="0">
                <a:solidFill>
                  <a:schemeClr val="tx1"/>
                </a:solidFill>
                <a:effectLst/>
                <a:latin typeface="+mn-lt"/>
                <a:ea typeface="+mn-ea"/>
                <a:cs typeface="+mn-cs"/>
              </a:rPr>
              <a:t>. Many described a desire to help, or love their partners with the hopes that they could change them: “I believed I could love the abuse out of him.” Others described internal values or commitments to the marriage or partner, with tweets like: “I thought I would be the strong one who would never leave him and show him loyalty. I would fix him and teach him love.” Others had pity and put their partner’s needs above their own: “His father died, he became an alcoholic and said that God wouldn’t want me to leave him because he needed me to make him better.”</a:t>
            </a:r>
          </a:p>
          <a:p>
            <a:r>
              <a:rPr lang="en-US" sz="1200" b="1" i="0" kern="1200" dirty="0">
                <a:solidFill>
                  <a:schemeClr val="tx1"/>
                </a:solidFill>
                <a:effectLst/>
                <a:latin typeface="+mn-lt"/>
                <a:ea typeface="+mn-ea"/>
                <a:cs typeface="+mn-cs"/>
              </a:rPr>
              <a:t>5. Children</a:t>
            </a:r>
            <a:r>
              <a:rPr lang="en-US" sz="1200" b="0" i="0" kern="1200" dirty="0">
                <a:solidFill>
                  <a:schemeClr val="tx1"/>
                </a:solidFill>
                <a:effectLst/>
                <a:latin typeface="+mn-lt"/>
                <a:ea typeface="+mn-ea"/>
                <a:cs typeface="+mn-cs"/>
              </a:rPr>
              <a:t>. These women also put their children first, sacrificing their own safety: “I was afraid if he wasn’t beating me he would beat his kids. And I valued their lives more than my own.” And, “I stayed for 20 years while I protected our children, all while I was being abused.” Others mentioned staying to benefit the children: “I wanted my son to have a father.”</a:t>
            </a:r>
          </a:p>
          <a:p>
            <a:r>
              <a:rPr lang="en-US" sz="1200" b="1" i="0" kern="1200" dirty="0">
                <a:solidFill>
                  <a:schemeClr val="tx1"/>
                </a:solidFill>
                <a:effectLst/>
                <a:latin typeface="+mn-lt"/>
                <a:ea typeface="+mn-ea"/>
                <a:cs typeface="+mn-cs"/>
              </a:rPr>
              <a:t>6. Family Expectations and Experiences.</a:t>
            </a:r>
            <a:r>
              <a:rPr lang="en-US" sz="1200" b="0" i="0" kern="1200" dirty="0">
                <a:solidFill>
                  <a:schemeClr val="tx1"/>
                </a:solidFill>
                <a:effectLst/>
                <a:latin typeface="+mn-lt"/>
                <a:ea typeface="+mn-ea"/>
                <a:cs typeface="+mn-cs"/>
              </a:rPr>
              <a:t> Many posted descriptions of how past experiences with violence distorted their sense of self or of healthy relationships: “I watched [my dad] beat my mom. Then I found someone just like dad,” or, “Because raised by animals, you partner with wolves.” Some mentioned family and religious pressures: “My mother told me God would disown me if I broke my marriage.”</a:t>
            </a:r>
          </a:p>
          <a:p>
            <a:r>
              <a:rPr lang="en-US" sz="1200" b="1" i="0" kern="1200" dirty="0">
                <a:solidFill>
                  <a:schemeClr val="tx1"/>
                </a:solidFill>
                <a:effectLst/>
                <a:latin typeface="+mn-lt"/>
                <a:ea typeface="+mn-ea"/>
                <a:cs typeface="+mn-cs"/>
              </a:rPr>
              <a:t>7. Financial Constraints</a:t>
            </a:r>
            <a:r>
              <a:rPr lang="en-US" sz="1200" b="0" i="0" kern="1200" dirty="0">
                <a:solidFill>
                  <a:schemeClr val="tx1"/>
                </a:solidFill>
                <a:effectLst/>
                <a:latin typeface="+mn-lt"/>
                <a:ea typeface="+mn-ea"/>
                <a:cs typeface="+mn-cs"/>
              </a:rPr>
              <a:t>. Many referred to financial limitations, and these were often connected to caring for children: “I had no family, two young children, no money, and guilt because he had brain damage from a car accident.” Others were unable to keep jobs because of the abuser’s control or their injuries, and others were used financially by their abuser: “[My] ex racked up thousands of debt in my name.”</a:t>
            </a:r>
          </a:p>
          <a:p>
            <a:r>
              <a:rPr lang="en-US" sz="1200" b="1" i="0" kern="1200" dirty="0">
                <a:solidFill>
                  <a:schemeClr val="tx1"/>
                </a:solidFill>
                <a:effectLst/>
                <a:latin typeface="+mn-lt"/>
                <a:ea typeface="+mn-ea"/>
                <a:cs typeface="+mn-cs"/>
              </a:rPr>
              <a:t>8. Isolation</a:t>
            </a:r>
            <a:r>
              <a:rPr lang="en-US" sz="1200" b="0" i="0" kern="1200" dirty="0">
                <a:solidFill>
                  <a:schemeClr val="tx1"/>
                </a:solidFill>
                <a:effectLst/>
                <a:latin typeface="+mn-lt"/>
                <a:ea typeface="+mn-ea"/>
                <a:cs typeface="+mn-cs"/>
              </a:rPr>
              <a:t>. A common tactic of manipulative partners is to separate their victim from family and friends. Sometimes this is physical, as one woman experienced: “I was literally trapped in the backwoods of WV, and he would use my little boy to keep me close.” Other times isolation is emotional, as one woman was told: “You can either have friends and family or you can have me.”</a:t>
            </a:r>
          </a:p>
          <a:p>
            <a:endParaRPr lang="en-US" dirty="0"/>
          </a:p>
        </p:txBody>
      </p:sp>
      <p:sp>
        <p:nvSpPr>
          <p:cNvPr id="4" name="Slide Number Placeholder 3"/>
          <p:cNvSpPr>
            <a:spLocks noGrp="1"/>
          </p:cNvSpPr>
          <p:nvPr>
            <p:ph type="sldNum" sz="quarter" idx="5"/>
          </p:nvPr>
        </p:nvSpPr>
        <p:spPr/>
        <p:txBody>
          <a:bodyPr/>
          <a:lstStyle/>
          <a:p>
            <a:fld id="{1C5BA5AB-C20B-7347-9E94-7C0EDF041BB4}" type="slidenum">
              <a:rPr lang="en-US" smtClean="0"/>
              <a:t>17</a:t>
            </a:fld>
            <a:endParaRPr lang="en-US"/>
          </a:p>
        </p:txBody>
      </p:sp>
    </p:spTree>
    <p:extLst>
      <p:ext uri="{BB962C8B-B14F-4D97-AF65-F5344CB8AC3E}">
        <p14:creationId xmlns:p14="http://schemas.microsoft.com/office/powerpoint/2010/main" val="41311324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1. Distorted Thoughts</a:t>
            </a:r>
            <a:r>
              <a:rPr lang="en-US" sz="1200" b="0" i="0" kern="1200" dirty="0">
                <a:solidFill>
                  <a:schemeClr val="tx1"/>
                </a:solidFill>
                <a:effectLst/>
                <a:latin typeface="+mn-lt"/>
                <a:ea typeface="+mn-ea"/>
                <a:cs typeface="+mn-cs"/>
              </a:rPr>
              <a:t>. Being controlled and hurt is traumatizing, and this leads to confusion, doubts, and even self-blame. Perpetrators harass and accuse victims, which wears them down and causes despair and guilt.</a:t>
            </a:r>
            <a:r>
              <a:rPr lang="en-US" sz="1200" b="0" i="0" kern="1200" baseline="30000" dirty="0">
                <a:solidFill>
                  <a:schemeClr val="tx1"/>
                </a:solidFill>
                <a:effectLst/>
                <a:latin typeface="+mn-lt"/>
                <a:ea typeface="+mn-ea"/>
                <a:cs typeface="+mn-cs"/>
              </a:rPr>
              <a:t>3</a:t>
            </a:r>
            <a:r>
              <a:rPr lang="en-US" sz="1200" b="0" i="0" kern="1200" dirty="0">
                <a:solidFill>
                  <a:schemeClr val="tx1"/>
                </a:solidFill>
                <a:effectLst/>
                <a:latin typeface="+mn-lt"/>
                <a:ea typeface="+mn-ea"/>
                <a:cs typeface="+mn-cs"/>
              </a:rPr>
              <a:t> For example, women shared: “I believed I deserved it,” and, “I was ashamed, embarrassed, and blamed myself because I thought I triggered him.” Others minimized the abuse as a way to cope with it, saying: “[I stayed] because I didn’t think that emotional and financial abuse was really abuse. Because words don’t leave bruises,’’ and, “Because I didn’t know what my boyfriend did to me was rape.”</a:t>
            </a:r>
          </a:p>
          <a:p>
            <a:r>
              <a:rPr lang="en-US" sz="1200" b="1" i="0" kern="1200" dirty="0">
                <a:solidFill>
                  <a:schemeClr val="tx1"/>
                </a:solidFill>
                <a:effectLst/>
                <a:latin typeface="+mn-lt"/>
                <a:ea typeface="+mn-ea"/>
                <a:cs typeface="+mn-cs"/>
              </a:rPr>
              <a:t>2. Damaged Self-Worth.</a:t>
            </a:r>
            <a:r>
              <a:rPr lang="en-US" sz="1200" b="0" i="0" kern="1200" dirty="0">
                <a:solidFill>
                  <a:schemeClr val="tx1"/>
                </a:solidFill>
                <a:effectLst/>
                <a:latin typeface="+mn-lt"/>
                <a:ea typeface="+mn-ea"/>
                <a:cs typeface="+mn-cs"/>
              </a:rPr>
              <a:t> Related was the damage to the self that is the result of degrading treatment. Many women felt beaten down and of no value, saying: “He made me believe I was worthless and alone,” and, “I felt I had done something wrong and I deserved it.”</a:t>
            </a:r>
          </a:p>
          <a:p>
            <a:r>
              <a:rPr lang="en-US" sz="1200" b="1" i="0" kern="1200" dirty="0">
                <a:solidFill>
                  <a:schemeClr val="tx1"/>
                </a:solidFill>
                <a:effectLst/>
                <a:latin typeface="+mn-lt"/>
                <a:ea typeface="+mn-ea"/>
                <a:cs typeface="+mn-cs"/>
              </a:rPr>
              <a:t>3. Fear.</a:t>
            </a:r>
            <a:r>
              <a:rPr lang="en-US" sz="1200" b="0" i="0" kern="1200" dirty="0">
                <a:solidFill>
                  <a:schemeClr val="tx1"/>
                </a:solidFill>
                <a:effectLst/>
                <a:latin typeface="+mn-lt"/>
                <a:ea typeface="+mn-ea"/>
                <a:cs typeface="+mn-cs"/>
              </a:rPr>
              <a:t> The threat of bodily and emotional harm is powerful, and abusers use this to control and keep women trapped.</a:t>
            </a:r>
            <a:r>
              <a:rPr lang="en-US" sz="1200" b="0" i="0" kern="1200" baseline="30000" dirty="0">
                <a:solidFill>
                  <a:schemeClr val="tx1"/>
                </a:solidFill>
                <a:effectLst/>
                <a:latin typeface="+mn-lt"/>
                <a:ea typeface="+mn-ea"/>
                <a:cs typeface="+mn-cs"/>
              </a:rPr>
              <a:t>4</a:t>
            </a:r>
            <a:r>
              <a:rPr lang="en-US" sz="1200" b="0" i="0" kern="1200" dirty="0">
                <a:solidFill>
                  <a:schemeClr val="tx1"/>
                </a:solidFill>
                <a:effectLst/>
                <a:latin typeface="+mn-lt"/>
                <a:ea typeface="+mn-ea"/>
                <a:cs typeface="+mn-cs"/>
              </a:rPr>
              <a:t> Female victims of violence are much more likely than male victims to be terrorized and traumatized.</a:t>
            </a:r>
            <a:r>
              <a:rPr lang="en-US" sz="1200" b="0" i="0" kern="1200" baseline="30000" dirty="0">
                <a:solidFill>
                  <a:schemeClr val="tx1"/>
                </a:solidFill>
                <a:effectLst/>
                <a:latin typeface="+mn-lt"/>
                <a:ea typeface="+mn-ea"/>
                <a:cs typeface="+mn-cs"/>
              </a:rPr>
              <a:t>5 </a:t>
            </a:r>
            <a:r>
              <a:rPr lang="en-US" sz="1200" b="0" i="0" kern="1200" dirty="0">
                <a:solidFill>
                  <a:schemeClr val="tx1"/>
                </a:solidFill>
                <a:effectLst/>
                <a:latin typeface="+mn-lt"/>
                <a:ea typeface="+mn-ea"/>
                <a:cs typeface="+mn-cs"/>
              </a:rPr>
              <a:t>One said: “I was afraid of him…I knew he’d make leaving an ugly drawn out nightmare.” Attempting to leave an abuser is dangerous. One woman felt trapped because of her husband’s “threats of hunting me down and harming all my loved ones including our kids while I watched and then killing me.”</a:t>
            </a:r>
          </a:p>
          <a:p>
            <a:r>
              <a:rPr lang="en-US" sz="1200" b="1" i="0" kern="1200" dirty="0">
                <a:solidFill>
                  <a:schemeClr val="tx1"/>
                </a:solidFill>
                <a:effectLst/>
                <a:latin typeface="+mn-lt"/>
                <a:ea typeface="+mn-ea"/>
                <a:cs typeface="+mn-cs"/>
              </a:rPr>
              <a:t>4. Wanting to be a Savior</a:t>
            </a:r>
            <a:r>
              <a:rPr lang="en-US" sz="1200" b="0" i="0" kern="1200" dirty="0">
                <a:solidFill>
                  <a:schemeClr val="tx1"/>
                </a:solidFill>
                <a:effectLst/>
                <a:latin typeface="+mn-lt"/>
                <a:ea typeface="+mn-ea"/>
                <a:cs typeface="+mn-cs"/>
              </a:rPr>
              <a:t>. Many described a desire to help, or love their partners with the hopes that they could change them: “I believed I could love the abuse out of him.” Others described internal values or commitments to the marriage or partner, with tweets like: “I thought I would be the strong one who would never leave him and show him loyalty. I would fix him and teach him love.” Others had pity and put their partner’s needs above their own: “His father died, he became an alcoholic and said that God wouldn’t want me to leave him because he needed me to make him better.”</a:t>
            </a:r>
          </a:p>
          <a:p>
            <a:r>
              <a:rPr lang="en-US" sz="1200" b="1" i="0" kern="1200" dirty="0">
                <a:solidFill>
                  <a:schemeClr val="tx1"/>
                </a:solidFill>
                <a:effectLst/>
                <a:latin typeface="+mn-lt"/>
                <a:ea typeface="+mn-ea"/>
                <a:cs typeface="+mn-cs"/>
              </a:rPr>
              <a:t>5. Children</a:t>
            </a:r>
            <a:r>
              <a:rPr lang="en-US" sz="1200" b="0" i="0" kern="1200" dirty="0">
                <a:solidFill>
                  <a:schemeClr val="tx1"/>
                </a:solidFill>
                <a:effectLst/>
                <a:latin typeface="+mn-lt"/>
                <a:ea typeface="+mn-ea"/>
                <a:cs typeface="+mn-cs"/>
              </a:rPr>
              <a:t>. These women also put their children first, sacrificing their own safety: “I was afraid if he wasn’t beating me he would beat his kids. And I valued their lives more than my own.” And, “I stayed for 20 years while I protected our children, all while I was being abused.” Others mentioned staying to benefit the children: “I wanted my son to have a father.”</a:t>
            </a:r>
          </a:p>
          <a:p>
            <a:r>
              <a:rPr lang="en-US" sz="1200" b="1" i="0" kern="1200" dirty="0">
                <a:solidFill>
                  <a:schemeClr val="tx1"/>
                </a:solidFill>
                <a:effectLst/>
                <a:latin typeface="+mn-lt"/>
                <a:ea typeface="+mn-ea"/>
                <a:cs typeface="+mn-cs"/>
              </a:rPr>
              <a:t>6. Family Expectations and Experiences.</a:t>
            </a:r>
            <a:r>
              <a:rPr lang="en-US" sz="1200" b="0" i="0" kern="1200" dirty="0">
                <a:solidFill>
                  <a:schemeClr val="tx1"/>
                </a:solidFill>
                <a:effectLst/>
                <a:latin typeface="+mn-lt"/>
                <a:ea typeface="+mn-ea"/>
                <a:cs typeface="+mn-cs"/>
              </a:rPr>
              <a:t> Many posted descriptions of how past experiences with violence distorted their sense of self or of healthy relationships: “I watched [my dad] beat my mom. Then I found someone just like dad,” or, “Because raised by animals, you partner with wolves.” Some mentioned family and religious pressures: “My mother told me God would disown me if I broke my marriage.”</a:t>
            </a:r>
          </a:p>
          <a:p>
            <a:r>
              <a:rPr lang="en-US" sz="1200" b="1" i="0" kern="1200" dirty="0">
                <a:solidFill>
                  <a:schemeClr val="tx1"/>
                </a:solidFill>
                <a:effectLst/>
                <a:latin typeface="+mn-lt"/>
                <a:ea typeface="+mn-ea"/>
                <a:cs typeface="+mn-cs"/>
              </a:rPr>
              <a:t>7. Financial Constraints</a:t>
            </a:r>
            <a:r>
              <a:rPr lang="en-US" sz="1200" b="0" i="0" kern="1200" dirty="0">
                <a:solidFill>
                  <a:schemeClr val="tx1"/>
                </a:solidFill>
                <a:effectLst/>
                <a:latin typeface="+mn-lt"/>
                <a:ea typeface="+mn-ea"/>
                <a:cs typeface="+mn-cs"/>
              </a:rPr>
              <a:t>. Many referred to financial limitations, and these were often connected to caring for children: “I had no family, two young children, no money, and guilt because he had brain damage from a car accident.” Others were unable to keep jobs because of the abuser’s control or their injuries, and others were used financially by their abuser: “[My] ex racked up thousands of debt in my name.”</a:t>
            </a:r>
          </a:p>
          <a:p>
            <a:r>
              <a:rPr lang="en-US" sz="1200" b="1" i="0" kern="1200" dirty="0">
                <a:solidFill>
                  <a:schemeClr val="tx1"/>
                </a:solidFill>
                <a:effectLst/>
                <a:latin typeface="+mn-lt"/>
                <a:ea typeface="+mn-ea"/>
                <a:cs typeface="+mn-cs"/>
              </a:rPr>
              <a:t>8. Isolation</a:t>
            </a:r>
            <a:r>
              <a:rPr lang="en-US" sz="1200" b="0" i="0" kern="1200" dirty="0">
                <a:solidFill>
                  <a:schemeClr val="tx1"/>
                </a:solidFill>
                <a:effectLst/>
                <a:latin typeface="+mn-lt"/>
                <a:ea typeface="+mn-ea"/>
                <a:cs typeface="+mn-cs"/>
              </a:rPr>
              <a:t>. A common tactic of manipulative partners is to separate their victim from family and friends. Sometimes this is physical, as one woman experienced: “I was literally trapped in the backwoods of WV, and he would use my little boy to keep me close.” Other times isolation is emotional, as one woman was told: “You can either have friends and family or you can have me.”</a:t>
            </a:r>
          </a:p>
          <a:p>
            <a:endParaRPr lang="en-US" dirty="0"/>
          </a:p>
        </p:txBody>
      </p:sp>
      <p:sp>
        <p:nvSpPr>
          <p:cNvPr id="4" name="Slide Number Placeholder 3"/>
          <p:cNvSpPr>
            <a:spLocks noGrp="1"/>
          </p:cNvSpPr>
          <p:nvPr>
            <p:ph type="sldNum" sz="quarter" idx="5"/>
          </p:nvPr>
        </p:nvSpPr>
        <p:spPr/>
        <p:txBody>
          <a:bodyPr/>
          <a:lstStyle/>
          <a:p>
            <a:fld id="{1C5BA5AB-C20B-7347-9E94-7C0EDF041BB4}" type="slidenum">
              <a:rPr lang="en-US" smtClean="0"/>
              <a:t>18</a:t>
            </a:fld>
            <a:endParaRPr lang="en-US"/>
          </a:p>
        </p:txBody>
      </p:sp>
    </p:spTree>
    <p:extLst>
      <p:ext uri="{BB962C8B-B14F-4D97-AF65-F5344CB8AC3E}">
        <p14:creationId xmlns:p14="http://schemas.microsoft.com/office/powerpoint/2010/main" val="32012953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1. Distorted Thoughts</a:t>
            </a:r>
            <a:r>
              <a:rPr lang="en-US" sz="1200" b="0" i="0" kern="1200" dirty="0">
                <a:solidFill>
                  <a:schemeClr val="tx1"/>
                </a:solidFill>
                <a:effectLst/>
                <a:latin typeface="+mn-lt"/>
                <a:ea typeface="+mn-ea"/>
                <a:cs typeface="+mn-cs"/>
              </a:rPr>
              <a:t>. Being controlled and hurt is traumatizing, and this leads to confusion, doubts, and even self-blame. Perpetrators harass and accuse victims, which wears them down and causes despair and guilt.</a:t>
            </a:r>
            <a:r>
              <a:rPr lang="en-US" sz="1200" b="0" i="0" kern="1200" baseline="30000" dirty="0">
                <a:solidFill>
                  <a:schemeClr val="tx1"/>
                </a:solidFill>
                <a:effectLst/>
                <a:latin typeface="+mn-lt"/>
                <a:ea typeface="+mn-ea"/>
                <a:cs typeface="+mn-cs"/>
              </a:rPr>
              <a:t>3</a:t>
            </a:r>
            <a:r>
              <a:rPr lang="en-US" sz="1200" b="0" i="0" kern="1200" dirty="0">
                <a:solidFill>
                  <a:schemeClr val="tx1"/>
                </a:solidFill>
                <a:effectLst/>
                <a:latin typeface="+mn-lt"/>
                <a:ea typeface="+mn-ea"/>
                <a:cs typeface="+mn-cs"/>
              </a:rPr>
              <a:t> For example, women shared: “I believed I deserved it,” and, “I was ashamed, embarrassed, and blamed myself because I thought I triggered him.” Others minimized the abuse as a way to cope with it, saying: “[I stayed] because I didn’t think that emotional and financial abuse was really abuse. Because words don’t leave bruises,’’ and, “Because I didn’t know what my boyfriend did to me was rape.”</a:t>
            </a:r>
          </a:p>
          <a:p>
            <a:r>
              <a:rPr lang="en-US" sz="1200" b="1" i="0" kern="1200" dirty="0">
                <a:solidFill>
                  <a:schemeClr val="tx1"/>
                </a:solidFill>
                <a:effectLst/>
                <a:latin typeface="+mn-lt"/>
                <a:ea typeface="+mn-ea"/>
                <a:cs typeface="+mn-cs"/>
              </a:rPr>
              <a:t>2. Damaged Self-Worth.</a:t>
            </a:r>
            <a:r>
              <a:rPr lang="en-US" sz="1200" b="0" i="0" kern="1200" dirty="0">
                <a:solidFill>
                  <a:schemeClr val="tx1"/>
                </a:solidFill>
                <a:effectLst/>
                <a:latin typeface="+mn-lt"/>
                <a:ea typeface="+mn-ea"/>
                <a:cs typeface="+mn-cs"/>
              </a:rPr>
              <a:t> Related was the damage to the self that is the result of degrading treatment. Many women felt beaten down and of no value, saying: “He made me believe I was worthless and alone,” and, “I felt I had done something wrong and I deserved it.”</a:t>
            </a:r>
          </a:p>
          <a:p>
            <a:r>
              <a:rPr lang="en-US" sz="1200" b="1" i="0" kern="1200" dirty="0">
                <a:solidFill>
                  <a:schemeClr val="tx1"/>
                </a:solidFill>
                <a:effectLst/>
                <a:latin typeface="+mn-lt"/>
                <a:ea typeface="+mn-ea"/>
                <a:cs typeface="+mn-cs"/>
              </a:rPr>
              <a:t>3. Fear.</a:t>
            </a:r>
            <a:r>
              <a:rPr lang="en-US" sz="1200" b="0" i="0" kern="1200" dirty="0">
                <a:solidFill>
                  <a:schemeClr val="tx1"/>
                </a:solidFill>
                <a:effectLst/>
                <a:latin typeface="+mn-lt"/>
                <a:ea typeface="+mn-ea"/>
                <a:cs typeface="+mn-cs"/>
              </a:rPr>
              <a:t> The threat of bodily and emotional harm is powerful, and abusers use this to control and keep women trapped.</a:t>
            </a:r>
            <a:r>
              <a:rPr lang="en-US" sz="1200" b="0" i="0" kern="1200" baseline="30000" dirty="0">
                <a:solidFill>
                  <a:schemeClr val="tx1"/>
                </a:solidFill>
                <a:effectLst/>
                <a:latin typeface="+mn-lt"/>
                <a:ea typeface="+mn-ea"/>
                <a:cs typeface="+mn-cs"/>
              </a:rPr>
              <a:t>4</a:t>
            </a:r>
            <a:r>
              <a:rPr lang="en-US" sz="1200" b="0" i="0" kern="1200" dirty="0">
                <a:solidFill>
                  <a:schemeClr val="tx1"/>
                </a:solidFill>
                <a:effectLst/>
                <a:latin typeface="+mn-lt"/>
                <a:ea typeface="+mn-ea"/>
                <a:cs typeface="+mn-cs"/>
              </a:rPr>
              <a:t> Female victims of violence are much more likely than male victims to be terrorized and traumatized.</a:t>
            </a:r>
            <a:r>
              <a:rPr lang="en-US" sz="1200" b="0" i="0" kern="1200" baseline="30000" dirty="0">
                <a:solidFill>
                  <a:schemeClr val="tx1"/>
                </a:solidFill>
                <a:effectLst/>
                <a:latin typeface="+mn-lt"/>
                <a:ea typeface="+mn-ea"/>
                <a:cs typeface="+mn-cs"/>
              </a:rPr>
              <a:t>5 </a:t>
            </a:r>
            <a:r>
              <a:rPr lang="en-US" sz="1200" b="0" i="0" kern="1200" dirty="0">
                <a:solidFill>
                  <a:schemeClr val="tx1"/>
                </a:solidFill>
                <a:effectLst/>
                <a:latin typeface="+mn-lt"/>
                <a:ea typeface="+mn-ea"/>
                <a:cs typeface="+mn-cs"/>
              </a:rPr>
              <a:t>One said: “I was afraid of him…I knew he’d make leaving an ugly drawn out nightmare.” Attempting to leave an abuser is dangerous. One woman felt trapped because of her husband’s “threats of hunting me down and harming all my loved ones including our kids while I watched and then killing me.”</a:t>
            </a:r>
          </a:p>
          <a:p>
            <a:r>
              <a:rPr lang="en-US" sz="1200" b="1" i="0" kern="1200" dirty="0">
                <a:solidFill>
                  <a:schemeClr val="tx1"/>
                </a:solidFill>
                <a:effectLst/>
                <a:latin typeface="+mn-lt"/>
                <a:ea typeface="+mn-ea"/>
                <a:cs typeface="+mn-cs"/>
              </a:rPr>
              <a:t>4. Wanting to be a Savior</a:t>
            </a:r>
            <a:r>
              <a:rPr lang="en-US" sz="1200" b="0" i="0" kern="1200" dirty="0">
                <a:solidFill>
                  <a:schemeClr val="tx1"/>
                </a:solidFill>
                <a:effectLst/>
                <a:latin typeface="+mn-lt"/>
                <a:ea typeface="+mn-ea"/>
                <a:cs typeface="+mn-cs"/>
              </a:rPr>
              <a:t>. Many described a desire to help, or love their partners with the hopes that they could change them: “I believed I could love the abuse out of him.” Others described internal values or commitments to the marriage or partner, with tweets like: “I thought I would be the strong one who would never leave him and show him loyalty. I would fix him and teach him love.” Others had pity and put their partner’s needs above their own: “His father died, he became an alcoholic and said that God wouldn’t want me to leave him because he needed me to make him better.”</a:t>
            </a:r>
          </a:p>
          <a:p>
            <a:r>
              <a:rPr lang="en-US" sz="1200" b="1" i="0" kern="1200" dirty="0">
                <a:solidFill>
                  <a:schemeClr val="tx1"/>
                </a:solidFill>
                <a:effectLst/>
                <a:latin typeface="+mn-lt"/>
                <a:ea typeface="+mn-ea"/>
                <a:cs typeface="+mn-cs"/>
              </a:rPr>
              <a:t>5. Children</a:t>
            </a:r>
            <a:r>
              <a:rPr lang="en-US" sz="1200" b="0" i="0" kern="1200" dirty="0">
                <a:solidFill>
                  <a:schemeClr val="tx1"/>
                </a:solidFill>
                <a:effectLst/>
                <a:latin typeface="+mn-lt"/>
                <a:ea typeface="+mn-ea"/>
                <a:cs typeface="+mn-cs"/>
              </a:rPr>
              <a:t>. These women also put their children first, sacrificing their own safety: “I was afraid if he wasn’t beating me he would beat his kids. And I valued their lives more than my own.” And, “I stayed for 20 years while I protected our children, all while I was being abused.” Others mentioned staying to benefit the children: “I wanted my son to have a father.”</a:t>
            </a:r>
          </a:p>
          <a:p>
            <a:r>
              <a:rPr lang="en-US" sz="1200" b="1" i="0" kern="1200" dirty="0">
                <a:solidFill>
                  <a:schemeClr val="tx1"/>
                </a:solidFill>
                <a:effectLst/>
                <a:latin typeface="+mn-lt"/>
                <a:ea typeface="+mn-ea"/>
                <a:cs typeface="+mn-cs"/>
              </a:rPr>
              <a:t>6. Family Expectations and Experiences.</a:t>
            </a:r>
            <a:r>
              <a:rPr lang="en-US" sz="1200" b="0" i="0" kern="1200" dirty="0">
                <a:solidFill>
                  <a:schemeClr val="tx1"/>
                </a:solidFill>
                <a:effectLst/>
                <a:latin typeface="+mn-lt"/>
                <a:ea typeface="+mn-ea"/>
                <a:cs typeface="+mn-cs"/>
              </a:rPr>
              <a:t> Many posted descriptions of how past experiences with violence distorted their sense of self or of healthy relationships: “I watched [my dad] beat my mom. Then I found someone just like dad,” or, “Because raised by animals, you partner with wolves.” Some mentioned family and religious pressures: “My mother told me God would disown me if I broke my marriage.”</a:t>
            </a:r>
          </a:p>
          <a:p>
            <a:r>
              <a:rPr lang="en-US" sz="1200" b="1" i="0" kern="1200" dirty="0">
                <a:solidFill>
                  <a:schemeClr val="tx1"/>
                </a:solidFill>
                <a:effectLst/>
                <a:latin typeface="+mn-lt"/>
                <a:ea typeface="+mn-ea"/>
                <a:cs typeface="+mn-cs"/>
              </a:rPr>
              <a:t>7. Financial Constraints</a:t>
            </a:r>
            <a:r>
              <a:rPr lang="en-US" sz="1200" b="0" i="0" kern="1200" dirty="0">
                <a:solidFill>
                  <a:schemeClr val="tx1"/>
                </a:solidFill>
                <a:effectLst/>
                <a:latin typeface="+mn-lt"/>
                <a:ea typeface="+mn-ea"/>
                <a:cs typeface="+mn-cs"/>
              </a:rPr>
              <a:t>. Many referred to financial limitations, and these were often connected to caring for children: “I had no family, two young children, no money, and guilt because he had brain damage from a car accident.” Others were unable to keep jobs because of the abuser’s control or their injuries, and others were used financially by their abuser: “[My] ex racked up thousands of debt in my name.”</a:t>
            </a:r>
          </a:p>
          <a:p>
            <a:r>
              <a:rPr lang="en-US" sz="1200" b="1" i="0" kern="1200" dirty="0">
                <a:solidFill>
                  <a:schemeClr val="tx1"/>
                </a:solidFill>
                <a:effectLst/>
                <a:latin typeface="+mn-lt"/>
                <a:ea typeface="+mn-ea"/>
                <a:cs typeface="+mn-cs"/>
              </a:rPr>
              <a:t>8. Isolation</a:t>
            </a:r>
            <a:r>
              <a:rPr lang="en-US" sz="1200" b="0" i="0" kern="1200" dirty="0">
                <a:solidFill>
                  <a:schemeClr val="tx1"/>
                </a:solidFill>
                <a:effectLst/>
                <a:latin typeface="+mn-lt"/>
                <a:ea typeface="+mn-ea"/>
                <a:cs typeface="+mn-cs"/>
              </a:rPr>
              <a:t>. A common tactic of manipulative partners is to separate their victim from family and friends. Sometimes this is physical, as one woman experienced: “I was literally trapped in the backwoods of WV, and he would use my little boy to keep me close.” Other times isolation is emotional, as one woman was told: “You can either have friends and family or you can have me.”</a:t>
            </a:r>
          </a:p>
          <a:p>
            <a:endParaRPr lang="en-US" dirty="0"/>
          </a:p>
        </p:txBody>
      </p:sp>
      <p:sp>
        <p:nvSpPr>
          <p:cNvPr id="4" name="Slide Number Placeholder 3"/>
          <p:cNvSpPr>
            <a:spLocks noGrp="1"/>
          </p:cNvSpPr>
          <p:nvPr>
            <p:ph type="sldNum" sz="quarter" idx="5"/>
          </p:nvPr>
        </p:nvSpPr>
        <p:spPr/>
        <p:txBody>
          <a:bodyPr/>
          <a:lstStyle/>
          <a:p>
            <a:fld id="{1C5BA5AB-C20B-7347-9E94-7C0EDF041BB4}" type="slidenum">
              <a:rPr lang="en-US" smtClean="0"/>
              <a:t>21</a:t>
            </a:fld>
            <a:endParaRPr lang="en-US"/>
          </a:p>
        </p:txBody>
      </p:sp>
    </p:spTree>
    <p:extLst>
      <p:ext uri="{BB962C8B-B14F-4D97-AF65-F5344CB8AC3E}">
        <p14:creationId xmlns:p14="http://schemas.microsoft.com/office/powerpoint/2010/main" val="2377762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On March 27, 2014, a grand jury indicted Rice on third-degree </a:t>
            </a:r>
            <a:r>
              <a:rPr lang="en-US" sz="1200" b="0" i="0" u="none" strike="noStrike" kern="1200" dirty="0">
                <a:solidFill>
                  <a:schemeClr val="tx1"/>
                </a:solidFill>
                <a:effectLst/>
                <a:latin typeface="+mn-lt"/>
                <a:ea typeface="+mn-ea"/>
                <a:cs typeface="+mn-cs"/>
                <a:hlinkClick r:id="rId3" tooltip="Aggravated assault"/>
              </a:rPr>
              <a:t>aggravated assault</a:t>
            </a:r>
            <a:r>
              <a:rPr lang="en-US" sz="1200" b="0" i="0" kern="1200" dirty="0">
                <a:solidFill>
                  <a:schemeClr val="tx1"/>
                </a:solidFill>
                <a:effectLst/>
                <a:latin typeface="+mn-lt"/>
                <a:ea typeface="+mn-ea"/>
                <a:cs typeface="+mn-cs"/>
              </a:rPr>
              <a:t>, with a possible jail sentence of three to five years and a fine of up to $15,000.</a:t>
            </a:r>
            <a:r>
              <a:rPr lang="en-US" sz="1200" b="0" i="0" u="none" strike="noStrike" kern="1200" baseline="30000" dirty="0">
                <a:solidFill>
                  <a:schemeClr val="tx1"/>
                </a:solidFill>
                <a:effectLst/>
                <a:latin typeface="+mn-lt"/>
                <a:ea typeface="+mn-ea"/>
                <a:cs typeface="+mn-cs"/>
                <a:hlinkClick r:id="rId4"/>
              </a:rPr>
              <a:t>[92]</a:t>
            </a:r>
            <a:r>
              <a:rPr lang="en-US" sz="1200" b="0" i="0" kern="1200" dirty="0">
                <a:solidFill>
                  <a:schemeClr val="tx1"/>
                </a:solidFill>
                <a:effectLst/>
                <a:latin typeface="+mn-lt"/>
                <a:ea typeface="+mn-ea"/>
                <a:cs typeface="+mn-cs"/>
              </a:rPr>
              <a:t> Six weeks after the incident, Rice married Palmer on March 28, 2014.</a:t>
            </a:r>
            <a:r>
              <a:rPr lang="en-US" sz="1200" b="0" i="0" u="none" strike="noStrike" kern="1200" baseline="30000" dirty="0">
                <a:solidFill>
                  <a:schemeClr val="tx1"/>
                </a:solidFill>
                <a:effectLst/>
                <a:latin typeface="+mn-lt"/>
                <a:ea typeface="+mn-ea"/>
                <a:cs typeface="+mn-cs"/>
                <a:hlinkClick r:id="rId5"/>
              </a:rPr>
              <a:t>[93]</a:t>
            </a:r>
            <a:r>
              <a:rPr lang="en-US" sz="1200" b="0" i="0" kern="1200" dirty="0">
                <a:solidFill>
                  <a:schemeClr val="tx1"/>
                </a:solidFill>
                <a:effectLst/>
                <a:latin typeface="+mn-lt"/>
                <a:ea typeface="+mn-ea"/>
                <a:cs typeface="+mn-cs"/>
              </a:rPr>
              <a:t> For the incident, Rice was suspended for the first two games of the </a:t>
            </a:r>
            <a:r>
              <a:rPr lang="en-US" sz="1200" b="0" i="0" u="none" strike="noStrike" kern="1200" dirty="0">
                <a:solidFill>
                  <a:schemeClr val="tx1"/>
                </a:solidFill>
                <a:effectLst/>
                <a:latin typeface="+mn-lt"/>
                <a:ea typeface="+mn-ea"/>
                <a:cs typeface="+mn-cs"/>
                <a:hlinkClick r:id="rId6" tooltip="2014 NFL season"/>
              </a:rPr>
              <a:t>2014 NFL season</a:t>
            </a:r>
            <a:r>
              <a:rPr lang="en-US" sz="1200" b="0" i="0" kern="1200" dirty="0">
                <a:solidFill>
                  <a:schemeClr val="tx1"/>
                </a:solidFill>
                <a:effectLst/>
                <a:latin typeface="+mn-lt"/>
                <a:ea typeface="+mn-ea"/>
                <a:cs typeface="+mn-cs"/>
              </a:rPr>
              <a:t> on July 25, 2014. The criminal charges were later dropped after Rice agreed to undergo court-supervised counseling.</a:t>
            </a:r>
            <a:r>
              <a:rPr lang="en-US" sz="1200" b="0" i="0" u="none" strike="noStrike" kern="1200" baseline="30000" dirty="0">
                <a:solidFill>
                  <a:schemeClr val="tx1"/>
                </a:solidFill>
                <a:effectLst/>
                <a:latin typeface="+mn-lt"/>
                <a:ea typeface="+mn-ea"/>
                <a:cs typeface="+mn-cs"/>
                <a:hlinkClick r:id="rId7"/>
              </a:rPr>
              <a:t>[94]</a:t>
            </a:r>
            <a:r>
              <a:rPr lang="en-US" sz="1200" b="0" i="0" kern="1200" dirty="0">
                <a:solidFill>
                  <a:schemeClr val="tx1"/>
                </a:solidFill>
                <a:effectLst/>
                <a:latin typeface="+mn-lt"/>
                <a:ea typeface="+mn-ea"/>
                <a:cs typeface="+mn-cs"/>
              </a:rPr>
              <a:t> In a news conference announcing longer suspension lengths for future </a:t>
            </a:r>
            <a:r>
              <a:rPr lang="en-US" sz="1200" b="0" i="0" u="none" strike="noStrike" kern="1200" dirty="0">
                <a:solidFill>
                  <a:schemeClr val="tx1"/>
                </a:solidFill>
                <a:effectLst/>
                <a:latin typeface="+mn-lt"/>
                <a:ea typeface="+mn-ea"/>
                <a:cs typeface="+mn-cs"/>
                <a:hlinkClick r:id="rId8" tooltip="Athletes and domestic violence"/>
              </a:rPr>
              <a:t>domestic violence incidents</a:t>
            </a:r>
            <a:r>
              <a:rPr lang="en-US" sz="1200" b="0" i="0" kern="1200" dirty="0">
                <a:solidFill>
                  <a:schemeClr val="tx1"/>
                </a:solidFill>
                <a:effectLst/>
                <a:latin typeface="+mn-lt"/>
                <a:ea typeface="+mn-ea"/>
                <a:cs typeface="+mn-cs"/>
              </a:rPr>
              <a:t>, </a:t>
            </a:r>
            <a:r>
              <a:rPr lang="en-US" sz="1200" b="0" i="0" u="none" strike="noStrike" kern="1200" dirty="0">
                <a:solidFill>
                  <a:schemeClr val="tx1"/>
                </a:solidFill>
                <a:effectLst/>
                <a:latin typeface="+mn-lt"/>
                <a:ea typeface="+mn-ea"/>
                <a:cs typeface="+mn-cs"/>
                <a:hlinkClick r:id="rId9" tooltip="NFL Commissioner"/>
              </a:rPr>
              <a:t>NFL Commissioner</a:t>
            </a:r>
            <a:r>
              <a:rPr lang="en-US" sz="1200" b="0" i="0" kern="1200" dirty="0">
                <a:solidFill>
                  <a:schemeClr val="tx1"/>
                </a:solidFill>
                <a:effectLst/>
                <a:latin typeface="+mn-lt"/>
                <a:ea typeface="+mn-ea"/>
                <a:cs typeface="+mn-cs"/>
              </a:rPr>
              <a:t> </a:t>
            </a:r>
            <a:r>
              <a:rPr lang="en-US" sz="1200" b="0" i="0" u="none" strike="noStrike" kern="1200" dirty="0">
                <a:solidFill>
                  <a:schemeClr val="tx1"/>
                </a:solidFill>
                <a:effectLst/>
                <a:latin typeface="+mn-lt"/>
                <a:ea typeface="+mn-ea"/>
                <a:cs typeface="+mn-cs"/>
                <a:hlinkClick r:id="rId10" tooltip="Roger Goodell"/>
              </a:rPr>
              <a:t>Roger Goodell</a:t>
            </a:r>
            <a:r>
              <a:rPr lang="en-US" sz="1200" b="0" i="0" kern="1200" dirty="0">
                <a:solidFill>
                  <a:schemeClr val="tx1"/>
                </a:solidFill>
                <a:effectLst/>
                <a:latin typeface="+mn-lt"/>
                <a:ea typeface="+mn-ea"/>
                <a:cs typeface="+mn-cs"/>
              </a:rPr>
              <a:t> said that he "didn't get it right" in deciding Rice's punishment.</a:t>
            </a:r>
            <a:r>
              <a:rPr lang="en-US" sz="1200" b="0" i="0" u="none" strike="noStrike" kern="1200" baseline="30000" dirty="0">
                <a:solidFill>
                  <a:schemeClr val="tx1"/>
                </a:solidFill>
                <a:effectLst/>
                <a:latin typeface="+mn-lt"/>
                <a:ea typeface="+mn-ea"/>
                <a:cs typeface="+mn-cs"/>
                <a:hlinkClick r:id="rId11"/>
              </a:rPr>
              <a:t>[95]</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In January 2015, the Baltimore Ravens settled the claim after Rice filed a formal grievance against the NFL for wrongful termination. </a:t>
            </a:r>
            <a:r>
              <a:rPr lang="en-US" sz="1200" b="0" i="0" kern="1200">
                <a:solidFill>
                  <a:schemeClr val="tx1"/>
                </a:solidFill>
                <a:effectLst/>
                <a:latin typeface="+mn-lt"/>
                <a:ea typeface="+mn-ea"/>
                <a:cs typeface="+mn-cs"/>
              </a:rPr>
              <a:t>Rice demanded $3.5 million based on the claim that the Ravens imposed a </a:t>
            </a:r>
            <a:r>
              <a:rPr lang="en-US" sz="1200" b="0" i="0" u="none" strike="noStrike" kern="1200">
                <a:solidFill>
                  <a:schemeClr val="tx1"/>
                </a:solidFill>
                <a:effectLst/>
                <a:latin typeface="+mn-lt"/>
                <a:ea typeface="+mn-ea"/>
                <a:cs typeface="+mn-cs"/>
                <a:hlinkClick r:id="rId12" tooltip="Double jeopardy"/>
              </a:rPr>
              <a:t>second punishment</a:t>
            </a:r>
            <a:r>
              <a:rPr lang="en-US" sz="1200" b="0" i="0" kern="1200">
                <a:solidFill>
                  <a:schemeClr val="tx1"/>
                </a:solidFill>
                <a:effectLst/>
                <a:latin typeface="+mn-lt"/>
                <a:ea typeface="+mn-ea"/>
                <a:cs typeface="+mn-cs"/>
              </a:rPr>
              <a:t> upon him by terminating his employment weeks after the NFL levied a two-game suspension.</a:t>
            </a:r>
            <a:r>
              <a:rPr lang="en-US" sz="1200" b="0" i="0" u="none" strike="noStrike" kern="1200" baseline="30000">
                <a:solidFill>
                  <a:schemeClr val="tx1"/>
                </a:solidFill>
                <a:effectLst/>
                <a:latin typeface="+mn-lt"/>
                <a:ea typeface="+mn-ea"/>
                <a:cs typeface="+mn-cs"/>
                <a:hlinkClick r:id="rId13"/>
              </a:rPr>
              <a:t>[96]</a:t>
            </a:r>
            <a:r>
              <a:rPr lang="en-US" sz="1200" b="0" i="0" kern="1200">
                <a:solidFill>
                  <a:schemeClr val="tx1"/>
                </a:solidFill>
                <a:effectLst/>
                <a:latin typeface="+mn-lt"/>
                <a:ea typeface="+mn-ea"/>
                <a:cs typeface="+mn-cs"/>
              </a:rPr>
              <a:t> Although the details of the settlement were not disclosed, it was estimated that he received most of his claim.</a:t>
            </a:r>
            <a:r>
              <a:rPr lang="en-US" sz="1200" b="0" i="0" u="none" strike="noStrike" kern="1200" baseline="30000">
                <a:solidFill>
                  <a:schemeClr val="tx1"/>
                </a:solidFill>
                <a:effectLst/>
                <a:latin typeface="+mn-lt"/>
                <a:ea typeface="+mn-ea"/>
                <a:cs typeface="+mn-cs"/>
                <a:hlinkClick r:id="rId13"/>
              </a:rPr>
              <a:t>[96]</a:t>
            </a:r>
            <a:endParaRPr lang="en-US" sz="1200" b="0" i="0" kern="1200">
              <a:solidFill>
                <a:schemeClr val="tx1"/>
              </a:solidFill>
              <a:effectLst/>
              <a:latin typeface="+mn-lt"/>
              <a:ea typeface="+mn-ea"/>
              <a:cs typeface="+mn-cs"/>
            </a:endParaRPr>
          </a:p>
          <a:p>
            <a:endParaRPr lang="en-US"/>
          </a:p>
        </p:txBody>
      </p:sp>
      <p:sp>
        <p:nvSpPr>
          <p:cNvPr id="4" name="Slide Number Placeholder 3"/>
          <p:cNvSpPr>
            <a:spLocks noGrp="1"/>
          </p:cNvSpPr>
          <p:nvPr>
            <p:ph type="sldNum" sz="quarter" idx="5"/>
          </p:nvPr>
        </p:nvSpPr>
        <p:spPr/>
        <p:txBody>
          <a:bodyPr/>
          <a:lstStyle/>
          <a:p>
            <a:fld id="{1C5BA5AB-C20B-7347-9E94-7C0EDF041BB4}" type="slidenum">
              <a:rPr lang="en-US" smtClean="0"/>
              <a:t>3</a:t>
            </a:fld>
            <a:endParaRPr lang="en-US"/>
          </a:p>
        </p:txBody>
      </p:sp>
    </p:spTree>
    <p:extLst>
      <p:ext uri="{BB962C8B-B14F-4D97-AF65-F5344CB8AC3E}">
        <p14:creationId xmlns:p14="http://schemas.microsoft.com/office/powerpoint/2010/main" val="40442235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On March 27, 2014, a grand jury indicted Rice on third-degree </a:t>
            </a:r>
            <a:r>
              <a:rPr lang="en-US" sz="1200" b="0" i="0" u="none" strike="noStrike" kern="1200" dirty="0">
                <a:solidFill>
                  <a:schemeClr val="tx1"/>
                </a:solidFill>
                <a:effectLst/>
                <a:latin typeface="+mn-lt"/>
                <a:ea typeface="+mn-ea"/>
                <a:cs typeface="+mn-cs"/>
                <a:hlinkClick r:id="rId3" tooltip="Aggravated assault"/>
              </a:rPr>
              <a:t>aggravated assault</a:t>
            </a:r>
            <a:r>
              <a:rPr lang="en-US" sz="1200" b="0" i="0" kern="1200" dirty="0">
                <a:solidFill>
                  <a:schemeClr val="tx1"/>
                </a:solidFill>
                <a:effectLst/>
                <a:latin typeface="+mn-lt"/>
                <a:ea typeface="+mn-ea"/>
                <a:cs typeface="+mn-cs"/>
              </a:rPr>
              <a:t>, with a possible jail sentence of three to five years and a fine of up to $15,000.</a:t>
            </a:r>
            <a:r>
              <a:rPr lang="en-US" sz="1200" b="0" i="0" u="none" strike="noStrike" kern="1200" baseline="30000" dirty="0">
                <a:solidFill>
                  <a:schemeClr val="tx1"/>
                </a:solidFill>
                <a:effectLst/>
                <a:latin typeface="+mn-lt"/>
                <a:ea typeface="+mn-ea"/>
                <a:cs typeface="+mn-cs"/>
                <a:hlinkClick r:id="rId4"/>
              </a:rPr>
              <a:t>[92]</a:t>
            </a:r>
            <a:r>
              <a:rPr lang="en-US" sz="1200" b="0" i="0" kern="1200" dirty="0">
                <a:solidFill>
                  <a:schemeClr val="tx1"/>
                </a:solidFill>
                <a:effectLst/>
                <a:latin typeface="+mn-lt"/>
                <a:ea typeface="+mn-ea"/>
                <a:cs typeface="+mn-cs"/>
              </a:rPr>
              <a:t> Six weeks after the incident, Rice married Palmer on March 28, 2014.</a:t>
            </a:r>
            <a:r>
              <a:rPr lang="en-US" sz="1200" b="0" i="0" u="none" strike="noStrike" kern="1200" baseline="30000" dirty="0">
                <a:solidFill>
                  <a:schemeClr val="tx1"/>
                </a:solidFill>
                <a:effectLst/>
                <a:latin typeface="+mn-lt"/>
                <a:ea typeface="+mn-ea"/>
                <a:cs typeface="+mn-cs"/>
                <a:hlinkClick r:id="rId5"/>
              </a:rPr>
              <a:t>[93]</a:t>
            </a:r>
            <a:r>
              <a:rPr lang="en-US" sz="1200" b="0" i="0" kern="1200" dirty="0">
                <a:solidFill>
                  <a:schemeClr val="tx1"/>
                </a:solidFill>
                <a:effectLst/>
                <a:latin typeface="+mn-lt"/>
                <a:ea typeface="+mn-ea"/>
                <a:cs typeface="+mn-cs"/>
              </a:rPr>
              <a:t> For the incident, Rice was suspended for the first two games of the </a:t>
            </a:r>
            <a:r>
              <a:rPr lang="en-US" sz="1200" b="0" i="0" u="none" strike="noStrike" kern="1200" dirty="0">
                <a:solidFill>
                  <a:schemeClr val="tx1"/>
                </a:solidFill>
                <a:effectLst/>
                <a:latin typeface="+mn-lt"/>
                <a:ea typeface="+mn-ea"/>
                <a:cs typeface="+mn-cs"/>
                <a:hlinkClick r:id="rId6" tooltip="2014 NFL season"/>
              </a:rPr>
              <a:t>2014 NFL season</a:t>
            </a:r>
            <a:r>
              <a:rPr lang="en-US" sz="1200" b="0" i="0" kern="1200" dirty="0">
                <a:solidFill>
                  <a:schemeClr val="tx1"/>
                </a:solidFill>
                <a:effectLst/>
                <a:latin typeface="+mn-lt"/>
                <a:ea typeface="+mn-ea"/>
                <a:cs typeface="+mn-cs"/>
              </a:rPr>
              <a:t> on July 25, 2014. The criminal charges were later dropped after Rice agreed to undergo court-supervised counseling.</a:t>
            </a:r>
            <a:r>
              <a:rPr lang="en-US" sz="1200" b="0" i="0" u="none" strike="noStrike" kern="1200" baseline="30000" dirty="0">
                <a:solidFill>
                  <a:schemeClr val="tx1"/>
                </a:solidFill>
                <a:effectLst/>
                <a:latin typeface="+mn-lt"/>
                <a:ea typeface="+mn-ea"/>
                <a:cs typeface="+mn-cs"/>
                <a:hlinkClick r:id="rId7"/>
              </a:rPr>
              <a:t>[94]</a:t>
            </a:r>
            <a:r>
              <a:rPr lang="en-US" sz="1200" b="0" i="0" kern="1200" dirty="0">
                <a:solidFill>
                  <a:schemeClr val="tx1"/>
                </a:solidFill>
                <a:effectLst/>
                <a:latin typeface="+mn-lt"/>
                <a:ea typeface="+mn-ea"/>
                <a:cs typeface="+mn-cs"/>
              </a:rPr>
              <a:t> In a news conference announcing longer suspension lengths for future </a:t>
            </a:r>
            <a:r>
              <a:rPr lang="en-US" sz="1200" b="0" i="0" u="none" strike="noStrike" kern="1200" dirty="0">
                <a:solidFill>
                  <a:schemeClr val="tx1"/>
                </a:solidFill>
                <a:effectLst/>
                <a:latin typeface="+mn-lt"/>
                <a:ea typeface="+mn-ea"/>
                <a:cs typeface="+mn-cs"/>
                <a:hlinkClick r:id="rId8" tooltip="Athletes and domestic violence"/>
              </a:rPr>
              <a:t>domestic violence incidents</a:t>
            </a:r>
            <a:r>
              <a:rPr lang="en-US" sz="1200" b="0" i="0" kern="1200" dirty="0">
                <a:solidFill>
                  <a:schemeClr val="tx1"/>
                </a:solidFill>
                <a:effectLst/>
                <a:latin typeface="+mn-lt"/>
                <a:ea typeface="+mn-ea"/>
                <a:cs typeface="+mn-cs"/>
              </a:rPr>
              <a:t>, </a:t>
            </a:r>
            <a:r>
              <a:rPr lang="en-US" sz="1200" b="0" i="0" u="none" strike="noStrike" kern="1200" dirty="0">
                <a:solidFill>
                  <a:schemeClr val="tx1"/>
                </a:solidFill>
                <a:effectLst/>
                <a:latin typeface="+mn-lt"/>
                <a:ea typeface="+mn-ea"/>
                <a:cs typeface="+mn-cs"/>
                <a:hlinkClick r:id="rId9" tooltip="NFL Commissioner"/>
              </a:rPr>
              <a:t>NFL Commissioner</a:t>
            </a:r>
            <a:r>
              <a:rPr lang="en-US" sz="1200" b="0" i="0" kern="1200" dirty="0">
                <a:solidFill>
                  <a:schemeClr val="tx1"/>
                </a:solidFill>
                <a:effectLst/>
                <a:latin typeface="+mn-lt"/>
                <a:ea typeface="+mn-ea"/>
                <a:cs typeface="+mn-cs"/>
              </a:rPr>
              <a:t> </a:t>
            </a:r>
            <a:r>
              <a:rPr lang="en-US" sz="1200" b="0" i="0" u="none" strike="noStrike" kern="1200" dirty="0">
                <a:solidFill>
                  <a:schemeClr val="tx1"/>
                </a:solidFill>
                <a:effectLst/>
                <a:latin typeface="+mn-lt"/>
                <a:ea typeface="+mn-ea"/>
                <a:cs typeface="+mn-cs"/>
                <a:hlinkClick r:id="rId10" tooltip="Roger Goodell"/>
              </a:rPr>
              <a:t>Roger Goodell</a:t>
            </a:r>
            <a:r>
              <a:rPr lang="en-US" sz="1200" b="0" i="0" kern="1200" dirty="0">
                <a:solidFill>
                  <a:schemeClr val="tx1"/>
                </a:solidFill>
                <a:effectLst/>
                <a:latin typeface="+mn-lt"/>
                <a:ea typeface="+mn-ea"/>
                <a:cs typeface="+mn-cs"/>
              </a:rPr>
              <a:t> said that he "didn't get it right" in deciding Rice's punishment.</a:t>
            </a:r>
            <a:r>
              <a:rPr lang="en-US" sz="1200" b="0" i="0" u="none" strike="noStrike" kern="1200" baseline="30000" dirty="0">
                <a:solidFill>
                  <a:schemeClr val="tx1"/>
                </a:solidFill>
                <a:effectLst/>
                <a:latin typeface="+mn-lt"/>
                <a:ea typeface="+mn-ea"/>
                <a:cs typeface="+mn-cs"/>
                <a:hlinkClick r:id="rId11"/>
              </a:rPr>
              <a:t>[95]</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In January 2015, the Baltimore Ravens settled the claim after Rice filed a formal grievance against the NFL for wrongful termination. </a:t>
            </a:r>
            <a:r>
              <a:rPr lang="en-US" sz="1200" b="0" i="0" kern="1200">
                <a:solidFill>
                  <a:schemeClr val="tx1"/>
                </a:solidFill>
                <a:effectLst/>
                <a:latin typeface="+mn-lt"/>
                <a:ea typeface="+mn-ea"/>
                <a:cs typeface="+mn-cs"/>
              </a:rPr>
              <a:t>Rice demanded $3.5 million based on the claim that the Ravens imposed a </a:t>
            </a:r>
            <a:r>
              <a:rPr lang="en-US" sz="1200" b="0" i="0" u="none" strike="noStrike" kern="1200">
                <a:solidFill>
                  <a:schemeClr val="tx1"/>
                </a:solidFill>
                <a:effectLst/>
                <a:latin typeface="+mn-lt"/>
                <a:ea typeface="+mn-ea"/>
                <a:cs typeface="+mn-cs"/>
                <a:hlinkClick r:id="rId12" tooltip="Double jeopardy"/>
              </a:rPr>
              <a:t>second punishment</a:t>
            </a:r>
            <a:r>
              <a:rPr lang="en-US" sz="1200" b="0" i="0" kern="1200">
                <a:solidFill>
                  <a:schemeClr val="tx1"/>
                </a:solidFill>
                <a:effectLst/>
                <a:latin typeface="+mn-lt"/>
                <a:ea typeface="+mn-ea"/>
                <a:cs typeface="+mn-cs"/>
              </a:rPr>
              <a:t> upon him by terminating his employment weeks after the NFL levied a two-game suspension.</a:t>
            </a:r>
            <a:r>
              <a:rPr lang="en-US" sz="1200" b="0" i="0" u="none" strike="noStrike" kern="1200" baseline="30000">
                <a:solidFill>
                  <a:schemeClr val="tx1"/>
                </a:solidFill>
                <a:effectLst/>
                <a:latin typeface="+mn-lt"/>
                <a:ea typeface="+mn-ea"/>
                <a:cs typeface="+mn-cs"/>
                <a:hlinkClick r:id="rId13"/>
              </a:rPr>
              <a:t>[96]</a:t>
            </a:r>
            <a:r>
              <a:rPr lang="en-US" sz="1200" b="0" i="0" kern="1200">
                <a:solidFill>
                  <a:schemeClr val="tx1"/>
                </a:solidFill>
                <a:effectLst/>
                <a:latin typeface="+mn-lt"/>
                <a:ea typeface="+mn-ea"/>
                <a:cs typeface="+mn-cs"/>
              </a:rPr>
              <a:t> Although the details of the settlement were not disclosed, it was estimated that he received most of his claim.</a:t>
            </a:r>
            <a:r>
              <a:rPr lang="en-US" sz="1200" b="0" i="0" u="none" strike="noStrike" kern="1200" baseline="30000">
                <a:solidFill>
                  <a:schemeClr val="tx1"/>
                </a:solidFill>
                <a:effectLst/>
                <a:latin typeface="+mn-lt"/>
                <a:ea typeface="+mn-ea"/>
                <a:cs typeface="+mn-cs"/>
                <a:hlinkClick r:id="rId13"/>
              </a:rPr>
              <a:t>[96]</a:t>
            </a:r>
            <a:endParaRPr lang="en-US" sz="1200" b="0" i="0" kern="1200">
              <a:solidFill>
                <a:schemeClr val="tx1"/>
              </a:solidFill>
              <a:effectLst/>
              <a:latin typeface="+mn-lt"/>
              <a:ea typeface="+mn-ea"/>
              <a:cs typeface="+mn-cs"/>
            </a:endParaRPr>
          </a:p>
          <a:p>
            <a:endParaRPr lang="en-US"/>
          </a:p>
        </p:txBody>
      </p:sp>
      <p:sp>
        <p:nvSpPr>
          <p:cNvPr id="4" name="Slide Number Placeholder 3"/>
          <p:cNvSpPr>
            <a:spLocks noGrp="1"/>
          </p:cNvSpPr>
          <p:nvPr>
            <p:ph type="sldNum" sz="quarter" idx="5"/>
          </p:nvPr>
        </p:nvSpPr>
        <p:spPr/>
        <p:txBody>
          <a:bodyPr/>
          <a:lstStyle/>
          <a:p>
            <a:fld id="{1C5BA5AB-C20B-7347-9E94-7C0EDF041BB4}" type="slidenum">
              <a:rPr lang="en-US" smtClean="0"/>
              <a:t>4</a:t>
            </a:fld>
            <a:endParaRPr lang="en-US"/>
          </a:p>
        </p:txBody>
      </p:sp>
    </p:spTree>
    <p:extLst>
      <p:ext uri="{BB962C8B-B14F-4D97-AF65-F5344CB8AC3E}">
        <p14:creationId xmlns:p14="http://schemas.microsoft.com/office/powerpoint/2010/main" val="2072170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r>
              <a:rPr lang="en-US" sz="1200" dirty="0"/>
              <a:t>Victims and women’s advocates spoke out in defense of Palmer and described </a:t>
            </a:r>
          </a:p>
          <a:p>
            <a:pPr algn="ctr"/>
            <a:r>
              <a:rPr lang="en-US" sz="1200" dirty="0"/>
              <a:t>the complicated dilemmas women in violent relationships face. </a:t>
            </a:r>
          </a:p>
          <a:p>
            <a:endParaRPr lang="en-US" dirty="0"/>
          </a:p>
        </p:txBody>
      </p:sp>
      <p:sp>
        <p:nvSpPr>
          <p:cNvPr id="4" name="Slide Number Placeholder 3"/>
          <p:cNvSpPr>
            <a:spLocks noGrp="1"/>
          </p:cNvSpPr>
          <p:nvPr>
            <p:ph type="sldNum" sz="quarter" idx="5"/>
          </p:nvPr>
        </p:nvSpPr>
        <p:spPr/>
        <p:txBody>
          <a:bodyPr/>
          <a:lstStyle/>
          <a:p>
            <a:fld id="{1C5BA5AB-C20B-7347-9E94-7C0EDF041BB4}" type="slidenum">
              <a:rPr lang="en-US" smtClean="0"/>
              <a:t>5</a:t>
            </a:fld>
            <a:endParaRPr lang="en-US"/>
          </a:p>
        </p:txBody>
      </p:sp>
    </p:spTree>
    <p:extLst>
      <p:ext uri="{BB962C8B-B14F-4D97-AF65-F5344CB8AC3E}">
        <p14:creationId xmlns:p14="http://schemas.microsoft.com/office/powerpoint/2010/main" val="35850699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hundreds of victims posting their stories of the factors that kept them in abusive relationships.</a:t>
            </a:r>
          </a:p>
          <a:p>
            <a:r>
              <a:rPr lang="en-US" sz="1200" b="0" i="0" kern="1200" dirty="0">
                <a:solidFill>
                  <a:schemeClr val="tx1"/>
                </a:solidFill>
                <a:effectLst/>
                <a:latin typeface="+mn-lt"/>
                <a:ea typeface="+mn-ea"/>
                <a:cs typeface="+mn-cs"/>
              </a:rPr>
              <a:t>As domestic violence </a:t>
            </a:r>
            <a:r>
              <a:rPr lang="en-US" sz="1200" b="0" i="0" u="none" strike="noStrike" kern="1200" dirty="0">
                <a:solidFill>
                  <a:schemeClr val="tx1"/>
                </a:solidFill>
                <a:effectLst/>
                <a:latin typeface="+mn-lt"/>
                <a:ea typeface="+mn-ea"/>
                <a:cs typeface="+mn-cs"/>
                <a:hlinkClick r:id="rId3"/>
              </a:rPr>
              <a:t>researchers</a:t>
            </a:r>
            <a:r>
              <a:rPr lang="en-US" sz="1200" b="0" i="0" kern="1200" dirty="0">
                <a:solidFill>
                  <a:schemeClr val="tx1"/>
                </a:solidFill>
                <a:effectLst/>
                <a:latin typeface="+mn-lt"/>
                <a:ea typeface="+mn-ea"/>
                <a:cs typeface="+mn-cs"/>
              </a:rPr>
              <a:t>, we were curious how these posts could help professionals and public observers better understand the unique challenges victims of domestic violence face. With colleague </a:t>
            </a:r>
            <a:r>
              <a:rPr lang="en-US" sz="1200" b="0" i="0" u="none" strike="noStrike" kern="1200" dirty="0">
                <a:solidFill>
                  <a:schemeClr val="tx1"/>
                </a:solidFill>
                <a:effectLst/>
                <a:latin typeface="+mn-lt"/>
                <a:ea typeface="+mn-ea"/>
                <a:cs typeface="+mn-cs"/>
                <a:hlinkClick r:id="rId4"/>
              </a:rPr>
              <a:t>Jaclyn Cravens</a:t>
            </a:r>
            <a:r>
              <a:rPr lang="en-US" sz="1200" b="0" i="0" kern="1200" dirty="0">
                <a:solidFill>
                  <a:schemeClr val="tx1"/>
                </a:solidFill>
                <a:effectLst/>
                <a:latin typeface="+mn-lt"/>
                <a:ea typeface="+mn-ea"/>
                <a:cs typeface="+mn-cs"/>
              </a:rPr>
              <a:t>, and doctoral student </a:t>
            </a:r>
            <a:r>
              <a:rPr lang="en-US" sz="1200" b="0" i="0" kern="1200" dirty="0" err="1">
                <a:solidFill>
                  <a:schemeClr val="tx1"/>
                </a:solidFill>
                <a:effectLst/>
                <a:latin typeface="+mn-lt"/>
                <a:ea typeface="+mn-ea"/>
                <a:cs typeface="+mn-cs"/>
              </a:rPr>
              <a:t>Rola</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Aamar</a:t>
            </a:r>
            <a:r>
              <a:rPr lang="en-US" sz="1200" b="0" i="0" kern="1200" dirty="0">
                <a:solidFill>
                  <a:schemeClr val="tx1"/>
                </a:solidFill>
                <a:effectLst/>
                <a:latin typeface="+mn-lt"/>
                <a:ea typeface="+mn-ea"/>
                <a:cs typeface="+mn-cs"/>
              </a:rPr>
              <a:t>, I examined these voices to see what could be learned. We collected hundreds of posts from women all over the world and read, coded, and sorted them, </a:t>
            </a:r>
            <a:r>
              <a:rPr lang="en-US" sz="1200" b="0" i="0" u="none" strike="noStrike" kern="1200" dirty="0">
                <a:solidFill>
                  <a:schemeClr val="tx1"/>
                </a:solidFill>
                <a:effectLst/>
                <a:latin typeface="+mn-lt"/>
                <a:ea typeface="+mn-ea"/>
                <a:cs typeface="+mn-cs"/>
                <a:hlinkClick r:id="rId5"/>
              </a:rPr>
              <a:t>publishing</a:t>
            </a:r>
            <a:r>
              <a:rPr lang="en-US" sz="1200" b="0" i="0" kern="1200" dirty="0">
                <a:solidFill>
                  <a:schemeClr val="tx1"/>
                </a:solidFill>
                <a:effectLst/>
                <a:latin typeface="+mn-lt"/>
                <a:ea typeface="+mn-ea"/>
                <a:cs typeface="+mn-cs"/>
              </a:rPr>
              <a:t> these findings in 2015.</a:t>
            </a:r>
            <a:r>
              <a:rPr lang="en-US" sz="1200" b="0" i="0" kern="1200" baseline="30000" dirty="0">
                <a:solidFill>
                  <a:schemeClr val="tx1"/>
                </a:solidFill>
                <a:effectLst/>
                <a:latin typeface="+mn-lt"/>
                <a:ea typeface="+mn-ea"/>
                <a:cs typeface="+mn-cs"/>
              </a:rPr>
              <a:t>2</a:t>
            </a:r>
            <a:r>
              <a:rPr lang="en-US" sz="1200" b="0" i="0" kern="1200" dirty="0">
                <a:solidFill>
                  <a:schemeClr val="tx1"/>
                </a:solidFill>
                <a:effectLst/>
                <a:latin typeface="+mn-lt"/>
                <a:ea typeface="+mn-ea"/>
                <a:cs typeface="+mn-cs"/>
              </a:rPr>
              <a:t> Through this analysis, we identified eight main reasons women stay in abusive relationships:</a:t>
            </a:r>
          </a:p>
          <a:p>
            <a:endParaRPr lang="en-US" dirty="0"/>
          </a:p>
        </p:txBody>
      </p:sp>
      <p:sp>
        <p:nvSpPr>
          <p:cNvPr id="4" name="Slide Number Placeholder 3"/>
          <p:cNvSpPr>
            <a:spLocks noGrp="1"/>
          </p:cNvSpPr>
          <p:nvPr>
            <p:ph type="sldNum" sz="quarter" idx="5"/>
          </p:nvPr>
        </p:nvSpPr>
        <p:spPr/>
        <p:txBody>
          <a:bodyPr/>
          <a:lstStyle/>
          <a:p>
            <a:fld id="{1C5BA5AB-C20B-7347-9E94-7C0EDF041BB4}" type="slidenum">
              <a:rPr lang="en-US" smtClean="0"/>
              <a:t>6</a:t>
            </a:fld>
            <a:endParaRPr lang="en-US"/>
          </a:p>
        </p:txBody>
      </p:sp>
    </p:spTree>
    <p:extLst>
      <p:ext uri="{BB962C8B-B14F-4D97-AF65-F5344CB8AC3E}">
        <p14:creationId xmlns:p14="http://schemas.microsoft.com/office/powerpoint/2010/main" val="4250066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1. Distorted Thoughts</a:t>
            </a:r>
            <a:r>
              <a:rPr lang="en-US" sz="1200" b="0" i="0" kern="1200" dirty="0">
                <a:solidFill>
                  <a:schemeClr val="tx1"/>
                </a:solidFill>
                <a:effectLst/>
                <a:latin typeface="+mn-lt"/>
                <a:ea typeface="+mn-ea"/>
                <a:cs typeface="+mn-cs"/>
              </a:rPr>
              <a:t>. Being controlled and hurt is traumatizing, and this leads to confusion, doubts, and even self-blame. Perpetrators harass and accuse victims, which wears them down and causes despair and guilt.</a:t>
            </a:r>
            <a:r>
              <a:rPr lang="en-US" sz="1200" b="0" i="0" kern="1200" baseline="30000" dirty="0">
                <a:solidFill>
                  <a:schemeClr val="tx1"/>
                </a:solidFill>
                <a:effectLst/>
                <a:latin typeface="+mn-lt"/>
                <a:ea typeface="+mn-ea"/>
                <a:cs typeface="+mn-cs"/>
              </a:rPr>
              <a:t>3</a:t>
            </a:r>
            <a:r>
              <a:rPr lang="en-US" sz="1200" b="0" i="0" kern="1200" dirty="0">
                <a:solidFill>
                  <a:schemeClr val="tx1"/>
                </a:solidFill>
                <a:effectLst/>
                <a:latin typeface="+mn-lt"/>
                <a:ea typeface="+mn-ea"/>
                <a:cs typeface="+mn-cs"/>
              </a:rPr>
              <a:t> For example, women shared: “I believed I deserved it,” and, “I was ashamed, embarrassed, and blamed myself because I thought I triggered him.” Others minimized the abuse as a way to cope with it, saying: “[I stayed] because I didn’t think that emotional and financial abuse was really abuse. Because words don’t leave bruises,’’ and, “Because I didn’t know what my boyfriend did to me was rape.”</a:t>
            </a:r>
          </a:p>
          <a:p>
            <a:r>
              <a:rPr lang="en-US" sz="1200" b="1" i="0" kern="1200" dirty="0">
                <a:solidFill>
                  <a:schemeClr val="tx1"/>
                </a:solidFill>
                <a:effectLst/>
                <a:latin typeface="+mn-lt"/>
                <a:ea typeface="+mn-ea"/>
                <a:cs typeface="+mn-cs"/>
              </a:rPr>
              <a:t>2. Damaged Self-Worth.</a:t>
            </a:r>
            <a:r>
              <a:rPr lang="en-US" sz="1200" b="0" i="0" kern="1200" dirty="0">
                <a:solidFill>
                  <a:schemeClr val="tx1"/>
                </a:solidFill>
                <a:effectLst/>
                <a:latin typeface="+mn-lt"/>
                <a:ea typeface="+mn-ea"/>
                <a:cs typeface="+mn-cs"/>
              </a:rPr>
              <a:t> Related was the damage to the self that is the result of degrading treatment. Many women felt beaten down and of no value, saying: “He made me believe I was worthless and alone,” and, “I felt I had done something wrong and I deserved it.”</a:t>
            </a:r>
          </a:p>
          <a:p>
            <a:r>
              <a:rPr lang="en-US" sz="1200" b="1" i="0" kern="1200" dirty="0">
                <a:solidFill>
                  <a:schemeClr val="tx1"/>
                </a:solidFill>
                <a:effectLst/>
                <a:latin typeface="+mn-lt"/>
                <a:ea typeface="+mn-ea"/>
                <a:cs typeface="+mn-cs"/>
              </a:rPr>
              <a:t>3. Fear.</a:t>
            </a:r>
            <a:r>
              <a:rPr lang="en-US" sz="1200" b="0" i="0" kern="1200" dirty="0">
                <a:solidFill>
                  <a:schemeClr val="tx1"/>
                </a:solidFill>
                <a:effectLst/>
                <a:latin typeface="+mn-lt"/>
                <a:ea typeface="+mn-ea"/>
                <a:cs typeface="+mn-cs"/>
              </a:rPr>
              <a:t> The threat of bodily and emotional harm is powerful, and abusers use this to control and keep women trapped.</a:t>
            </a:r>
            <a:r>
              <a:rPr lang="en-US" sz="1200" b="0" i="0" kern="1200" baseline="30000" dirty="0">
                <a:solidFill>
                  <a:schemeClr val="tx1"/>
                </a:solidFill>
                <a:effectLst/>
                <a:latin typeface="+mn-lt"/>
                <a:ea typeface="+mn-ea"/>
                <a:cs typeface="+mn-cs"/>
              </a:rPr>
              <a:t>4</a:t>
            </a:r>
            <a:r>
              <a:rPr lang="en-US" sz="1200" b="0" i="0" kern="1200" dirty="0">
                <a:solidFill>
                  <a:schemeClr val="tx1"/>
                </a:solidFill>
                <a:effectLst/>
                <a:latin typeface="+mn-lt"/>
                <a:ea typeface="+mn-ea"/>
                <a:cs typeface="+mn-cs"/>
              </a:rPr>
              <a:t> Female victims of violence are much more likely than male victims to be terrorized and traumatized.</a:t>
            </a:r>
            <a:r>
              <a:rPr lang="en-US" sz="1200" b="0" i="0" kern="1200" baseline="30000" dirty="0">
                <a:solidFill>
                  <a:schemeClr val="tx1"/>
                </a:solidFill>
                <a:effectLst/>
                <a:latin typeface="+mn-lt"/>
                <a:ea typeface="+mn-ea"/>
                <a:cs typeface="+mn-cs"/>
              </a:rPr>
              <a:t>5 </a:t>
            </a:r>
            <a:r>
              <a:rPr lang="en-US" sz="1200" b="0" i="0" kern="1200" dirty="0">
                <a:solidFill>
                  <a:schemeClr val="tx1"/>
                </a:solidFill>
                <a:effectLst/>
                <a:latin typeface="+mn-lt"/>
                <a:ea typeface="+mn-ea"/>
                <a:cs typeface="+mn-cs"/>
              </a:rPr>
              <a:t>One said: “I was afraid of him…I knew he’d make leaving an ugly drawn out nightmare.” Attempting to leave an abuser is dangerous. One woman felt trapped because of her husband’s “threats of hunting me down and harming all my loved ones including our kids while I watched and then killing me.”</a:t>
            </a:r>
          </a:p>
          <a:p>
            <a:r>
              <a:rPr lang="en-US" sz="1200" b="1" i="0" kern="1200" dirty="0">
                <a:solidFill>
                  <a:schemeClr val="tx1"/>
                </a:solidFill>
                <a:effectLst/>
                <a:latin typeface="+mn-lt"/>
                <a:ea typeface="+mn-ea"/>
                <a:cs typeface="+mn-cs"/>
              </a:rPr>
              <a:t>4. Wanting to be a Savior</a:t>
            </a:r>
            <a:r>
              <a:rPr lang="en-US" sz="1200" b="0" i="0" kern="1200" dirty="0">
                <a:solidFill>
                  <a:schemeClr val="tx1"/>
                </a:solidFill>
                <a:effectLst/>
                <a:latin typeface="+mn-lt"/>
                <a:ea typeface="+mn-ea"/>
                <a:cs typeface="+mn-cs"/>
              </a:rPr>
              <a:t>. Many described a desire to help, or love their partners with the hopes that they could change them: “I believed I could love the abuse out of him.” Others described internal values or commitments to the marriage or partner, with tweets like: “I thought I would be the strong one who would never leave him and show him loyalty. I would fix him and teach him love.” Others had pity and put their partner’s needs above their own: “His father died, he became an alcoholic and said that God wouldn’t want me to leave him because he needed me to make him better.”</a:t>
            </a:r>
          </a:p>
          <a:p>
            <a:r>
              <a:rPr lang="en-US" sz="1200" b="1" i="0" kern="1200" dirty="0">
                <a:solidFill>
                  <a:schemeClr val="tx1"/>
                </a:solidFill>
                <a:effectLst/>
                <a:latin typeface="+mn-lt"/>
                <a:ea typeface="+mn-ea"/>
                <a:cs typeface="+mn-cs"/>
              </a:rPr>
              <a:t>5. Children</a:t>
            </a:r>
            <a:r>
              <a:rPr lang="en-US" sz="1200" b="0" i="0" kern="1200" dirty="0">
                <a:solidFill>
                  <a:schemeClr val="tx1"/>
                </a:solidFill>
                <a:effectLst/>
                <a:latin typeface="+mn-lt"/>
                <a:ea typeface="+mn-ea"/>
                <a:cs typeface="+mn-cs"/>
              </a:rPr>
              <a:t>. These women also put their children first, sacrificing their own safety: “I was afraid if he wasn’t beating me he would beat his kids. And I valued their lives more than my own.” And, “I stayed for 20 years while I protected our children, all while I was being abused.” Others mentioned staying to benefit the children: “I wanted my son to have a father.”</a:t>
            </a:r>
          </a:p>
          <a:p>
            <a:r>
              <a:rPr lang="en-US" sz="1200" b="1" i="0" kern="1200" dirty="0">
                <a:solidFill>
                  <a:schemeClr val="tx1"/>
                </a:solidFill>
                <a:effectLst/>
                <a:latin typeface="+mn-lt"/>
                <a:ea typeface="+mn-ea"/>
                <a:cs typeface="+mn-cs"/>
              </a:rPr>
              <a:t>6. Family Expectations and Experiences.</a:t>
            </a:r>
            <a:r>
              <a:rPr lang="en-US" sz="1200" b="0" i="0" kern="1200" dirty="0">
                <a:solidFill>
                  <a:schemeClr val="tx1"/>
                </a:solidFill>
                <a:effectLst/>
                <a:latin typeface="+mn-lt"/>
                <a:ea typeface="+mn-ea"/>
                <a:cs typeface="+mn-cs"/>
              </a:rPr>
              <a:t> Many posted descriptions of how past experiences with violence distorted their sense of self or of healthy relationships: “I watched [my dad] beat my mom. Then I found someone just like dad,” or, “Because raised by animals, you partner with wolves.” Some mentioned family and religious pressures: “My mother told me God would disown me if I broke my marriage.”</a:t>
            </a:r>
          </a:p>
          <a:p>
            <a:r>
              <a:rPr lang="en-US" sz="1200" b="1" i="0" kern="1200" dirty="0">
                <a:solidFill>
                  <a:schemeClr val="tx1"/>
                </a:solidFill>
                <a:effectLst/>
                <a:latin typeface="+mn-lt"/>
                <a:ea typeface="+mn-ea"/>
                <a:cs typeface="+mn-cs"/>
              </a:rPr>
              <a:t>7. Financial Constraints</a:t>
            </a:r>
            <a:r>
              <a:rPr lang="en-US" sz="1200" b="0" i="0" kern="1200" dirty="0">
                <a:solidFill>
                  <a:schemeClr val="tx1"/>
                </a:solidFill>
                <a:effectLst/>
                <a:latin typeface="+mn-lt"/>
                <a:ea typeface="+mn-ea"/>
                <a:cs typeface="+mn-cs"/>
              </a:rPr>
              <a:t>. Many referred to financial limitations, and these were often connected to caring for children: “I had no family, two young children, no money, and guilt because he had brain damage from a car accident.” Others were unable to keep jobs because of the abuser’s control or their injuries, and others were used financially by their abuser: “[My] ex racked up thousands of debt in my name.”</a:t>
            </a:r>
          </a:p>
          <a:p>
            <a:r>
              <a:rPr lang="en-US" sz="1200" b="1" i="0" kern="1200" dirty="0">
                <a:solidFill>
                  <a:schemeClr val="tx1"/>
                </a:solidFill>
                <a:effectLst/>
                <a:latin typeface="+mn-lt"/>
                <a:ea typeface="+mn-ea"/>
                <a:cs typeface="+mn-cs"/>
              </a:rPr>
              <a:t>8. Isolation</a:t>
            </a:r>
            <a:r>
              <a:rPr lang="en-US" sz="1200" b="0" i="0" kern="1200" dirty="0">
                <a:solidFill>
                  <a:schemeClr val="tx1"/>
                </a:solidFill>
                <a:effectLst/>
                <a:latin typeface="+mn-lt"/>
                <a:ea typeface="+mn-ea"/>
                <a:cs typeface="+mn-cs"/>
              </a:rPr>
              <a:t>. A common tactic of manipulative partners is to separate their victim from family and friends. Sometimes this is physical, as one woman experienced: “I was literally trapped in the backwoods of WV, and he would use my little boy to keep me close.” Other times isolation is emotional, as one woman was told: “You can either have friends and family or you can have me.”</a:t>
            </a:r>
          </a:p>
          <a:p>
            <a:endParaRPr lang="en-US" dirty="0"/>
          </a:p>
        </p:txBody>
      </p:sp>
      <p:sp>
        <p:nvSpPr>
          <p:cNvPr id="4" name="Slide Number Placeholder 3"/>
          <p:cNvSpPr>
            <a:spLocks noGrp="1"/>
          </p:cNvSpPr>
          <p:nvPr>
            <p:ph type="sldNum" sz="quarter" idx="5"/>
          </p:nvPr>
        </p:nvSpPr>
        <p:spPr/>
        <p:txBody>
          <a:bodyPr/>
          <a:lstStyle/>
          <a:p>
            <a:fld id="{1C5BA5AB-C20B-7347-9E94-7C0EDF041BB4}" type="slidenum">
              <a:rPr lang="en-US" smtClean="0"/>
              <a:t>7</a:t>
            </a:fld>
            <a:endParaRPr lang="en-US"/>
          </a:p>
        </p:txBody>
      </p:sp>
    </p:spTree>
    <p:extLst>
      <p:ext uri="{BB962C8B-B14F-4D97-AF65-F5344CB8AC3E}">
        <p14:creationId xmlns:p14="http://schemas.microsoft.com/office/powerpoint/2010/main" val="33218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1. Distorted Thoughts</a:t>
            </a:r>
            <a:r>
              <a:rPr lang="en-US" sz="1200" b="0" i="0" kern="1200" dirty="0">
                <a:solidFill>
                  <a:schemeClr val="tx1"/>
                </a:solidFill>
                <a:effectLst/>
                <a:latin typeface="+mn-lt"/>
                <a:ea typeface="+mn-ea"/>
                <a:cs typeface="+mn-cs"/>
              </a:rPr>
              <a:t>. Being controlled and hurt is traumatizing, and this leads to confusion, doubts, and even self-blame. Perpetrators harass and accuse victims, which wears them down and causes despair and guilt.</a:t>
            </a:r>
            <a:r>
              <a:rPr lang="en-US" sz="1200" b="0" i="0" kern="1200" baseline="30000" dirty="0">
                <a:solidFill>
                  <a:schemeClr val="tx1"/>
                </a:solidFill>
                <a:effectLst/>
                <a:latin typeface="+mn-lt"/>
                <a:ea typeface="+mn-ea"/>
                <a:cs typeface="+mn-cs"/>
              </a:rPr>
              <a:t>3</a:t>
            </a:r>
            <a:r>
              <a:rPr lang="en-US" sz="1200" b="0" i="0" kern="1200" dirty="0">
                <a:solidFill>
                  <a:schemeClr val="tx1"/>
                </a:solidFill>
                <a:effectLst/>
                <a:latin typeface="+mn-lt"/>
                <a:ea typeface="+mn-ea"/>
                <a:cs typeface="+mn-cs"/>
              </a:rPr>
              <a:t> For example, women shared: “I believed I deserved it,” and, “I was ashamed, embarrassed, and blamed myself because I thought I triggered him.” Others minimized the abuse as a way to cope with it, saying: “[I stayed] because I didn’t think that emotional and financial abuse was really abuse. Because words don’t leave bruises,’’ and, “Because I didn’t know what my boyfriend did to me was rape.”</a:t>
            </a:r>
          </a:p>
          <a:p>
            <a:r>
              <a:rPr lang="en-US" sz="1200" b="1" i="0" kern="1200" dirty="0">
                <a:solidFill>
                  <a:schemeClr val="tx1"/>
                </a:solidFill>
                <a:effectLst/>
                <a:latin typeface="+mn-lt"/>
                <a:ea typeface="+mn-ea"/>
                <a:cs typeface="+mn-cs"/>
              </a:rPr>
              <a:t>2. Damaged Self-Worth.</a:t>
            </a:r>
            <a:r>
              <a:rPr lang="en-US" sz="1200" b="0" i="0" kern="1200" dirty="0">
                <a:solidFill>
                  <a:schemeClr val="tx1"/>
                </a:solidFill>
                <a:effectLst/>
                <a:latin typeface="+mn-lt"/>
                <a:ea typeface="+mn-ea"/>
                <a:cs typeface="+mn-cs"/>
              </a:rPr>
              <a:t> Related was the damage to the self that is the result of degrading treatment. Many women felt beaten down and of no value, saying: “He made me believe I was worthless and alone,” and, “I felt I had done something wrong and I deserved it.”</a:t>
            </a:r>
          </a:p>
          <a:p>
            <a:r>
              <a:rPr lang="en-US" sz="1200" b="1" i="0" kern="1200" dirty="0">
                <a:solidFill>
                  <a:schemeClr val="tx1"/>
                </a:solidFill>
                <a:effectLst/>
                <a:latin typeface="+mn-lt"/>
                <a:ea typeface="+mn-ea"/>
                <a:cs typeface="+mn-cs"/>
              </a:rPr>
              <a:t>3. Fear.</a:t>
            </a:r>
            <a:r>
              <a:rPr lang="en-US" sz="1200" b="0" i="0" kern="1200" dirty="0">
                <a:solidFill>
                  <a:schemeClr val="tx1"/>
                </a:solidFill>
                <a:effectLst/>
                <a:latin typeface="+mn-lt"/>
                <a:ea typeface="+mn-ea"/>
                <a:cs typeface="+mn-cs"/>
              </a:rPr>
              <a:t> The threat of bodily and emotional harm is powerful, and abusers use this to control and keep women trapped.</a:t>
            </a:r>
            <a:r>
              <a:rPr lang="en-US" sz="1200" b="0" i="0" kern="1200" baseline="30000" dirty="0">
                <a:solidFill>
                  <a:schemeClr val="tx1"/>
                </a:solidFill>
                <a:effectLst/>
                <a:latin typeface="+mn-lt"/>
                <a:ea typeface="+mn-ea"/>
                <a:cs typeface="+mn-cs"/>
              </a:rPr>
              <a:t>4</a:t>
            </a:r>
            <a:r>
              <a:rPr lang="en-US" sz="1200" b="0" i="0" kern="1200" dirty="0">
                <a:solidFill>
                  <a:schemeClr val="tx1"/>
                </a:solidFill>
                <a:effectLst/>
                <a:latin typeface="+mn-lt"/>
                <a:ea typeface="+mn-ea"/>
                <a:cs typeface="+mn-cs"/>
              </a:rPr>
              <a:t> Female victims of violence are much more likely than male victims to be terrorized and traumatized.</a:t>
            </a:r>
            <a:r>
              <a:rPr lang="en-US" sz="1200" b="0" i="0" kern="1200" baseline="30000" dirty="0">
                <a:solidFill>
                  <a:schemeClr val="tx1"/>
                </a:solidFill>
                <a:effectLst/>
                <a:latin typeface="+mn-lt"/>
                <a:ea typeface="+mn-ea"/>
                <a:cs typeface="+mn-cs"/>
              </a:rPr>
              <a:t>5 </a:t>
            </a:r>
            <a:r>
              <a:rPr lang="en-US" sz="1200" b="0" i="0" kern="1200" dirty="0">
                <a:solidFill>
                  <a:schemeClr val="tx1"/>
                </a:solidFill>
                <a:effectLst/>
                <a:latin typeface="+mn-lt"/>
                <a:ea typeface="+mn-ea"/>
                <a:cs typeface="+mn-cs"/>
              </a:rPr>
              <a:t>One said: “I was afraid of him…I knew he’d make leaving an ugly drawn out nightmare.” Attempting to leave an abuser is dangerous. One woman felt trapped because of her husband’s “threats of hunting me down and harming all my loved ones including our kids while I watched and then killing me.”</a:t>
            </a:r>
          </a:p>
          <a:p>
            <a:r>
              <a:rPr lang="en-US" sz="1200" b="1" i="0" kern="1200" dirty="0">
                <a:solidFill>
                  <a:schemeClr val="tx1"/>
                </a:solidFill>
                <a:effectLst/>
                <a:latin typeface="+mn-lt"/>
                <a:ea typeface="+mn-ea"/>
                <a:cs typeface="+mn-cs"/>
              </a:rPr>
              <a:t>4. Wanting to be a Savior</a:t>
            </a:r>
            <a:r>
              <a:rPr lang="en-US" sz="1200" b="0" i="0" kern="1200" dirty="0">
                <a:solidFill>
                  <a:schemeClr val="tx1"/>
                </a:solidFill>
                <a:effectLst/>
                <a:latin typeface="+mn-lt"/>
                <a:ea typeface="+mn-ea"/>
                <a:cs typeface="+mn-cs"/>
              </a:rPr>
              <a:t>. Many described a desire to help, or love their partners with the hopes that they could change them: “I believed I could love the abuse out of him.” Others described internal values or commitments to the marriage or partner, with tweets like: “I thought I would be the strong one who would never leave him and show him loyalty. I would fix him and teach him love.” Others had pity and put their partner’s needs above their own: “His father died, he became an alcoholic and said that God wouldn’t want me to leave him because he needed me to make him better.”</a:t>
            </a:r>
          </a:p>
          <a:p>
            <a:r>
              <a:rPr lang="en-US" sz="1200" b="1" i="0" kern="1200" dirty="0">
                <a:solidFill>
                  <a:schemeClr val="tx1"/>
                </a:solidFill>
                <a:effectLst/>
                <a:latin typeface="+mn-lt"/>
                <a:ea typeface="+mn-ea"/>
                <a:cs typeface="+mn-cs"/>
              </a:rPr>
              <a:t>5. Children</a:t>
            </a:r>
            <a:r>
              <a:rPr lang="en-US" sz="1200" b="0" i="0" kern="1200" dirty="0">
                <a:solidFill>
                  <a:schemeClr val="tx1"/>
                </a:solidFill>
                <a:effectLst/>
                <a:latin typeface="+mn-lt"/>
                <a:ea typeface="+mn-ea"/>
                <a:cs typeface="+mn-cs"/>
              </a:rPr>
              <a:t>. These women also put their children first, sacrificing their own safety: “I was afraid if he wasn’t beating me he would beat his kids. And I valued their lives more than my own.” And, “I stayed for 20 years while I protected our children, all while I was being abused.” Others mentioned staying to benefit the children: “I wanted my son to have a father.”</a:t>
            </a:r>
          </a:p>
          <a:p>
            <a:r>
              <a:rPr lang="en-US" sz="1200" b="1" i="0" kern="1200" dirty="0">
                <a:solidFill>
                  <a:schemeClr val="tx1"/>
                </a:solidFill>
                <a:effectLst/>
                <a:latin typeface="+mn-lt"/>
                <a:ea typeface="+mn-ea"/>
                <a:cs typeface="+mn-cs"/>
              </a:rPr>
              <a:t>6. Family Expectations and Experiences.</a:t>
            </a:r>
            <a:r>
              <a:rPr lang="en-US" sz="1200" b="0" i="0" kern="1200" dirty="0">
                <a:solidFill>
                  <a:schemeClr val="tx1"/>
                </a:solidFill>
                <a:effectLst/>
                <a:latin typeface="+mn-lt"/>
                <a:ea typeface="+mn-ea"/>
                <a:cs typeface="+mn-cs"/>
              </a:rPr>
              <a:t> Many posted descriptions of how past experiences with violence distorted their sense of self or of healthy relationships: “I watched [my dad] beat my mom. Then I found someone just like dad,” or, “Because raised by animals, you partner with wolves.” Some mentioned family and religious pressures: “My mother told me God would disown me if I broke my marriage.”</a:t>
            </a:r>
          </a:p>
          <a:p>
            <a:r>
              <a:rPr lang="en-US" sz="1200" b="1" i="0" kern="1200" dirty="0">
                <a:solidFill>
                  <a:schemeClr val="tx1"/>
                </a:solidFill>
                <a:effectLst/>
                <a:latin typeface="+mn-lt"/>
                <a:ea typeface="+mn-ea"/>
                <a:cs typeface="+mn-cs"/>
              </a:rPr>
              <a:t>7. Financial Constraints</a:t>
            </a:r>
            <a:r>
              <a:rPr lang="en-US" sz="1200" b="0" i="0" kern="1200" dirty="0">
                <a:solidFill>
                  <a:schemeClr val="tx1"/>
                </a:solidFill>
                <a:effectLst/>
                <a:latin typeface="+mn-lt"/>
                <a:ea typeface="+mn-ea"/>
                <a:cs typeface="+mn-cs"/>
              </a:rPr>
              <a:t>. Many referred to financial limitations, and these were often connected to caring for children: “I had no family, two young children, no money, and guilt because he had brain damage from a car accident.” Others were unable to keep jobs because of the abuser’s control or their injuries, and others were used financially by their abuser: “[My] ex racked up thousands of debt in my name.”</a:t>
            </a:r>
          </a:p>
          <a:p>
            <a:r>
              <a:rPr lang="en-US" sz="1200" b="1" i="0" kern="1200" dirty="0">
                <a:solidFill>
                  <a:schemeClr val="tx1"/>
                </a:solidFill>
                <a:effectLst/>
                <a:latin typeface="+mn-lt"/>
                <a:ea typeface="+mn-ea"/>
                <a:cs typeface="+mn-cs"/>
              </a:rPr>
              <a:t>8. Isolation</a:t>
            </a:r>
            <a:r>
              <a:rPr lang="en-US" sz="1200" b="0" i="0" kern="1200" dirty="0">
                <a:solidFill>
                  <a:schemeClr val="tx1"/>
                </a:solidFill>
                <a:effectLst/>
                <a:latin typeface="+mn-lt"/>
                <a:ea typeface="+mn-ea"/>
                <a:cs typeface="+mn-cs"/>
              </a:rPr>
              <a:t>. A common tactic of manipulative partners is to separate their victim from family and friends. Sometimes this is physical, as one woman experienced: “I was literally trapped in the backwoods of WV, and he would use my little boy to keep me close.” Other times isolation is emotional, as one woman was told: “You can either have friends and family or you can have me.”</a:t>
            </a:r>
          </a:p>
          <a:p>
            <a:endParaRPr lang="en-US" dirty="0"/>
          </a:p>
        </p:txBody>
      </p:sp>
      <p:sp>
        <p:nvSpPr>
          <p:cNvPr id="4" name="Slide Number Placeholder 3"/>
          <p:cNvSpPr>
            <a:spLocks noGrp="1"/>
          </p:cNvSpPr>
          <p:nvPr>
            <p:ph type="sldNum" sz="quarter" idx="5"/>
          </p:nvPr>
        </p:nvSpPr>
        <p:spPr/>
        <p:txBody>
          <a:bodyPr/>
          <a:lstStyle/>
          <a:p>
            <a:fld id="{1C5BA5AB-C20B-7347-9E94-7C0EDF041BB4}" type="slidenum">
              <a:rPr lang="en-US" smtClean="0"/>
              <a:t>8</a:t>
            </a:fld>
            <a:endParaRPr lang="en-US"/>
          </a:p>
        </p:txBody>
      </p:sp>
    </p:spTree>
    <p:extLst>
      <p:ext uri="{BB962C8B-B14F-4D97-AF65-F5344CB8AC3E}">
        <p14:creationId xmlns:p14="http://schemas.microsoft.com/office/powerpoint/2010/main" val="34812659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1. Distorted Thoughts</a:t>
            </a:r>
            <a:r>
              <a:rPr lang="en-US" sz="1200" b="0" i="0" kern="1200" dirty="0">
                <a:solidFill>
                  <a:schemeClr val="tx1"/>
                </a:solidFill>
                <a:effectLst/>
                <a:latin typeface="+mn-lt"/>
                <a:ea typeface="+mn-ea"/>
                <a:cs typeface="+mn-cs"/>
              </a:rPr>
              <a:t>. Being controlled and hurt is traumatizing, and this leads to confusion, doubts, and even self-blame. Perpetrators harass and accuse victims, which wears them down and causes despair and guilt.</a:t>
            </a:r>
            <a:r>
              <a:rPr lang="en-US" sz="1200" b="0" i="0" kern="1200" baseline="30000" dirty="0">
                <a:solidFill>
                  <a:schemeClr val="tx1"/>
                </a:solidFill>
                <a:effectLst/>
                <a:latin typeface="+mn-lt"/>
                <a:ea typeface="+mn-ea"/>
                <a:cs typeface="+mn-cs"/>
              </a:rPr>
              <a:t>3</a:t>
            </a:r>
            <a:r>
              <a:rPr lang="en-US" sz="1200" b="0" i="0" kern="1200" dirty="0">
                <a:solidFill>
                  <a:schemeClr val="tx1"/>
                </a:solidFill>
                <a:effectLst/>
                <a:latin typeface="+mn-lt"/>
                <a:ea typeface="+mn-ea"/>
                <a:cs typeface="+mn-cs"/>
              </a:rPr>
              <a:t> For example, women shared: “I believed I deserved it,” and, “I was ashamed, embarrassed, and blamed myself because I thought I triggered him.” Others minimized the abuse as a way to cope with it, saying: “[I stayed] because I didn’t think that emotional and financial abuse was really abuse. Because words don’t leave bruises,’’ and, “Because I didn’t know what my boyfriend did to me was rape.”</a:t>
            </a:r>
          </a:p>
          <a:p>
            <a:r>
              <a:rPr lang="en-US" sz="1200" b="1" i="0" kern="1200" dirty="0">
                <a:solidFill>
                  <a:schemeClr val="tx1"/>
                </a:solidFill>
                <a:effectLst/>
                <a:latin typeface="+mn-lt"/>
                <a:ea typeface="+mn-ea"/>
                <a:cs typeface="+mn-cs"/>
              </a:rPr>
              <a:t>2. Damaged Self-Worth.</a:t>
            </a:r>
            <a:r>
              <a:rPr lang="en-US" sz="1200" b="0" i="0" kern="1200" dirty="0">
                <a:solidFill>
                  <a:schemeClr val="tx1"/>
                </a:solidFill>
                <a:effectLst/>
                <a:latin typeface="+mn-lt"/>
                <a:ea typeface="+mn-ea"/>
                <a:cs typeface="+mn-cs"/>
              </a:rPr>
              <a:t> Related was the damage to the self that is the result of degrading treatment. Many women felt beaten down and of no value, saying: “He made me believe I was worthless and alone,” and, “I felt I had done something wrong and I deserved it.”</a:t>
            </a:r>
          </a:p>
          <a:p>
            <a:r>
              <a:rPr lang="en-US" sz="1200" b="1" i="0" kern="1200" dirty="0">
                <a:solidFill>
                  <a:schemeClr val="tx1"/>
                </a:solidFill>
                <a:effectLst/>
                <a:latin typeface="+mn-lt"/>
                <a:ea typeface="+mn-ea"/>
                <a:cs typeface="+mn-cs"/>
              </a:rPr>
              <a:t>3. Fear.</a:t>
            </a:r>
            <a:r>
              <a:rPr lang="en-US" sz="1200" b="0" i="0" kern="1200" dirty="0">
                <a:solidFill>
                  <a:schemeClr val="tx1"/>
                </a:solidFill>
                <a:effectLst/>
                <a:latin typeface="+mn-lt"/>
                <a:ea typeface="+mn-ea"/>
                <a:cs typeface="+mn-cs"/>
              </a:rPr>
              <a:t> The threat of bodily and emotional harm is powerful, and abusers use this to control and keep women trapped.</a:t>
            </a:r>
            <a:r>
              <a:rPr lang="en-US" sz="1200" b="0" i="0" kern="1200" baseline="30000" dirty="0">
                <a:solidFill>
                  <a:schemeClr val="tx1"/>
                </a:solidFill>
                <a:effectLst/>
                <a:latin typeface="+mn-lt"/>
                <a:ea typeface="+mn-ea"/>
                <a:cs typeface="+mn-cs"/>
              </a:rPr>
              <a:t>4</a:t>
            </a:r>
            <a:r>
              <a:rPr lang="en-US" sz="1200" b="0" i="0" kern="1200" dirty="0">
                <a:solidFill>
                  <a:schemeClr val="tx1"/>
                </a:solidFill>
                <a:effectLst/>
                <a:latin typeface="+mn-lt"/>
                <a:ea typeface="+mn-ea"/>
                <a:cs typeface="+mn-cs"/>
              </a:rPr>
              <a:t> Female victims of violence are much more likely than male victims to be terrorized and traumatized.</a:t>
            </a:r>
            <a:r>
              <a:rPr lang="en-US" sz="1200" b="0" i="0" kern="1200" baseline="30000" dirty="0">
                <a:solidFill>
                  <a:schemeClr val="tx1"/>
                </a:solidFill>
                <a:effectLst/>
                <a:latin typeface="+mn-lt"/>
                <a:ea typeface="+mn-ea"/>
                <a:cs typeface="+mn-cs"/>
              </a:rPr>
              <a:t>5 </a:t>
            </a:r>
            <a:r>
              <a:rPr lang="en-US" sz="1200" b="0" i="0" kern="1200" dirty="0">
                <a:solidFill>
                  <a:schemeClr val="tx1"/>
                </a:solidFill>
                <a:effectLst/>
                <a:latin typeface="+mn-lt"/>
                <a:ea typeface="+mn-ea"/>
                <a:cs typeface="+mn-cs"/>
              </a:rPr>
              <a:t>One said: “I was afraid of him…I knew he’d make leaving an ugly drawn out nightmare.” Attempting to leave an abuser is dangerous. One woman felt trapped because of her husband’s “threats of hunting me down and harming all my loved ones including our kids while I watched and then killing me.”</a:t>
            </a:r>
          </a:p>
          <a:p>
            <a:r>
              <a:rPr lang="en-US" sz="1200" b="1" i="0" kern="1200" dirty="0">
                <a:solidFill>
                  <a:schemeClr val="tx1"/>
                </a:solidFill>
                <a:effectLst/>
                <a:latin typeface="+mn-lt"/>
                <a:ea typeface="+mn-ea"/>
                <a:cs typeface="+mn-cs"/>
              </a:rPr>
              <a:t>4. Wanting to be a Savior</a:t>
            </a:r>
            <a:r>
              <a:rPr lang="en-US" sz="1200" b="0" i="0" kern="1200" dirty="0">
                <a:solidFill>
                  <a:schemeClr val="tx1"/>
                </a:solidFill>
                <a:effectLst/>
                <a:latin typeface="+mn-lt"/>
                <a:ea typeface="+mn-ea"/>
                <a:cs typeface="+mn-cs"/>
              </a:rPr>
              <a:t>. Many described a desire to help, or love their partners with the hopes that they could change them: “I believed I could love the abuse out of him.” Others described internal values or commitments to the marriage or partner, with tweets like: “I thought I would be the strong one who would never leave him and show him loyalty. I would fix him and teach him love.” Others had pity and put their partner’s needs above their own: “His father died, he became an alcoholic and said that God wouldn’t want me to leave him because he needed me to make him better.”</a:t>
            </a:r>
          </a:p>
          <a:p>
            <a:r>
              <a:rPr lang="en-US" sz="1200" b="1" i="0" kern="1200" dirty="0">
                <a:solidFill>
                  <a:schemeClr val="tx1"/>
                </a:solidFill>
                <a:effectLst/>
                <a:latin typeface="+mn-lt"/>
                <a:ea typeface="+mn-ea"/>
                <a:cs typeface="+mn-cs"/>
              </a:rPr>
              <a:t>5. Children</a:t>
            </a:r>
            <a:r>
              <a:rPr lang="en-US" sz="1200" b="0" i="0" kern="1200" dirty="0">
                <a:solidFill>
                  <a:schemeClr val="tx1"/>
                </a:solidFill>
                <a:effectLst/>
                <a:latin typeface="+mn-lt"/>
                <a:ea typeface="+mn-ea"/>
                <a:cs typeface="+mn-cs"/>
              </a:rPr>
              <a:t>. These women also put their children first, sacrificing their own safety: “I was afraid if he wasn’t beating me he would beat his kids. And I valued their lives more than my own.” And, “I stayed for 20 years while I protected our children, all while I was being abused.” Others mentioned staying to benefit the children: “I wanted my son to have a father.”</a:t>
            </a:r>
          </a:p>
          <a:p>
            <a:r>
              <a:rPr lang="en-US" sz="1200" b="1" i="0" kern="1200" dirty="0">
                <a:solidFill>
                  <a:schemeClr val="tx1"/>
                </a:solidFill>
                <a:effectLst/>
                <a:latin typeface="+mn-lt"/>
                <a:ea typeface="+mn-ea"/>
                <a:cs typeface="+mn-cs"/>
              </a:rPr>
              <a:t>6. Family Expectations and Experiences.</a:t>
            </a:r>
            <a:r>
              <a:rPr lang="en-US" sz="1200" b="0" i="0" kern="1200" dirty="0">
                <a:solidFill>
                  <a:schemeClr val="tx1"/>
                </a:solidFill>
                <a:effectLst/>
                <a:latin typeface="+mn-lt"/>
                <a:ea typeface="+mn-ea"/>
                <a:cs typeface="+mn-cs"/>
              </a:rPr>
              <a:t> Many posted descriptions of how past experiences with violence distorted their sense of self or of healthy relationships: “I watched [my dad] beat my mom. Then I found someone just like dad,” or, “Because raised by animals, you partner with wolves.” Some mentioned family and religious pressures: “My mother told me God would disown me if I broke my marriage.”</a:t>
            </a:r>
          </a:p>
          <a:p>
            <a:r>
              <a:rPr lang="en-US" sz="1200" b="1" i="0" kern="1200" dirty="0">
                <a:solidFill>
                  <a:schemeClr val="tx1"/>
                </a:solidFill>
                <a:effectLst/>
                <a:latin typeface="+mn-lt"/>
                <a:ea typeface="+mn-ea"/>
                <a:cs typeface="+mn-cs"/>
              </a:rPr>
              <a:t>7. Financial Constraints</a:t>
            </a:r>
            <a:r>
              <a:rPr lang="en-US" sz="1200" b="0" i="0" kern="1200" dirty="0">
                <a:solidFill>
                  <a:schemeClr val="tx1"/>
                </a:solidFill>
                <a:effectLst/>
                <a:latin typeface="+mn-lt"/>
                <a:ea typeface="+mn-ea"/>
                <a:cs typeface="+mn-cs"/>
              </a:rPr>
              <a:t>. Many referred to financial limitations, and these were often connected to caring for children: “I had no family, two young children, no money, and guilt because he had brain damage from a car accident.” Others were unable to keep jobs because of the abuser’s control or their injuries, and others were used financially by their abuser: “[My] ex racked up thousands of debt in my name.”</a:t>
            </a:r>
          </a:p>
          <a:p>
            <a:r>
              <a:rPr lang="en-US" sz="1200" b="1" i="0" kern="1200" dirty="0">
                <a:solidFill>
                  <a:schemeClr val="tx1"/>
                </a:solidFill>
                <a:effectLst/>
                <a:latin typeface="+mn-lt"/>
                <a:ea typeface="+mn-ea"/>
                <a:cs typeface="+mn-cs"/>
              </a:rPr>
              <a:t>8. Isolation</a:t>
            </a:r>
            <a:r>
              <a:rPr lang="en-US" sz="1200" b="0" i="0" kern="1200" dirty="0">
                <a:solidFill>
                  <a:schemeClr val="tx1"/>
                </a:solidFill>
                <a:effectLst/>
                <a:latin typeface="+mn-lt"/>
                <a:ea typeface="+mn-ea"/>
                <a:cs typeface="+mn-cs"/>
              </a:rPr>
              <a:t>. A common tactic of manipulative partners is to separate their victim from family and friends. Sometimes this is physical, as one woman experienced: “I was literally trapped in the backwoods of WV, and he would use my little boy to keep me close.” Other times isolation is emotional, as one woman was told: “You can either have friends and family or you can have me.”</a:t>
            </a:r>
          </a:p>
          <a:p>
            <a:endParaRPr lang="en-US" dirty="0"/>
          </a:p>
        </p:txBody>
      </p:sp>
      <p:sp>
        <p:nvSpPr>
          <p:cNvPr id="4" name="Slide Number Placeholder 3"/>
          <p:cNvSpPr>
            <a:spLocks noGrp="1"/>
          </p:cNvSpPr>
          <p:nvPr>
            <p:ph type="sldNum" sz="quarter" idx="5"/>
          </p:nvPr>
        </p:nvSpPr>
        <p:spPr/>
        <p:txBody>
          <a:bodyPr/>
          <a:lstStyle/>
          <a:p>
            <a:fld id="{1C5BA5AB-C20B-7347-9E94-7C0EDF041BB4}" type="slidenum">
              <a:rPr lang="en-US" smtClean="0"/>
              <a:t>9</a:t>
            </a:fld>
            <a:endParaRPr lang="en-US"/>
          </a:p>
        </p:txBody>
      </p:sp>
    </p:spTree>
    <p:extLst>
      <p:ext uri="{BB962C8B-B14F-4D97-AF65-F5344CB8AC3E}">
        <p14:creationId xmlns:p14="http://schemas.microsoft.com/office/powerpoint/2010/main" val="888612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1. Distorted Thoughts</a:t>
            </a:r>
            <a:r>
              <a:rPr lang="en-US" sz="1200" b="0" i="0" kern="1200" dirty="0">
                <a:solidFill>
                  <a:schemeClr val="tx1"/>
                </a:solidFill>
                <a:effectLst/>
                <a:latin typeface="+mn-lt"/>
                <a:ea typeface="+mn-ea"/>
                <a:cs typeface="+mn-cs"/>
              </a:rPr>
              <a:t>. Being controlled and hurt is traumatizing, and this leads to confusion, doubts, and even self-blame. Perpetrators harass and accuse victims, which wears them down and causes despair and guilt.</a:t>
            </a:r>
            <a:r>
              <a:rPr lang="en-US" sz="1200" b="0" i="0" kern="1200" baseline="30000" dirty="0">
                <a:solidFill>
                  <a:schemeClr val="tx1"/>
                </a:solidFill>
                <a:effectLst/>
                <a:latin typeface="+mn-lt"/>
                <a:ea typeface="+mn-ea"/>
                <a:cs typeface="+mn-cs"/>
              </a:rPr>
              <a:t>3</a:t>
            </a:r>
            <a:r>
              <a:rPr lang="en-US" sz="1200" b="0" i="0" kern="1200" dirty="0">
                <a:solidFill>
                  <a:schemeClr val="tx1"/>
                </a:solidFill>
                <a:effectLst/>
                <a:latin typeface="+mn-lt"/>
                <a:ea typeface="+mn-ea"/>
                <a:cs typeface="+mn-cs"/>
              </a:rPr>
              <a:t> For example, women shared: “I believed I deserved it,” and, “I was ashamed, embarrassed, and blamed myself because I thought I triggered him.” Others minimized the abuse as a way to cope with it, saying: “[I stayed] because I didn’t think that emotional and financial abuse was really abuse. Because words don’t leave bruises,’’ and, “Because I didn’t know what my boyfriend did to me was rape.”</a:t>
            </a:r>
          </a:p>
          <a:p>
            <a:r>
              <a:rPr lang="en-US" sz="1200" b="1" i="0" kern="1200" dirty="0">
                <a:solidFill>
                  <a:schemeClr val="tx1"/>
                </a:solidFill>
                <a:effectLst/>
                <a:latin typeface="+mn-lt"/>
                <a:ea typeface="+mn-ea"/>
                <a:cs typeface="+mn-cs"/>
              </a:rPr>
              <a:t>2. Damaged Self-Worth.</a:t>
            </a:r>
            <a:r>
              <a:rPr lang="en-US" sz="1200" b="0" i="0" kern="1200" dirty="0">
                <a:solidFill>
                  <a:schemeClr val="tx1"/>
                </a:solidFill>
                <a:effectLst/>
                <a:latin typeface="+mn-lt"/>
                <a:ea typeface="+mn-ea"/>
                <a:cs typeface="+mn-cs"/>
              </a:rPr>
              <a:t> Related was the damage to the self that is the result of degrading treatment. Many women felt beaten down and of no value, saying: “He made me believe I was worthless and alone,” and, “I felt I had done something wrong and I deserved it.”</a:t>
            </a:r>
          </a:p>
          <a:p>
            <a:r>
              <a:rPr lang="en-US" sz="1200" b="1" i="0" kern="1200" dirty="0">
                <a:solidFill>
                  <a:schemeClr val="tx1"/>
                </a:solidFill>
                <a:effectLst/>
                <a:latin typeface="+mn-lt"/>
                <a:ea typeface="+mn-ea"/>
                <a:cs typeface="+mn-cs"/>
              </a:rPr>
              <a:t>3. Fear.</a:t>
            </a:r>
            <a:r>
              <a:rPr lang="en-US" sz="1200" b="0" i="0" kern="1200" dirty="0">
                <a:solidFill>
                  <a:schemeClr val="tx1"/>
                </a:solidFill>
                <a:effectLst/>
                <a:latin typeface="+mn-lt"/>
                <a:ea typeface="+mn-ea"/>
                <a:cs typeface="+mn-cs"/>
              </a:rPr>
              <a:t> The threat of bodily and emotional harm is powerful, and abusers use this to control and keep women trapped.</a:t>
            </a:r>
            <a:r>
              <a:rPr lang="en-US" sz="1200" b="0" i="0" kern="1200" baseline="30000" dirty="0">
                <a:solidFill>
                  <a:schemeClr val="tx1"/>
                </a:solidFill>
                <a:effectLst/>
                <a:latin typeface="+mn-lt"/>
                <a:ea typeface="+mn-ea"/>
                <a:cs typeface="+mn-cs"/>
              </a:rPr>
              <a:t>4</a:t>
            </a:r>
            <a:r>
              <a:rPr lang="en-US" sz="1200" b="0" i="0" kern="1200" dirty="0">
                <a:solidFill>
                  <a:schemeClr val="tx1"/>
                </a:solidFill>
                <a:effectLst/>
                <a:latin typeface="+mn-lt"/>
                <a:ea typeface="+mn-ea"/>
                <a:cs typeface="+mn-cs"/>
              </a:rPr>
              <a:t> Female victims of violence are much more likely than male victims to be terrorized and traumatized.</a:t>
            </a:r>
            <a:r>
              <a:rPr lang="en-US" sz="1200" b="0" i="0" kern="1200" baseline="30000" dirty="0">
                <a:solidFill>
                  <a:schemeClr val="tx1"/>
                </a:solidFill>
                <a:effectLst/>
                <a:latin typeface="+mn-lt"/>
                <a:ea typeface="+mn-ea"/>
                <a:cs typeface="+mn-cs"/>
              </a:rPr>
              <a:t>5 </a:t>
            </a:r>
            <a:r>
              <a:rPr lang="en-US" sz="1200" b="0" i="0" kern="1200" dirty="0">
                <a:solidFill>
                  <a:schemeClr val="tx1"/>
                </a:solidFill>
                <a:effectLst/>
                <a:latin typeface="+mn-lt"/>
                <a:ea typeface="+mn-ea"/>
                <a:cs typeface="+mn-cs"/>
              </a:rPr>
              <a:t>One said: “I was afraid of him…I knew he’d make leaving an ugly drawn out nightmare.” Attempting to leave an abuser is dangerous. One woman felt trapped because of her husband’s “threats of hunting me down and harming all my loved ones including our kids while I watched and then killing me.”</a:t>
            </a:r>
          </a:p>
          <a:p>
            <a:r>
              <a:rPr lang="en-US" sz="1200" b="1" i="0" kern="1200" dirty="0">
                <a:solidFill>
                  <a:schemeClr val="tx1"/>
                </a:solidFill>
                <a:effectLst/>
                <a:latin typeface="+mn-lt"/>
                <a:ea typeface="+mn-ea"/>
                <a:cs typeface="+mn-cs"/>
              </a:rPr>
              <a:t>4. Wanting to be a Savior</a:t>
            </a:r>
            <a:r>
              <a:rPr lang="en-US" sz="1200" b="0" i="0" kern="1200" dirty="0">
                <a:solidFill>
                  <a:schemeClr val="tx1"/>
                </a:solidFill>
                <a:effectLst/>
                <a:latin typeface="+mn-lt"/>
                <a:ea typeface="+mn-ea"/>
                <a:cs typeface="+mn-cs"/>
              </a:rPr>
              <a:t>. Many described a desire to help, or love their partners with the hopes that they could change them: “I believed I could love the abuse out of him.” Others described internal values or commitments to the marriage or partner, with tweets like: “I thought I would be the strong one who would never leave him and show him loyalty. I would fix him and teach him love.” Others had pity and put their partner’s needs above their own: “His father died, he became an alcoholic and said that God wouldn’t want me to leave him because he needed me to make him better.”</a:t>
            </a:r>
          </a:p>
          <a:p>
            <a:r>
              <a:rPr lang="en-US" sz="1200" b="1" i="0" kern="1200" dirty="0">
                <a:solidFill>
                  <a:schemeClr val="tx1"/>
                </a:solidFill>
                <a:effectLst/>
                <a:latin typeface="+mn-lt"/>
                <a:ea typeface="+mn-ea"/>
                <a:cs typeface="+mn-cs"/>
              </a:rPr>
              <a:t>5. Children</a:t>
            </a:r>
            <a:r>
              <a:rPr lang="en-US" sz="1200" b="0" i="0" kern="1200" dirty="0">
                <a:solidFill>
                  <a:schemeClr val="tx1"/>
                </a:solidFill>
                <a:effectLst/>
                <a:latin typeface="+mn-lt"/>
                <a:ea typeface="+mn-ea"/>
                <a:cs typeface="+mn-cs"/>
              </a:rPr>
              <a:t>. These women also put their children first, sacrificing their own safety: “I was afraid if he wasn’t beating me he would beat his kids. And I valued their lives more than my own.” And, “I stayed for 20 years while I protected our children, all while I was being abused.” Others mentioned staying to benefit the children: “I wanted my son to have a father.”</a:t>
            </a:r>
          </a:p>
          <a:p>
            <a:r>
              <a:rPr lang="en-US" sz="1200" b="1" i="0" kern="1200" dirty="0">
                <a:solidFill>
                  <a:schemeClr val="tx1"/>
                </a:solidFill>
                <a:effectLst/>
                <a:latin typeface="+mn-lt"/>
                <a:ea typeface="+mn-ea"/>
                <a:cs typeface="+mn-cs"/>
              </a:rPr>
              <a:t>6. Family Expectations and Experiences.</a:t>
            </a:r>
            <a:r>
              <a:rPr lang="en-US" sz="1200" b="0" i="0" kern="1200" dirty="0">
                <a:solidFill>
                  <a:schemeClr val="tx1"/>
                </a:solidFill>
                <a:effectLst/>
                <a:latin typeface="+mn-lt"/>
                <a:ea typeface="+mn-ea"/>
                <a:cs typeface="+mn-cs"/>
              </a:rPr>
              <a:t> Many posted descriptions of how past experiences with violence distorted their sense of self or of healthy relationships: “I watched [my dad] beat my mom. Then I found someone just like dad,” or, “Because raised by animals, you partner with wolves.” Some mentioned family and religious pressures: “My mother told me God would disown me if I broke my marriage.”</a:t>
            </a:r>
          </a:p>
          <a:p>
            <a:r>
              <a:rPr lang="en-US" sz="1200" b="1" i="0" kern="1200" dirty="0">
                <a:solidFill>
                  <a:schemeClr val="tx1"/>
                </a:solidFill>
                <a:effectLst/>
                <a:latin typeface="+mn-lt"/>
                <a:ea typeface="+mn-ea"/>
                <a:cs typeface="+mn-cs"/>
              </a:rPr>
              <a:t>7. Financial Constraints</a:t>
            </a:r>
            <a:r>
              <a:rPr lang="en-US" sz="1200" b="0" i="0" kern="1200" dirty="0">
                <a:solidFill>
                  <a:schemeClr val="tx1"/>
                </a:solidFill>
                <a:effectLst/>
                <a:latin typeface="+mn-lt"/>
                <a:ea typeface="+mn-ea"/>
                <a:cs typeface="+mn-cs"/>
              </a:rPr>
              <a:t>. Many referred to financial limitations, and these were often connected to caring for children: “I had no family, two young children, no money, and guilt because he had brain damage from a car accident.” Others were unable to keep jobs because of the abuser’s control or their injuries, and others were used financially by their abuser: “[My] ex racked up thousands of debt in my name.”</a:t>
            </a:r>
          </a:p>
          <a:p>
            <a:r>
              <a:rPr lang="en-US" sz="1200" b="1" i="0" kern="1200" dirty="0">
                <a:solidFill>
                  <a:schemeClr val="tx1"/>
                </a:solidFill>
                <a:effectLst/>
                <a:latin typeface="+mn-lt"/>
                <a:ea typeface="+mn-ea"/>
                <a:cs typeface="+mn-cs"/>
              </a:rPr>
              <a:t>8. Isolation</a:t>
            </a:r>
            <a:r>
              <a:rPr lang="en-US" sz="1200" b="0" i="0" kern="1200" dirty="0">
                <a:solidFill>
                  <a:schemeClr val="tx1"/>
                </a:solidFill>
                <a:effectLst/>
                <a:latin typeface="+mn-lt"/>
                <a:ea typeface="+mn-ea"/>
                <a:cs typeface="+mn-cs"/>
              </a:rPr>
              <a:t>. A common tactic of manipulative partners is to separate their victim from family and friends. Sometimes this is physical, as one woman experienced: “I was literally trapped in the backwoods of WV, and he would use my little boy to keep me close.” Other times isolation is emotional, as one woman was told: “You can either have friends and family or you can have me.”</a:t>
            </a:r>
          </a:p>
          <a:p>
            <a:endParaRPr lang="en-US" dirty="0"/>
          </a:p>
        </p:txBody>
      </p:sp>
      <p:sp>
        <p:nvSpPr>
          <p:cNvPr id="4" name="Slide Number Placeholder 3"/>
          <p:cNvSpPr>
            <a:spLocks noGrp="1"/>
          </p:cNvSpPr>
          <p:nvPr>
            <p:ph type="sldNum" sz="quarter" idx="5"/>
          </p:nvPr>
        </p:nvSpPr>
        <p:spPr/>
        <p:txBody>
          <a:bodyPr/>
          <a:lstStyle/>
          <a:p>
            <a:fld id="{1C5BA5AB-C20B-7347-9E94-7C0EDF041BB4}" type="slidenum">
              <a:rPr lang="en-US" smtClean="0"/>
              <a:t>10</a:t>
            </a:fld>
            <a:endParaRPr lang="en-US"/>
          </a:p>
        </p:txBody>
      </p:sp>
    </p:spTree>
    <p:extLst>
      <p:ext uri="{BB962C8B-B14F-4D97-AF65-F5344CB8AC3E}">
        <p14:creationId xmlns:p14="http://schemas.microsoft.com/office/powerpoint/2010/main" val="2163579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7328E-FC9F-F248-8038-B65FD9C808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DF0FA1-4189-7940-AFD8-785A195CB3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7863B04-81AD-E141-BC00-4D85609B4FAC}"/>
              </a:ext>
            </a:extLst>
          </p:cNvPr>
          <p:cNvSpPr>
            <a:spLocks noGrp="1"/>
          </p:cNvSpPr>
          <p:nvPr>
            <p:ph type="dt" sz="half" idx="10"/>
          </p:nvPr>
        </p:nvSpPr>
        <p:spPr/>
        <p:txBody>
          <a:bodyPr/>
          <a:lstStyle/>
          <a:p>
            <a:fld id="{51E6A3D6-633F-B54C-A3FD-63F6C700935E}" type="datetimeFigureOut">
              <a:rPr lang="en-US" smtClean="0"/>
              <a:t>7/8/23</a:t>
            </a:fld>
            <a:endParaRPr lang="en-US"/>
          </a:p>
        </p:txBody>
      </p:sp>
      <p:sp>
        <p:nvSpPr>
          <p:cNvPr id="5" name="Footer Placeholder 4">
            <a:extLst>
              <a:ext uri="{FF2B5EF4-FFF2-40B4-BE49-F238E27FC236}">
                <a16:creationId xmlns:a16="http://schemas.microsoft.com/office/drawing/2014/main" id="{6CFE33EC-9062-CB42-81AC-6A3832278C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476BBB-5D4F-5748-8808-05235E988102}"/>
              </a:ext>
            </a:extLst>
          </p:cNvPr>
          <p:cNvSpPr>
            <a:spLocks noGrp="1"/>
          </p:cNvSpPr>
          <p:nvPr>
            <p:ph type="sldNum" sz="quarter" idx="12"/>
          </p:nvPr>
        </p:nvSpPr>
        <p:spPr/>
        <p:txBody>
          <a:bodyPr/>
          <a:lstStyle/>
          <a:p>
            <a:fld id="{719851D8-5487-F046-8204-8F85C531F6B2}" type="slidenum">
              <a:rPr lang="en-US" smtClean="0"/>
              <a:t>‹#›</a:t>
            </a:fld>
            <a:endParaRPr lang="en-US"/>
          </a:p>
        </p:txBody>
      </p:sp>
    </p:spTree>
    <p:extLst>
      <p:ext uri="{BB962C8B-B14F-4D97-AF65-F5344CB8AC3E}">
        <p14:creationId xmlns:p14="http://schemas.microsoft.com/office/powerpoint/2010/main" val="341433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B14C8-8B3F-C04C-A13F-86BD512EDED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92123CA-3B28-BE4E-BECB-1B4A863F50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BC3A31-E412-BD48-9A40-B0C212B65DE4}"/>
              </a:ext>
            </a:extLst>
          </p:cNvPr>
          <p:cNvSpPr>
            <a:spLocks noGrp="1"/>
          </p:cNvSpPr>
          <p:nvPr>
            <p:ph type="dt" sz="half" idx="10"/>
          </p:nvPr>
        </p:nvSpPr>
        <p:spPr/>
        <p:txBody>
          <a:bodyPr/>
          <a:lstStyle/>
          <a:p>
            <a:fld id="{51E6A3D6-633F-B54C-A3FD-63F6C700935E}" type="datetimeFigureOut">
              <a:rPr lang="en-US" smtClean="0"/>
              <a:t>7/8/23</a:t>
            </a:fld>
            <a:endParaRPr lang="en-US"/>
          </a:p>
        </p:txBody>
      </p:sp>
      <p:sp>
        <p:nvSpPr>
          <p:cNvPr id="5" name="Footer Placeholder 4">
            <a:extLst>
              <a:ext uri="{FF2B5EF4-FFF2-40B4-BE49-F238E27FC236}">
                <a16:creationId xmlns:a16="http://schemas.microsoft.com/office/drawing/2014/main" id="{7798C203-F273-3640-B467-05D40A440D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BA9BC4-A9E7-4648-8256-2134A0A3FF3B}"/>
              </a:ext>
            </a:extLst>
          </p:cNvPr>
          <p:cNvSpPr>
            <a:spLocks noGrp="1"/>
          </p:cNvSpPr>
          <p:nvPr>
            <p:ph type="sldNum" sz="quarter" idx="12"/>
          </p:nvPr>
        </p:nvSpPr>
        <p:spPr/>
        <p:txBody>
          <a:bodyPr/>
          <a:lstStyle/>
          <a:p>
            <a:fld id="{719851D8-5487-F046-8204-8F85C531F6B2}" type="slidenum">
              <a:rPr lang="en-US" smtClean="0"/>
              <a:t>‹#›</a:t>
            </a:fld>
            <a:endParaRPr lang="en-US"/>
          </a:p>
        </p:txBody>
      </p:sp>
    </p:spTree>
    <p:extLst>
      <p:ext uri="{BB962C8B-B14F-4D97-AF65-F5344CB8AC3E}">
        <p14:creationId xmlns:p14="http://schemas.microsoft.com/office/powerpoint/2010/main" val="1588764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C90000-8AFB-F249-80EB-82FDD9C7A91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5225A9E-D711-6141-8B5E-9CEF2259F4A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50002F-3895-0646-8B05-B6C0B58F7BA7}"/>
              </a:ext>
            </a:extLst>
          </p:cNvPr>
          <p:cNvSpPr>
            <a:spLocks noGrp="1"/>
          </p:cNvSpPr>
          <p:nvPr>
            <p:ph type="dt" sz="half" idx="10"/>
          </p:nvPr>
        </p:nvSpPr>
        <p:spPr/>
        <p:txBody>
          <a:bodyPr/>
          <a:lstStyle/>
          <a:p>
            <a:fld id="{51E6A3D6-633F-B54C-A3FD-63F6C700935E}" type="datetimeFigureOut">
              <a:rPr lang="en-US" smtClean="0"/>
              <a:t>7/8/23</a:t>
            </a:fld>
            <a:endParaRPr lang="en-US"/>
          </a:p>
        </p:txBody>
      </p:sp>
      <p:sp>
        <p:nvSpPr>
          <p:cNvPr id="5" name="Footer Placeholder 4">
            <a:extLst>
              <a:ext uri="{FF2B5EF4-FFF2-40B4-BE49-F238E27FC236}">
                <a16:creationId xmlns:a16="http://schemas.microsoft.com/office/drawing/2014/main" id="{A81B61E5-500B-A643-8F83-1B33B03473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BBD24F-6B2E-044C-B2E3-682E3F7229EC}"/>
              </a:ext>
            </a:extLst>
          </p:cNvPr>
          <p:cNvSpPr>
            <a:spLocks noGrp="1"/>
          </p:cNvSpPr>
          <p:nvPr>
            <p:ph type="sldNum" sz="quarter" idx="12"/>
          </p:nvPr>
        </p:nvSpPr>
        <p:spPr/>
        <p:txBody>
          <a:bodyPr/>
          <a:lstStyle/>
          <a:p>
            <a:fld id="{719851D8-5487-F046-8204-8F85C531F6B2}" type="slidenum">
              <a:rPr lang="en-US" smtClean="0"/>
              <a:t>‹#›</a:t>
            </a:fld>
            <a:endParaRPr lang="en-US"/>
          </a:p>
        </p:txBody>
      </p:sp>
    </p:spTree>
    <p:extLst>
      <p:ext uri="{BB962C8B-B14F-4D97-AF65-F5344CB8AC3E}">
        <p14:creationId xmlns:p14="http://schemas.microsoft.com/office/powerpoint/2010/main" val="2560826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B1AAD-2240-5D46-8A47-DA770937AA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7B87EC-32E6-C445-8BE6-B71B96581E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62E04F-A3C9-7A40-8A05-55CA0AABAA1E}"/>
              </a:ext>
            </a:extLst>
          </p:cNvPr>
          <p:cNvSpPr>
            <a:spLocks noGrp="1"/>
          </p:cNvSpPr>
          <p:nvPr>
            <p:ph type="dt" sz="half" idx="10"/>
          </p:nvPr>
        </p:nvSpPr>
        <p:spPr/>
        <p:txBody>
          <a:bodyPr/>
          <a:lstStyle/>
          <a:p>
            <a:fld id="{51E6A3D6-633F-B54C-A3FD-63F6C700935E}" type="datetimeFigureOut">
              <a:rPr lang="en-US" smtClean="0"/>
              <a:t>7/8/23</a:t>
            </a:fld>
            <a:endParaRPr lang="en-US"/>
          </a:p>
        </p:txBody>
      </p:sp>
      <p:sp>
        <p:nvSpPr>
          <p:cNvPr id="5" name="Footer Placeholder 4">
            <a:extLst>
              <a:ext uri="{FF2B5EF4-FFF2-40B4-BE49-F238E27FC236}">
                <a16:creationId xmlns:a16="http://schemas.microsoft.com/office/drawing/2014/main" id="{2A3C0A2B-D0CD-4344-979B-9161ACB2AC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C69EBC-D514-7645-A41B-5F99DAB26218}"/>
              </a:ext>
            </a:extLst>
          </p:cNvPr>
          <p:cNvSpPr>
            <a:spLocks noGrp="1"/>
          </p:cNvSpPr>
          <p:nvPr>
            <p:ph type="sldNum" sz="quarter" idx="12"/>
          </p:nvPr>
        </p:nvSpPr>
        <p:spPr/>
        <p:txBody>
          <a:bodyPr/>
          <a:lstStyle/>
          <a:p>
            <a:fld id="{719851D8-5487-F046-8204-8F85C531F6B2}" type="slidenum">
              <a:rPr lang="en-US" smtClean="0"/>
              <a:t>‹#›</a:t>
            </a:fld>
            <a:endParaRPr lang="en-US"/>
          </a:p>
        </p:txBody>
      </p:sp>
    </p:spTree>
    <p:extLst>
      <p:ext uri="{BB962C8B-B14F-4D97-AF65-F5344CB8AC3E}">
        <p14:creationId xmlns:p14="http://schemas.microsoft.com/office/powerpoint/2010/main" val="3124526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3735C-0105-994B-8EC1-6E0E28CB641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BEB2243-16E4-5B41-99BB-0F972878E7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DA14051-A12C-BA44-A3D1-8F5EBD2CCA88}"/>
              </a:ext>
            </a:extLst>
          </p:cNvPr>
          <p:cNvSpPr>
            <a:spLocks noGrp="1"/>
          </p:cNvSpPr>
          <p:nvPr>
            <p:ph type="dt" sz="half" idx="10"/>
          </p:nvPr>
        </p:nvSpPr>
        <p:spPr/>
        <p:txBody>
          <a:bodyPr/>
          <a:lstStyle/>
          <a:p>
            <a:fld id="{51E6A3D6-633F-B54C-A3FD-63F6C700935E}" type="datetimeFigureOut">
              <a:rPr lang="en-US" smtClean="0"/>
              <a:t>7/8/23</a:t>
            </a:fld>
            <a:endParaRPr lang="en-US"/>
          </a:p>
        </p:txBody>
      </p:sp>
      <p:sp>
        <p:nvSpPr>
          <p:cNvPr id="5" name="Footer Placeholder 4">
            <a:extLst>
              <a:ext uri="{FF2B5EF4-FFF2-40B4-BE49-F238E27FC236}">
                <a16:creationId xmlns:a16="http://schemas.microsoft.com/office/drawing/2014/main" id="{C5F1D1D5-C52D-9A4B-B689-BD54602D62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C8B868-2C01-7840-A569-C664381EE653}"/>
              </a:ext>
            </a:extLst>
          </p:cNvPr>
          <p:cNvSpPr>
            <a:spLocks noGrp="1"/>
          </p:cNvSpPr>
          <p:nvPr>
            <p:ph type="sldNum" sz="quarter" idx="12"/>
          </p:nvPr>
        </p:nvSpPr>
        <p:spPr/>
        <p:txBody>
          <a:bodyPr/>
          <a:lstStyle/>
          <a:p>
            <a:fld id="{719851D8-5487-F046-8204-8F85C531F6B2}" type="slidenum">
              <a:rPr lang="en-US" smtClean="0"/>
              <a:t>‹#›</a:t>
            </a:fld>
            <a:endParaRPr lang="en-US"/>
          </a:p>
        </p:txBody>
      </p:sp>
    </p:spTree>
    <p:extLst>
      <p:ext uri="{BB962C8B-B14F-4D97-AF65-F5344CB8AC3E}">
        <p14:creationId xmlns:p14="http://schemas.microsoft.com/office/powerpoint/2010/main" val="535224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DD1C6-DB2D-0B4B-A12E-1504CEB830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64DB71-B9AC-5747-8BEC-AC8083EB303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A3A0F88-FB15-A543-BEC6-C8161727584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40BD2BF-4592-4B4F-8504-D48794DF6050}"/>
              </a:ext>
            </a:extLst>
          </p:cNvPr>
          <p:cNvSpPr>
            <a:spLocks noGrp="1"/>
          </p:cNvSpPr>
          <p:nvPr>
            <p:ph type="dt" sz="half" idx="10"/>
          </p:nvPr>
        </p:nvSpPr>
        <p:spPr/>
        <p:txBody>
          <a:bodyPr/>
          <a:lstStyle/>
          <a:p>
            <a:fld id="{51E6A3D6-633F-B54C-A3FD-63F6C700935E}" type="datetimeFigureOut">
              <a:rPr lang="en-US" smtClean="0"/>
              <a:t>7/8/23</a:t>
            </a:fld>
            <a:endParaRPr lang="en-US"/>
          </a:p>
        </p:txBody>
      </p:sp>
      <p:sp>
        <p:nvSpPr>
          <p:cNvPr id="6" name="Footer Placeholder 5">
            <a:extLst>
              <a:ext uri="{FF2B5EF4-FFF2-40B4-BE49-F238E27FC236}">
                <a16:creationId xmlns:a16="http://schemas.microsoft.com/office/drawing/2014/main" id="{29B86183-CD8A-C34F-9104-A12F0F0114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E2EC7D-C57C-8F42-916A-5470C7BE8826}"/>
              </a:ext>
            </a:extLst>
          </p:cNvPr>
          <p:cNvSpPr>
            <a:spLocks noGrp="1"/>
          </p:cNvSpPr>
          <p:nvPr>
            <p:ph type="sldNum" sz="quarter" idx="12"/>
          </p:nvPr>
        </p:nvSpPr>
        <p:spPr/>
        <p:txBody>
          <a:bodyPr/>
          <a:lstStyle/>
          <a:p>
            <a:fld id="{719851D8-5487-F046-8204-8F85C531F6B2}" type="slidenum">
              <a:rPr lang="en-US" smtClean="0"/>
              <a:t>‹#›</a:t>
            </a:fld>
            <a:endParaRPr lang="en-US"/>
          </a:p>
        </p:txBody>
      </p:sp>
    </p:spTree>
    <p:extLst>
      <p:ext uri="{BB962C8B-B14F-4D97-AF65-F5344CB8AC3E}">
        <p14:creationId xmlns:p14="http://schemas.microsoft.com/office/powerpoint/2010/main" val="424892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392B4-7D63-1E41-BEFA-6FADA2B8178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A75645-0D5D-8D41-BF04-5540F78A03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E2E8A6E-40AB-4144-8B99-AC31730007C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BA067D9-33DC-E44C-9415-F45CA9C929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AC67C5-454E-A849-9774-76448308702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A6DBEDF-B387-C54D-87CA-C5740B52B7BA}"/>
              </a:ext>
            </a:extLst>
          </p:cNvPr>
          <p:cNvSpPr>
            <a:spLocks noGrp="1"/>
          </p:cNvSpPr>
          <p:nvPr>
            <p:ph type="dt" sz="half" idx="10"/>
          </p:nvPr>
        </p:nvSpPr>
        <p:spPr/>
        <p:txBody>
          <a:bodyPr/>
          <a:lstStyle/>
          <a:p>
            <a:fld id="{51E6A3D6-633F-B54C-A3FD-63F6C700935E}" type="datetimeFigureOut">
              <a:rPr lang="en-US" smtClean="0"/>
              <a:t>7/8/23</a:t>
            </a:fld>
            <a:endParaRPr lang="en-US"/>
          </a:p>
        </p:txBody>
      </p:sp>
      <p:sp>
        <p:nvSpPr>
          <p:cNvPr id="8" name="Footer Placeholder 7">
            <a:extLst>
              <a:ext uri="{FF2B5EF4-FFF2-40B4-BE49-F238E27FC236}">
                <a16:creationId xmlns:a16="http://schemas.microsoft.com/office/drawing/2014/main" id="{6D6F0EC6-58BF-F043-9FDD-4E20C6ADCBF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3ED4057-0278-0F4B-8DBF-47095ED98F2D}"/>
              </a:ext>
            </a:extLst>
          </p:cNvPr>
          <p:cNvSpPr>
            <a:spLocks noGrp="1"/>
          </p:cNvSpPr>
          <p:nvPr>
            <p:ph type="sldNum" sz="quarter" idx="12"/>
          </p:nvPr>
        </p:nvSpPr>
        <p:spPr/>
        <p:txBody>
          <a:bodyPr/>
          <a:lstStyle/>
          <a:p>
            <a:fld id="{719851D8-5487-F046-8204-8F85C531F6B2}" type="slidenum">
              <a:rPr lang="en-US" smtClean="0"/>
              <a:t>‹#›</a:t>
            </a:fld>
            <a:endParaRPr lang="en-US"/>
          </a:p>
        </p:txBody>
      </p:sp>
    </p:spTree>
    <p:extLst>
      <p:ext uri="{BB962C8B-B14F-4D97-AF65-F5344CB8AC3E}">
        <p14:creationId xmlns:p14="http://schemas.microsoft.com/office/powerpoint/2010/main" val="1102799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ACDD0-FEDC-3040-95AC-B32EDE3CEE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FCA6DA8-313E-8348-ABE7-0C62729A365F}"/>
              </a:ext>
            </a:extLst>
          </p:cNvPr>
          <p:cNvSpPr>
            <a:spLocks noGrp="1"/>
          </p:cNvSpPr>
          <p:nvPr>
            <p:ph type="dt" sz="half" idx="10"/>
          </p:nvPr>
        </p:nvSpPr>
        <p:spPr/>
        <p:txBody>
          <a:bodyPr/>
          <a:lstStyle/>
          <a:p>
            <a:fld id="{51E6A3D6-633F-B54C-A3FD-63F6C700935E}" type="datetimeFigureOut">
              <a:rPr lang="en-US" smtClean="0"/>
              <a:t>7/8/23</a:t>
            </a:fld>
            <a:endParaRPr lang="en-US"/>
          </a:p>
        </p:txBody>
      </p:sp>
      <p:sp>
        <p:nvSpPr>
          <p:cNvPr id="4" name="Footer Placeholder 3">
            <a:extLst>
              <a:ext uri="{FF2B5EF4-FFF2-40B4-BE49-F238E27FC236}">
                <a16:creationId xmlns:a16="http://schemas.microsoft.com/office/drawing/2014/main" id="{9025857C-CC44-E547-80A5-80DCD2CE34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95D0363-2EC7-E242-8A7B-87C524CB96B5}"/>
              </a:ext>
            </a:extLst>
          </p:cNvPr>
          <p:cNvSpPr>
            <a:spLocks noGrp="1"/>
          </p:cNvSpPr>
          <p:nvPr>
            <p:ph type="sldNum" sz="quarter" idx="12"/>
          </p:nvPr>
        </p:nvSpPr>
        <p:spPr/>
        <p:txBody>
          <a:bodyPr/>
          <a:lstStyle/>
          <a:p>
            <a:fld id="{719851D8-5487-F046-8204-8F85C531F6B2}" type="slidenum">
              <a:rPr lang="en-US" smtClean="0"/>
              <a:t>‹#›</a:t>
            </a:fld>
            <a:endParaRPr lang="en-US"/>
          </a:p>
        </p:txBody>
      </p:sp>
    </p:spTree>
    <p:extLst>
      <p:ext uri="{BB962C8B-B14F-4D97-AF65-F5344CB8AC3E}">
        <p14:creationId xmlns:p14="http://schemas.microsoft.com/office/powerpoint/2010/main" val="3488648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47A1BC-4AC9-0648-BB0F-33BA6F6FB1AF}"/>
              </a:ext>
            </a:extLst>
          </p:cNvPr>
          <p:cNvSpPr>
            <a:spLocks noGrp="1"/>
          </p:cNvSpPr>
          <p:nvPr>
            <p:ph type="dt" sz="half" idx="10"/>
          </p:nvPr>
        </p:nvSpPr>
        <p:spPr/>
        <p:txBody>
          <a:bodyPr/>
          <a:lstStyle/>
          <a:p>
            <a:fld id="{51E6A3D6-633F-B54C-A3FD-63F6C700935E}" type="datetimeFigureOut">
              <a:rPr lang="en-US" smtClean="0"/>
              <a:t>7/8/23</a:t>
            </a:fld>
            <a:endParaRPr lang="en-US"/>
          </a:p>
        </p:txBody>
      </p:sp>
      <p:sp>
        <p:nvSpPr>
          <p:cNvPr id="3" name="Footer Placeholder 2">
            <a:extLst>
              <a:ext uri="{FF2B5EF4-FFF2-40B4-BE49-F238E27FC236}">
                <a16:creationId xmlns:a16="http://schemas.microsoft.com/office/drawing/2014/main" id="{94D99E0E-3DCB-2848-BD0D-30FCE4D4119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5AC855A-FD55-314C-836E-7C03371F8187}"/>
              </a:ext>
            </a:extLst>
          </p:cNvPr>
          <p:cNvSpPr>
            <a:spLocks noGrp="1"/>
          </p:cNvSpPr>
          <p:nvPr>
            <p:ph type="sldNum" sz="quarter" idx="12"/>
          </p:nvPr>
        </p:nvSpPr>
        <p:spPr/>
        <p:txBody>
          <a:bodyPr/>
          <a:lstStyle/>
          <a:p>
            <a:fld id="{719851D8-5487-F046-8204-8F85C531F6B2}" type="slidenum">
              <a:rPr lang="en-US" smtClean="0"/>
              <a:t>‹#›</a:t>
            </a:fld>
            <a:endParaRPr lang="en-US"/>
          </a:p>
        </p:txBody>
      </p:sp>
    </p:spTree>
    <p:extLst>
      <p:ext uri="{BB962C8B-B14F-4D97-AF65-F5344CB8AC3E}">
        <p14:creationId xmlns:p14="http://schemas.microsoft.com/office/powerpoint/2010/main" val="4082164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81A5E-900E-524C-A90E-A67889B9D7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4990294-FC5E-8C49-B268-C4890567EE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388720-CC79-334A-8121-0893A4D93B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661797-EFD1-9046-A39D-B05E432D2D72}"/>
              </a:ext>
            </a:extLst>
          </p:cNvPr>
          <p:cNvSpPr>
            <a:spLocks noGrp="1"/>
          </p:cNvSpPr>
          <p:nvPr>
            <p:ph type="dt" sz="half" idx="10"/>
          </p:nvPr>
        </p:nvSpPr>
        <p:spPr/>
        <p:txBody>
          <a:bodyPr/>
          <a:lstStyle/>
          <a:p>
            <a:fld id="{51E6A3D6-633F-B54C-A3FD-63F6C700935E}" type="datetimeFigureOut">
              <a:rPr lang="en-US" smtClean="0"/>
              <a:t>7/8/23</a:t>
            </a:fld>
            <a:endParaRPr lang="en-US"/>
          </a:p>
        </p:txBody>
      </p:sp>
      <p:sp>
        <p:nvSpPr>
          <p:cNvPr id="6" name="Footer Placeholder 5">
            <a:extLst>
              <a:ext uri="{FF2B5EF4-FFF2-40B4-BE49-F238E27FC236}">
                <a16:creationId xmlns:a16="http://schemas.microsoft.com/office/drawing/2014/main" id="{750D603E-52A1-D540-997D-014B756658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877063-0BB7-9042-9734-5A1CECF01CD1}"/>
              </a:ext>
            </a:extLst>
          </p:cNvPr>
          <p:cNvSpPr>
            <a:spLocks noGrp="1"/>
          </p:cNvSpPr>
          <p:nvPr>
            <p:ph type="sldNum" sz="quarter" idx="12"/>
          </p:nvPr>
        </p:nvSpPr>
        <p:spPr/>
        <p:txBody>
          <a:bodyPr/>
          <a:lstStyle/>
          <a:p>
            <a:fld id="{719851D8-5487-F046-8204-8F85C531F6B2}" type="slidenum">
              <a:rPr lang="en-US" smtClean="0"/>
              <a:t>‹#›</a:t>
            </a:fld>
            <a:endParaRPr lang="en-US"/>
          </a:p>
        </p:txBody>
      </p:sp>
    </p:spTree>
    <p:extLst>
      <p:ext uri="{BB962C8B-B14F-4D97-AF65-F5344CB8AC3E}">
        <p14:creationId xmlns:p14="http://schemas.microsoft.com/office/powerpoint/2010/main" val="2986588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75049-7476-B240-A2E0-B7F89A74B8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7312A7-BAB2-984D-9C0A-3432C7C854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85B8BEC-D02D-B14A-92C9-E02AF72185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682FDD-E218-2A49-8C1B-EBB5AD6C8A84}"/>
              </a:ext>
            </a:extLst>
          </p:cNvPr>
          <p:cNvSpPr>
            <a:spLocks noGrp="1"/>
          </p:cNvSpPr>
          <p:nvPr>
            <p:ph type="dt" sz="half" idx="10"/>
          </p:nvPr>
        </p:nvSpPr>
        <p:spPr/>
        <p:txBody>
          <a:bodyPr/>
          <a:lstStyle/>
          <a:p>
            <a:fld id="{51E6A3D6-633F-B54C-A3FD-63F6C700935E}" type="datetimeFigureOut">
              <a:rPr lang="en-US" smtClean="0"/>
              <a:t>7/8/23</a:t>
            </a:fld>
            <a:endParaRPr lang="en-US"/>
          </a:p>
        </p:txBody>
      </p:sp>
      <p:sp>
        <p:nvSpPr>
          <p:cNvPr id="6" name="Footer Placeholder 5">
            <a:extLst>
              <a:ext uri="{FF2B5EF4-FFF2-40B4-BE49-F238E27FC236}">
                <a16:creationId xmlns:a16="http://schemas.microsoft.com/office/drawing/2014/main" id="{A5444818-A651-9E40-8A69-531AE5010C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26DF35-C4A7-B041-95F3-F0AB8D751823}"/>
              </a:ext>
            </a:extLst>
          </p:cNvPr>
          <p:cNvSpPr>
            <a:spLocks noGrp="1"/>
          </p:cNvSpPr>
          <p:nvPr>
            <p:ph type="sldNum" sz="quarter" idx="12"/>
          </p:nvPr>
        </p:nvSpPr>
        <p:spPr/>
        <p:txBody>
          <a:bodyPr/>
          <a:lstStyle/>
          <a:p>
            <a:fld id="{719851D8-5487-F046-8204-8F85C531F6B2}" type="slidenum">
              <a:rPr lang="en-US" smtClean="0"/>
              <a:t>‹#›</a:t>
            </a:fld>
            <a:endParaRPr lang="en-US"/>
          </a:p>
        </p:txBody>
      </p:sp>
    </p:spTree>
    <p:extLst>
      <p:ext uri="{BB962C8B-B14F-4D97-AF65-F5344CB8AC3E}">
        <p14:creationId xmlns:p14="http://schemas.microsoft.com/office/powerpoint/2010/main" val="387050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8AE3C1-BB3D-8842-B236-8ACE6D9093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B43487F-72DB-F744-98D7-083D513210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6A9E90-00A2-6842-8A13-7D4EF78E1B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E6A3D6-633F-B54C-A3FD-63F6C700935E}" type="datetimeFigureOut">
              <a:rPr lang="en-US" smtClean="0"/>
              <a:t>7/8/23</a:t>
            </a:fld>
            <a:endParaRPr lang="en-US"/>
          </a:p>
        </p:txBody>
      </p:sp>
      <p:sp>
        <p:nvSpPr>
          <p:cNvPr id="5" name="Footer Placeholder 4">
            <a:extLst>
              <a:ext uri="{FF2B5EF4-FFF2-40B4-BE49-F238E27FC236}">
                <a16:creationId xmlns:a16="http://schemas.microsoft.com/office/drawing/2014/main" id="{495A6691-63EE-D140-968F-AF46039D1E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74C5305-CC7E-C449-BB57-8F06CFF97E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9851D8-5487-F046-8204-8F85C531F6B2}" type="slidenum">
              <a:rPr lang="en-US" smtClean="0"/>
              <a:t>‹#›</a:t>
            </a:fld>
            <a:endParaRPr lang="en-US"/>
          </a:p>
        </p:txBody>
      </p:sp>
    </p:spTree>
    <p:extLst>
      <p:ext uri="{BB962C8B-B14F-4D97-AF65-F5344CB8AC3E}">
        <p14:creationId xmlns:p14="http://schemas.microsoft.com/office/powerpoint/2010/main" val="11758318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sccadvasa.org/" TargetMode="External"/><Relationship Id="rId2" Type="http://schemas.openxmlformats.org/officeDocument/2006/relationships/hyperlink" Target="https://dss.sc.gov/adult-protection/domestic-violence-program/"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ncadv.org/" TargetMode="External"/><Relationship Id="rId2" Type="http://schemas.openxmlformats.org/officeDocument/2006/relationships/hyperlink" Target="http://www.futureswithoutviolence.org/" TargetMode="External"/><Relationship Id="rId1" Type="http://schemas.openxmlformats.org/officeDocument/2006/relationships/slideLayout" Target="../slideLayouts/slideLayout2.xml"/><Relationship Id="rId6" Type="http://schemas.openxmlformats.org/officeDocument/2006/relationships/hyperlink" Target="http://www.ovw.usdoj.gov/" TargetMode="External"/><Relationship Id="rId5" Type="http://schemas.openxmlformats.org/officeDocument/2006/relationships/hyperlink" Target="http://www.nrcdv.org/" TargetMode="External"/><Relationship Id="rId4" Type="http://schemas.openxmlformats.org/officeDocument/2006/relationships/hyperlink" Target="http://www.nnedv.or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hyperlink" Target="https://twitter.com/bevtgooden/status/509005057560707072"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99D46-0F36-0C42-AEE2-537C2CE1D8F7}"/>
              </a:ext>
            </a:extLst>
          </p:cNvPr>
          <p:cNvSpPr>
            <a:spLocks noGrp="1"/>
          </p:cNvSpPr>
          <p:nvPr>
            <p:ph type="ctrTitle"/>
          </p:nvPr>
        </p:nvSpPr>
        <p:spPr>
          <a:xfrm>
            <a:off x="1123950" y="3088323"/>
            <a:ext cx="10146030" cy="1740580"/>
          </a:xfrm>
        </p:spPr>
        <p:txBody>
          <a:bodyPr>
            <a:noAutofit/>
          </a:bodyPr>
          <a:lstStyle/>
          <a:p>
            <a:r>
              <a:rPr lang="en-US" sz="3600" b="1" dirty="0"/>
              <a:t>Part III: Domestic Violence:</a:t>
            </a:r>
            <a:br>
              <a:rPr lang="en-US" sz="3600" b="1" dirty="0"/>
            </a:br>
            <a:r>
              <a:rPr lang="en-US" sz="3600" b="1" dirty="0"/>
              <a:t> </a:t>
            </a:r>
            <a:br>
              <a:rPr lang="en-US" sz="3600" b="1" dirty="0"/>
            </a:br>
            <a:r>
              <a:rPr lang="en-US" sz="3600" b="1" dirty="0"/>
              <a:t>Why do Victims Stay? </a:t>
            </a:r>
            <a:br>
              <a:rPr lang="en-US" sz="3600" dirty="0"/>
            </a:br>
            <a:r>
              <a:rPr lang="en-US" sz="3600" b="1" dirty="0"/>
              <a:t>How Intimate Partner Violence Impacts </a:t>
            </a:r>
            <a:br>
              <a:rPr lang="en-US" sz="3600" b="1" dirty="0"/>
            </a:br>
            <a:r>
              <a:rPr lang="en-US" sz="3600" b="1" dirty="0"/>
              <a:t>Victim’s Mental Health</a:t>
            </a:r>
            <a:br>
              <a:rPr lang="en-US" sz="3600" dirty="0"/>
            </a:br>
            <a:endParaRPr lang="en-US" sz="3600" dirty="0"/>
          </a:p>
        </p:txBody>
      </p:sp>
      <p:sp>
        <p:nvSpPr>
          <p:cNvPr id="6" name="Subtitle 5">
            <a:extLst>
              <a:ext uri="{FF2B5EF4-FFF2-40B4-BE49-F238E27FC236}">
                <a16:creationId xmlns:a16="http://schemas.microsoft.com/office/drawing/2014/main" id="{8ECC4409-42EA-ACDC-BE0E-A2408C481FC4}"/>
              </a:ext>
            </a:extLst>
          </p:cNvPr>
          <p:cNvSpPr>
            <a:spLocks noGrp="1"/>
          </p:cNvSpPr>
          <p:nvPr>
            <p:ph type="subTitle" idx="1"/>
          </p:nvPr>
        </p:nvSpPr>
        <p:spPr>
          <a:xfrm>
            <a:off x="1329690" y="5202238"/>
            <a:ext cx="10146030" cy="1655762"/>
          </a:xfrm>
        </p:spPr>
        <p:txBody>
          <a:bodyPr>
            <a:normAutofit/>
          </a:bodyPr>
          <a:lstStyle/>
          <a:p>
            <a:r>
              <a:rPr lang="en-US" sz="2000" b="1" dirty="0"/>
              <a:t>Connie </a:t>
            </a:r>
            <a:r>
              <a:rPr lang="en-US" sz="2000" b="1" dirty="0" err="1"/>
              <a:t>Guille</a:t>
            </a:r>
            <a:r>
              <a:rPr lang="en-US" sz="2000" b="1" dirty="0"/>
              <a:t>, MD</a:t>
            </a:r>
            <a:br>
              <a:rPr lang="en-US" sz="2000" dirty="0"/>
            </a:br>
            <a:r>
              <a:rPr lang="en-US" sz="2000" b="1" i="1" dirty="0"/>
              <a:t>Director of Women’s Reproductive Behavioral Health Division </a:t>
            </a:r>
            <a:br>
              <a:rPr lang="en-US" sz="2000" dirty="0"/>
            </a:br>
            <a:r>
              <a:rPr lang="en-US" sz="2000" b="1" i="1" dirty="0"/>
              <a:t>Professor in  Psychiatry &amp; Behavioral Sciences and Obstetrics &amp; Gynecology</a:t>
            </a:r>
            <a:endParaRPr lang="en-US" sz="2000" dirty="0"/>
          </a:p>
        </p:txBody>
      </p:sp>
    </p:spTree>
    <p:extLst>
      <p:ext uri="{BB962C8B-B14F-4D97-AF65-F5344CB8AC3E}">
        <p14:creationId xmlns:p14="http://schemas.microsoft.com/office/powerpoint/2010/main" val="4931866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CE28C-3E37-F2F1-DC21-9CAD46818F8C}"/>
              </a:ext>
            </a:extLst>
          </p:cNvPr>
          <p:cNvSpPr>
            <a:spLocks noGrp="1"/>
          </p:cNvSpPr>
          <p:nvPr>
            <p:ph type="title"/>
          </p:nvPr>
        </p:nvSpPr>
        <p:spPr/>
        <p:txBody>
          <a:bodyPr>
            <a:normAutofit/>
          </a:bodyPr>
          <a:lstStyle/>
          <a:p>
            <a:pPr algn="ctr"/>
            <a:r>
              <a:rPr lang="en-US" sz="4800" b="1" dirty="0"/>
              <a:t>#</a:t>
            </a:r>
            <a:r>
              <a:rPr lang="en-US" sz="4800" b="1" dirty="0" err="1"/>
              <a:t>WhyIStayed</a:t>
            </a:r>
            <a:endParaRPr lang="en-US" sz="4800" b="1" dirty="0"/>
          </a:p>
        </p:txBody>
      </p:sp>
      <p:sp>
        <p:nvSpPr>
          <p:cNvPr id="3" name="Content Placeholder 2">
            <a:extLst>
              <a:ext uri="{FF2B5EF4-FFF2-40B4-BE49-F238E27FC236}">
                <a16:creationId xmlns:a16="http://schemas.microsoft.com/office/drawing/2014/main" id="{54886DD6-666A-EDB0-8065-2F64041A0843}"/>
              </a:ext>
            </a:extLst>
          </p:cNvPr>
          <p:cNvSpPr>
            <a:spLocks noGrp="1"/>
          </p:cNvSpPr>
          <p:nvPr>
            <p:ph idx="1"/>
          </p:nvPr>
        </p:nvSpPr>
        <p:spPr/>
        <p:txBody>
          <a:bodyPr>
            <a:normAutofit/>
          </a:bodyPr>
          <a:lstStyle/>
          <a:p>
            <a:r>
              <a:rPr lang="en-US" dirty="0"/>
              <a:t>Distorted Thoughts</a:t>
            </a:r>
          </a:p>
          <a:p>
            <a:r>
              <a:rPr lang="en-US" dirty="0"/>
              <a:t>Damaged Self-Worth</a:t>
            </a:r>
          </a:p>
          <a:p>
            <a:r>
              <a:rPr lang="en-US" dirty="0"/>
              <a:t>Fear</a:t>
            </a:r>
          </a:p>
          <a:p>
            <a:r>
              <a:rPr lang="en-US" dirty="0"/>
              <a:t>Wanting to be a savior </a:t>
            </a:r>
          </a:p>
          <a:p>
            <a:r>
              <a:rPr lang="en-US" dirty="0"/>
              <a:t>Children</a:t>
            </a:r>
          </a:p>
          <a:p>
            <a:r>
              <a:rPr lang="en-US" dirty="0"/>
              <a:t>Family Expectations and Experiences</a:t>
            </a:r>
          </a:p>
          <a:p>
            <a:r>
              <a:rPr lang="en-US" dirty="0"/>
              <a:t>Financial Constraints </a:t>
            </a:r>
          </a:p>
          <a:p>
            <a:r>
              <a:rPr lang="en-US" dirty="0"/>
              <a:t>Isolation </a:t>
            </a:r>
          </a:p>
          <a:p>
            <a:endParaRPr lang="en-US" dirty="0"/>
          </a:p>
          <a:p>
            <a:endParaRPr lang="en-US" dirty="0"/>
          </a:p>
          <a:p>
            <a:endParaRPr lang="en-US" dirty="0"/>
          </a:p>
        </p:txBody>
      </p:sp>
      <p:sp>
        <p:nvSpPr>
          <p:cNvPr id="4" name="TextBox 3">
            <a:extLst>
              <a:ext uri="{FF2B5EF4-FFF2-40B4-BE49-F238E27FC236}">
                <a16:creationId xmlns:a16="http://schemas.microsoft.com/office/drawing/2014/main" id="{3C3F1458-22B8-7933-05D2-B5925E2BA2E0}"/>
              </a:ext>
            </a:extLst>
          </p:cNvPr>
          <p:cNvSpPr txBox="1"/>
          <p:nvPr/>
        </p:nvSpPr>
        <p:spPr>
          <a:xfrm>
            <a:off x="428679" y="6169709"/>
            <a:ext cx="11334641" cy="646331"/>
          </a:xfrm>
          <a:prstGeom prst="rect">
            <a:avLst/>
          </a:prstGeom>
          <a:noFill/>
        </p:spPr>
        <p:txBody>
          <a:bodyPr wrap="none" rtlCol="0">
            <a:spAutoFit/>
          </a:bodyPr>
          <a:lstStyle/>
          <a:p>
            <a:r>
              <a:rPr lang="en-US" dirty="0"/>
              <a:t>Cravens, J. D., Whiting, J. B</a:t>
            </a:r>
            <a:r>
              <a:rPr lang="en-US" b="1" dirty="0"/>
              <a:t>.,</a:t>
            </a:r>
            <a:r>
              <a:rPr lang="en-US" dirty="0"/>
              <a:t> &amp; </a:t>
            </a:r>
            <a:r>
              <a:rPr lang="en-US" dirty="0" err="1"/>
              <a:t>Aamar</a:t>
            </a:r>
            <a:r>
              <a:rPr lang="en-US" dirty="0"/>
              <a:t>, R. (2015). Why I stayed/left: An analysis of voices of intimate partner violence on</a:t>
            </a:r>
          </a:p>
          <a:p>
            <a:r>
              <a:rPr lang="en-US" dirty="0"/>
              <a:t> social media. </a:t>
            </a:r>
            <a:r>
              <a:rPr lang="en-US" i="1" dirty="0"/>
              <a:t>Contemporary Family Therapy.</a:t>
            </a:r>
            <a:r>
              <a:rPr lang="en-US" dirty="0"/>
              <a:t> DOI 10.1007/s10591-015-9360-8</a:t>
            </a:r>
            <a:r>
              <a:rPr lang="en-US" i="1" dirty="0"/>
              <a:t>. </a:t>
            </a:r>
            <a:endParaRPr lang="en-US" dirty="0"/>
          </a:p>
        </p:txBody>
      </p:sp>
    </p:spTree>
    <p:extLst>
      <p:ext uri="{BB962C8B-B14F-4D97-AF65-F5344CB8AC3E}">
        <p14:creationId xmlns:p14="http://schemas.microsoft.com/office/powerpoint/2010/main" val="2547838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886DD6-666A-EDB0-8065-2F64041A0843}"/>
              </a:ext>
            </a:extLst>
          </p:cNvPr>
          <p:cNvSpPr>
            <a:spLocks noGrp="1"/>
          </p:cNvSpPr>
          <p:nvPr>
            <p:ph idx="1"/>
          </p:nvPr>
        </p:nvSpPr>
        <p:spPr/>
        <p:txBody>
          <a:bodyPr>
            <a:normAutofit lnSpcReduction="10000"/>
          </a:bodyPr>
          <a:lstStyle/>
          <a:p>
            <a:r>
              <a:rPr lang="en-US" b="1" dirty="0"/>
              <a:t>Distorted Thoughts</a:t>
            </a:r>
          </a:p>
          <a:p>
            <a:pPr marL="0" indent="0">
              <a:buNone/>
            </a:pPr>
            <a:r>
              <a:rPr lang="en-US" dirty="0"/>
              <a:t>Being controlled and hurt is traumatizing especially when the person ‘loves you’, and this leads to confusion, doubts, and even self-blame: </a:t>
            </a:r>
          </a:p>
          <a:p>
            <a:pPr marL="0" indent="0">
              <a:buNone/>
            </a:pPr>
            <a:r>
              <a:rPr lang="en-US" dirty="0"/>
              <a:t>“I believed I deserved it” </a:t>
            </a:r>
          </a:p>
          <a:p>
            <a:pPr marL="0" indent="0">
              <a:buNone/>
            </a:pPr>
            <a:r>
              <a:rPr lang="en-US" dirty="0"/>
              <a:t>“I was ashamed, embarrassed, and blamed myself because I thought I triggered him.” </a:t>
            </a:r>
          </a:p>
          <a:p>
            <a:pPr marL="0" indent="0">
              <a:buNone/>
            </a:pPr>
            <a:r>
              <a:rPr lang="en-US" dirty="0"/>
              <a:t>Minimize the abuse as a way to cope with it:</a:t>
            </a:r>
          </a:p>
          <a:p>
            <a:pPr marL="0" indent="0">
              <a:buNone/>
            </a:pPr>
            <a:r>
              <a:rPr lang="en-US" dirty="0"/>
              <a:t>“[I stayed] because I didn’t think that emotional and financial abuse was really abuse. Because words don’t leave bruises,’’</a:t>
            </a:r>
          </a:p>
          <a:p>
            <a:pPr marL="0" indent="0">
              <a:buNone/>
            </a:pPr>
            <a:r>
              <a:rPr lang="en-US" dirty="0"/>
              <a:t> “Because I didn’t know what my boyfriend did to me was rape.”</a:t>
            </a:r>
          </a:p>
          <a:p>
            <a:endParaRPr lang="en-US" dirty="0"/>
          </a:p>
        </p:txBody>
      </p:sp>
      <p:sp>
        <p:nvSpPr>
          <p:cNvPr id="4" name="TextBox 3">
            <a:extLst>
              <a:ext uri="{FF2B5EF4-FFF2-40B4-BE49-F238E27FC236}">
                <a16:creationId xmlns:a16="http://schemas.microsoft.com/office/drawing/2014/main" id="{3C3F1458-22B8-7933-05D2-B5925E2BA2E0}"/>
              </a:ext>
            </a:extLst>
          </p:cNvPr>
          <p:cNvSpPr txBox="1"/>
          <p:nvPr/>
        </p:nvSpPr>
        <p:spPr>
          <a:xfrm>
            <a:off x="428679" y="6169709"/>
            <a:ext cx="11334641" cy="646331"/>
          </a:xfrm>
          <a:prstGeom prst="rect">
            <a:avLst/>
          </a:prstGeom>
          <a:noFill/>
        </p:spPr>
        <p:txBody>
          <a:bodyPr wrap="none" rtlCol="0">
            <a:spAutoFit/>
          </a:bodyPr>
          <a:lstStyle/>
          <a:p>
            <a:r>
              <a:rPr lang="en-US" dirty="0"/>
              <a:t>Cravens, J. D., Whiting, J. B</a:t>
            </a:r>
            <a:r>
              <a:rPr lang="en-US" b="1" dirty="0"/>
              <a:t>.,</a:t>
            </a:r>
            <a:r>
              <a:rPr lang="en-US" dirty="0"/>
              <a:t> &amp; </a:t>
            </a:r>
            <a:r>
              <a:rPr lang="en-US" dirty="0" err="1"/>
              <a:t>Aamar</a:t>
            </a:r>
            <a:r>
              <a:rPr lang="en-US" dirty="0"/>
              <a:t>, R. (2015). Why I stayed/left: An analysis of voices of intimate partner violence on</a:t>
            </a:r>
          </a:p>
          <a:p>
            <a:r>
              <a:rPr lang="en-US" dirty="0"/>
              <a:t> social media. </a:t>
            </a:r>
            <a:r>
              <a:rPr lang="en-US" i="1" dirty="0"/>
              <a:t>Contemporary Family Therapy.</a:t>
            </a:r>
            <a:r>
              <a:rPr lang="en-US" dirty="0"/>
              <a:t> DOI 10.1007/s10591-015-9360-8</a:t>
            </a:r>
            <a:r>
              <a:rPr lang="en-US" i="1" dirty="0"/>
              <a:t>. </a:t>
            </a:r>
            <a:endParaRPr lang="en-US" dirty="0"/>
          </a:p>
        </p:txBody>
      </p:sp>
      <p:sp>
        <p:nvSpPr>
          <p:cNvPr id="7" name="Title 1">
            <a:extLst>
              <a:ext uri="{FF2B5EF4-FFF2-40B4-BE49-F238E27FC236}">
                <a16:creationId xmlns:a16="http://schemas.microsoft.com/office/drawing/2014/main" id="{92BDB41D-1EA8-EDD9-98F8-0A895EC4E6ED}"/>
              </a:ext>
            </a:extLst>
          </p:cNvPr>
          <p:cNvSpPr>
            <a:spLocks noGrp="1"/>
          </p:cNvSpPr>
          <p:nvPr>
            <p:ph type="title"/>
          </p:nvPr>
        </p:nvSpPr>
        <p:spPr>
          <a:xfrm>
            <a:off x="838200" y="365125"/>
            <a:ext cx="10515600" cy="1325563"/>
          </a:xfrm>
        </p:spPr>
        <p:txBody>
          <a:bodyPr>
            <a:normAutofit/>
          </a:bodyPr>
          <a:lstStyle/>
          <a:p>
            <a:pPr algn="ctr"/>
            <a:r>
              <a:rPr lang="en-US" sz="4800" b="1" dirty="0"/>
              <a:t>#</a:t>
            </a:r>
            <a:r>
              <a:rPr lang="en-US" sz="4800" b="1" dirty="0" err="1"/>
              <a:t>WhyIStayed</a:t>
            </a:r>
            <a:endParaRPr lang="en-US" sz="4800" b="1" dirty="0"/>
          </a:p>
        </p:txBody>
      </p:sp>
    </p:spTree>
    <p:extLst>
      <p:ext uri="{BB962C8B-B14F-4D97-AF65-F5344CB8AC3E}">
        <p14:creationId xmlns:p14="http://schemas.microsoft.com/office/powerpoint/2010/main" val="4123653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886DD6-666A-EDB0-8065-2F64041A0843}"/>
              </a:ext>
            </a:extLst>
          </p:cNvPr>
          <p:cNvSpPr>
            <a:spLocks noGrp="1"/>
          </p:cNvSpPr>
          <p:nvPr>
            <p:ph idx="1"/>
          </p:nvPr>
        </p:nvSpPr>
        <p:spPr/>
        <p:txBody>
          <a:bodyPr>
            <a:normAutofit/>
          </a:bodyPr>
          <a:lstStyle/>
          <a:p>
            <a:r>
              <a:rPr lang="en-US" b="1" dirty="0"/>
              <a:t>Damaged Self-Worth</a:t>
            </a:r>
          </a:p>
          <a:p>
            <a:pPr marL="0" indent="0">
              <a:buNone/>
            </a:pPr>
            <a:r>
              <a:rPr lang="en-US" dirty="0"/>
              <a:t>The damage to the self that is the result of degrading treatment. </a:t>
            </a:r>
          </a:p>
          <a:p>
            <a:pPr marL="0" indent="0">
              <a:buNone/>
            </a:pPr>
            <a:r>
              <a:rPr lang="en-US" dirty="0"/>
              <a:t>Many women felt beaten down and of no value, saying: </a:t>
            </a:r>
          </a:p>
          <a:p>
            <a:pPr marL="0" indent="0" algn="ctr">
              <a:buNone/>
            </a:pPr>
            <a:r>
              <a:rPr lang="en-US" dirty="0"/>
              <a:t> “He made me believe I was worthless and alone,” </a:t>
            </a:r>
          </a:p>
          <a:p>
            <a:pPr marL="0" indent="0" algn="ctr">
              <a:buNone/>
            </a:pPr>
            <a:r>
              <a:rPr lang="en-US" dirty="0"/>
              <a:t> “I felt I had done something wrong and I deserved it.”</a:t>
            </a:r>
          </a:p>
          <a:p>
            <a:endParaRPr lang="en-US" dirty="0"/>
          </a:p>
          <a:p>
            <a:endParaRPr lang="en-US" dirty="0"/>
          </a:p>
        </p:txBody>
      </p:sp>
      <p:sp>
        <p:nvSpPr>
          <p:cNvPr id="4" name="TextBox 3">
            <a:extLst>
              <a:ext uri="{FF2B5EF4-FFF2-40B4-BE49-F238E27FC236}">
                <a16:creationId xmlns:a16="http://schemas.microsoft.com/office/drawing/2014/main" id="{3C3F1458-22B8-7933-05D2-B5925E2BA2E0}"/>
              </a:ext>
            </a:extLst>
          </p:cNvPr>
          <p:cNvSpPr txBox="1"/>
          <p:nvPr/>
        </p:nvSpPr>
        <p:spPr>
          <a:xfrm>
            <a:off x="428679" y="6169709"/>
            <a:ext cx="11334641" cy="646331"/>
          </a:xfrm>
          <a:prstGeom prst="rect">
            <a:avLst/>
          </a:prstGeom>
          <a:noFill/>
        </p:spPr>
        <p:txBody>
          <a:bodyPr wrap="none" rtlCol="0">
            <a:spAutoFit/>
          </a:bodyPr>
          <a:lstStyle/>
          <a:p>
            <a:r>
              <a:rPr lang="en-US" dirty="0"/>
              <a:t>Cravens, J. D., Whiting, J. B</a:t>
            </a:r>
            <a:r>
              <a:rPr lang="en-US" b="1" dirty="0"/>
              <a:t>.,</a:t>
            </a:r>
            <a:r>
              <a:rPr lang="en-US" dirty="0"/>
              <a:t> &amp; </a:t>
            </a:r>
            <a:r>
              <a:rPr lang="en-US" dirty="0" err="1"/>
              <a:t>Aamar</a:t>
            </a:r>
            <a:r>
              <a:rPr lang="en-US" dirty="0"/>
              <a:t>, R. (2015). Why I stayed/left: An analysis of voices of intimate partner violence on</a:t>
            </a:r>
          </a:p>
          <a:p>
            <a:r>
              <a:rPr lang="en-US" dirty="0"/>
              <a:t> social media. </a:t>
            </a:r>
            <a:r>
              <a:rPr lang="en-US" i="1" dirty="0"/>
              <a:t>Contemporary Family Therapy.</a:t>
            </a:r>
            <a:r>
              <a:rPr lang="en-US" dirty="0"/>
              <a:t> DOI 10.1007/s10591-015-9360-8</a:t>
            </a:r>
            <a:r>
              <a:rPr lang="en-US" i="1" dirty="0"/>
              <a:t>. </a:t>
            </a:r>
            <a:endParaRPr lang="en-US" dirty="0"/>
          </a:p>
        </p:txBody>
      </p:sp>
      <p:sp>
        <p:nvSpPr>
          <p:cNvPr id="7" name="Title 1">
            <a:extLst>
              <a:ext uri="{FF2B5EF4-FFF2-40B4-BE49-F238E27FC236}">
                <a16:creationId xmlns:a16="http://schemas.microsoft.com/office/drawing/2014/main" id="{98094191-8A6D-044D-E7A6-C1EA48A2ECF7}"/>
              </a:ext>
            </a:extLst>
          </p:cNvPr>
          <p:cNvSpPr>
            <a:spLocks noGrp="1"/>
          </p:cNvSpPr>
          <p:nvPr>
            <p:ph type="title"/>
          </p:nvPr>
        </p:nvSpPr>
        <p:spPr>
          <a:xfrm>
            <a:off x="838200" y="365125"/>
            <a:ext cx="10515600" cy="1325563"/>
          </a:xfrm>
        </p:spPr>
        <p:txBody>
          <a:bodyPr>
            <a:normAutofit/>
          </a:bodyPr>
          <a:lstStyle/>
          <a:p>
            <a:pPr algn="ctr"/>
            <a:r>
              <a:rPr lang="en-US" sz="4800" b="1" dirty="0"/>
              <a:t>#</a:t>
            </a:r>
            <a:r>
              <a:rPr lang="en-US" sz="4800" b="1" dirty="0" err="1"/>
              <a:t>WhyIStayed</a:t>
            </a:r>
            <a:endParaRPr lang="en-US" sz="4800" b="1" dirty="0"/>
          </a:p>
        </p:txBody>
      </p:sp>
    </p:spTree>
    <p:extLst>
      <p:ext uri="{BB962C8B-B14F-4D97-AF65-F5344CB8AC3E}">
        <p14:creationId xmlns:p14="http://schemas.microsoft.com/office/powerpoint/2010/main" val="3706980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886DD6-666A-EDB0-8065-2F64041A0843}"/>
              </a:ext>
            </a:extLst>
          </p:cNvPr>
          <p:cNvSpPr>
            <a:spLocks noGrp="1"/>
          </p:cNvSpPr>
          <p:nvPr>
            <p:ph idx="1"/>
          </p:nvPr>
        </p:nvSpPr>
        <p:spPr/>
        <p:txBody>
          <a:bodyPr>
            <a:normAutofit/>
          </a:bodyPr>
          <a:lstStyle/>
          <a:p>
            <a:r>
              <a:rPr lang="en-US" b="1" dirty="0"/>
              <a:t>Fear</a:t>
            </a:r>
          </a:p>
          <a:p>
            <a:pPr marL="0" indent="0">
              <a:buNone/>
            </a:pPr>
            <a:r>
              <a:rPr lang="en-US" dirty="0"/>
              <a:t>Attempting to leave an abuser is dangerous. The threat of bodily and emotional harm is real and powerful, and abusers use this to control and keep women trapped. </a:t>
            </a:r>
            <a:r>
              <a:rPr lang="en-US" baseline="30000" dirty="0"/>
              <a:t> </a:t>
            </a:r>
            <a:r>
              <a:rPr lang="en-US" dirty="0"/>
              <a:t>Female victims of violence are much more likely than male victims to be terrorized and traumatized.</a:t>
            </a:r>
            <a:endParaRPr lang="en-US" baseline="30000" dirty="0"/>
          </a:p>
          <a:p>
            <a:pPr marL="0" indent="0">
              <a:buNone/>
            </a:pPr>
            <a:r>
              <a:rPr lang="en-US" dirty="0"/>
              <a:t>“I was afraid of him…I knew he’d make leaving an ugly drawn out nightmare.” </a:t>
            </a:r>
          </a:p>
          <a:p>
            <a:pPr marL="0" indent="0">
              <a:buNone/>
            </a:pPr>
            <a:r>
              <a:rPr lang="en-US" dirty="0"/>
              <a:t>One woman felt trapped because of her husband’s “threats of hunting me down and harming all my loved ones including our kids while I watched and then killing me.”</a:t>
            </a:r>
          </a:p>
          <a:p>
            <a:pPr marL="0" indent="0">
              <a:buNone/>
            </a:pPr>
            <a:endParaRPr lang="en-US" dirty="0"/>
          </a:p>
          <a:p>
            <a:endParaRPr lang="en-US" dirty="0"/>
          </a:p>
          <a:p>
            <a:endParaRPr lang="en-US" dirty="0"/>
          </a:p>
          <a:p>
            <a:endParaRPr lang="en-US" dirty="0"/>
          </a:p>
        </p:txBody>
      </p:sp>
      <p:sp>
        <p:nvSpPr>
          <p:cNvPr id="4" name="TextBox 3">
            <a:extLst>
              <a:ext uri="{FF2B5EF4-FFF2-40B4-BE49-F238E27FC236}">
                <a16:creationId xmlns:a16="http://schemas.microsoft.com/office/drawing/2014/main" id="{3C3F1458-22B8-7933-05D2-B5925E2BA2E0}"/>
              </a:ext>
            </a:extLst>
          </p:cNvPr>
          <p:cNvSpPr txBox="1"/>
          <p:nvPr/>
        </p:nvSpPr>
        <p:spPr>
          <a:xfrm>
            <a:off x="428679" y="6169709"/>
            <a:ext cx="11334641" cy="646331"/>
          </a:xfrm>
          <a:prstGeom prst="rect">
            <a:avLst/>
          </a:prstGeom>
          <a:noFill/>
        </p:spPr>
        <p:txBody>
          <a:bodyPr wrap="none" rtlCol="0">
            <a:spAutoFit/>
          </a:bodyPr>
          <a:lstStyle/>
          <a:p>
            <a:r>
              <a:rPr lang="en-US" dirty="0"/>
              <a:t>Cravens, J. D., Whiting, J. B</a:t>
            </a:r>
            <a:r>
              <a:rPr lang="en-US" b="1" dirty="0"/>
              <a:t>.,</a:t>
            </a:r>
            <a:r>
              <a:rPr lang="en-US" dirty="0"/>
              <a:t> &amp; </a:t>
            </a:r>
            <a:r>
              <a:rPr lang="en-US" dirty="0" err="1"/>
              <a:t>Aamar</a:t>
            </a:r>
            <a:r>
              <a:rPr lang="en-US" dirty="0"/>
              <a:t>, R. (2015). Why I stayed/left: An analysis of voices of intimate partner violence on</a:t>
            </a:r>
          </a:p>
          <a:p>
            <a:r>
              <a:rPr lang="en-US" dirty="0"/>
              <a:t> social media. </a:t>
            </a:r>
            <a:r>
              <a:rPr lang="en-US" i="1" dirty="0"/>
              <a:t>Contemporary Family Therapy.</a:t>
            </a:r>
            <a:r>
              <a:rPr lang="en-US" dirty="0"/>
              <a:t> DOI 10.1007/s10591-015-9360-8</a:t>
            </a:r>
            <a:r>
              <a:rPr lang="en-US" i="1" dirty="0"/>
              <a:t>. </a:t>
            </a:r>
            <a:endParaRPr lang="en-US" dirty="0"/>
          </a:p>
        </p:txBody>
      </p:sp>
      <p:sp>
        <p:nvSpPr>
          <p:cNvPr id="7" name="Title 1">
            <a:extLst>
              <a:ext uri="{FF2B5EF4-FFF2-40B4-BE49-F238E27FC236}">
                <a16:creationId xmlns:a16="http://schemas.microsoft.com/office/drawing/2014/main" id="{21E8221F-1499-8082-E1EF-7AE7BCFE6FED}"/>
              </a:ext>
            </a:extLst>
          </p:cNvPr>
          <p:cNvSpPr>
            <a:spLocks noGrp="1"/>
          </p:cNvSpPr>
          <p:nvPr>
            <p:ph type="title"/>
          </p:nvPr>
        </p:nvSpPr>
        <p:spPr>
          <a:xfrm>
            <a:off x="838200" y="365125"/>
            <a:ext cx="10515600" cy="1325563"/>
          </a:xfrm>
        </p:spPr>
        <p:txBody>
          <a:bodyPr>
            <a:normAutofit/>
          </a:bodyPr>
          <a:lstStyle/>
          <a:p>
            <a:pPr algn="ctr"/>
            <a:r>
              <a:rPr lang="en-US" sz="4800" b="1" dirty="0"/>
              <a:t>#</a:t>
            </a:r>
            <a:r>
              <a:rPr lang="en-US" sz="4800" b="1" dirty="0" err="1"/>
              <a:t>WhyIStayed</a:t>
            </a:r>
            <a:endParaRPr lang="en-US" sz="4800" b="1" dirty="0"/>
          </a:p>
        </p:txBody>
      </p:sp>
    </p:spTree>
    <p:extLst>
      <p:ext uri="{BB962C8B-B14F-4D97-AF65-F5344CB8AC3E}">
        <p14:creationId xmlns:p14="http://schemas.microsoft.com/office/powerpoint/2010/main" val="31018599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886DD6-666A-EDB0-8065-2F64041A0843}"/>
              </a:ext>
            </a:extLst>
          </p:cNvPr>
          <p:cNvSpPr>
            <a:spLocks noGrp="1"/>
          </p:cNvSpPr>
          <p:nvPr>
            <p:ph idx="1"/>
          </p:nvPr>
        </p:nvSpPr>
        <p:spPr/>
        <p:txBody>
          <a:bodyPr>
            <a:normAutofit/>
          </a:bodyPr>
          <a:lstStyle/>
          <a:p>
            <a:r>
              <a:rPr lang="en-US" b="1" dirty="0"/>
              <a:t>Wanting to be a savior </a:t>
            </a:r>
          </a:p>
          <a:p>
            <a:pPr marL="0" indent="0">
              <a:buNone/>
            </a:pPr>
            <a:r>
              <a:rPr lang="en-US" dirty="0"/>
              <a:t>Many described a desire to help, or love their partners with the hopes that they could change them: </a:t>
            </a:r>
          </a:p>
          <a:p>
            <a:pPr marL="0" indent="0">
              <a:buNone/>
            </a:pPr>
            <a:r>
              <a:rPr lang="en-US" dirty="0"/>
              <a:t>“I believed I could love the abuse out of him.” </a:t>
            </a:r>
          </a:p>
          <a:p>
            <a:pPr marL="0" indent="0">
              <a:buNone/>
            </a:pPr>
            <a:r>
              <a:rPr lang="en-US" dirty="0"/>
              <a:t>“I thought I would be the strong one who would never leave him and show him loyalty. I would fix him and teach him love.” </a:t>
            </a:r>
          </a:p>
          <a:p>
            <a:pPr marL="0" indent="0">
              <a:buNone/>
            </a:pPr>
            <a:r>
              <a:rPr lang="en-US" dirty="0"/>
              <a:t>“His father died, he became an alcoholic and said that God wouldn’t want me to leave him because he needed me to make him better.”</a:t>
            </a:r>
          </a:p>
          <a:p>
            <a:endParaRPr lang="en-US" dirty="0"/>
          </a:p>
          <a:p>
            <a:endParaRPr lang="en-US" dirty="0"/>
          </a:p>
        </p:txBody>
      </p:sp>
      <p:sp>
        <p:nvSpPr>
          <p:cNvPr id="4" name="TextBox 3">
            <a:extLst>
              <a:ext uri="{FF2B5EF4-FFF2-40B4-BE49-F238E27FC236}">
                <a16:creationId xmlns:a16="http://schemas.microsoft.com/office/drawing/2014/main" id="{3C3F1458-22B8-7933-05D2-B5925E2BA2E0}"/>
              </a:ext>
            </a:extLst>
          </p:cNvPr>
          <p:cNvSpPr txBox="1"/>
          <p:nvPr/>
        </p:nvSpPr>
        <p:spPr>
          <a:xfrm>
            <a:off x="428679" y="6169709"/>
            <a:ext cx="11334641" cy="646331"/>
          </a:xfrm>
          <a:prstGeom prst="rect">
            <a:avLst/>
          </a:prstGeom>
          <a:noFill/>
        </p:spPr>
        <p:txBody>
          <a:bodyPr wrap="none" rtlCol="0">
            <a:spAutoFit/>
          </a:bodyPr>
          <a:lstStyle/>
          <a:p>
            <a:r>
              <a:rPr lang="en-US" dirty="0"/>
              <a:t>Cravens, J. D., Whiting, J. B</a:t>
            </a:r>
            <a:r>
              <a:rPr lang="en-US" b="1" dirty="0"/>
              <a:t>.,</a:t>
            </a:r>
            <a:r>
              <a:rPr lang="en-US" dirty="0"/>
              <a:t> &amp; </a:t>
            </a:r>
            <a:r>
              <a:rPr lang="en-US" dirty="0" err="1"/>
              <a:t>Aamar</a:t>
            </a:r>
            <a:r>
              <a:rPr lang="en-US" dirty="0"/>
              <a:t>, R. (2015). Why I stayed/left: An analysis of voices of intimate partner violence on</a:t>
            </a:r>
          </a:p>
          <a:p>
            <a:r>
              <a:rPr lang="en-US" dirty="0"/>
              <a:t> social media. </a:t>
            </a:r>
            <a:r>
              <a:rPr lang="en-US" i="1" dirty="0"/>
              <a:t>Contemporary Family Therapy.</a:t>
            </a:r>
            <a:r>
              <a:rPr lang="en-US" dirty="0"/>
              <a:t> DOI 10.1007/s10591-015-9360-8</a:t>
            </a:r>
            <a:r>
              <a:rPr lang="en-US" i="1" dirty="0"/>
              <a:t>. </a:t>
            </a:r>
            <a:endParaRPr lang="en-US" dirty="0"/>
          </a:p>
        </p:txBody>
      </p:sp>
      <p:sp>
        <p:nvSpPr>
          <p:cNvPr id="7" name="Title 1">
            <a:extLst>
              <a:ext uri="{FF2B5EF4-FFF2-40B4-BE49-F238E27FC236}">
                <a16:creationId xmlns:a16="http://schemas.microsoft.com/office/drawing/2014/main" id="{EAC67A28-B5FD-1479-E342-EDD8A621809E}"/>
              </a:ext>
            </a:extLst>
          </p:cNvPr>
          <p:cNvSpPr>
            <a:spLocks noGrp="1"/>
          </p:cNvSpPr>
          <p:nvPr>
            <p:ph type="title"/>
          </p:nvPr>
        </p:nvSpPr>
        <p:spPr>
          <a:xfrm>
            <a:off x="838200" y="365125"/>
            <a:ext cx="10515600" cy="1325563"/>
          </a:xfrm>
        </p:spPr>
        <p:txBody>
          <a:bodyPr>
            <a:normAutofit/>
          </a:bodyPr>
          <a:lstStyle/>
          <a:p>
            <a:pPr algn="ctr"/>
            <a:r>
              <a:rPr lang="en-US" sz="4800" b="1" dirty="0"/>
              <a:t>#</a:t>
            </a:r>
            <a:r>
              <a:rPr lang="en-US" sz="4800" b="1" dirty="0" err="1"/>
              <a:t>WhyIStayed</a:t>
            </a:r>
            <a:endParaRPr lang="en-US" sz="4800" b="1" dirty="0"/>
          </a:p>
        </p:txBody>
      </p:sp>
    </p:spTree>
    <p:extLst>
      <p:ext uri="{BB962C8B-B14F-4D97-AF65-F5344CB8AC3E}">
        <p14:creationId xmlns:p14="http://schemas.microsoft.com/office/powerpoint/2010/main" val="1207607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886DD6-666A-EDB0-8065-2F64041A0843}"/>
              </a:ext>
            </a:extLst>
          </p:cNvPr>
          <p:cNvSpPr>
            <a:spLocks noGrp="1"/>
          </p:cNvSpPr>
          <p:nvPr>
            <p:ph idx="1"/>
          </p:nvPr>
        </p:nvSpPr>
        <p:spPr/>
        <p:txBody>
          <a:bodyPr>
            <a:normAutofit/>
          </a:bodyPr>
          <a:lstStyle/>
          <a:p>
            <a:r>
              <a:rPr lang="en-US" b="1" dirty="0"/>
              <a:t>Children </a:t>
            </a:r>
          </a:p>
          <a:p>
            <a:pPr marL="0" indent="0">
              <a:buNone/>
            </a:pPr>
            <a:r>
              <a:rPr lang="en-US" dirty="0"/>
              <a:t>These women also put their children first, sacrificing their own safety:</a:t>
            </a:r>
          </a:p>
          <a:p>
            <a:pPr marL="0" indent="0">
              <a:buNone/>
            </a:pPr>
            <a:r>
              <a:rPr lang="en-US" dirty="0"/>
              <a:t> “I was afraid if he wasn’t beating me he would beat his kids. And I valued their lives more than my own.”</a:t>
            </a:r>
          </a:p>
          <a:p>
            <a:pPr marL="0" indent="0">
              <a:buNone/>
            </a:pPr>
            <a:r>
              <a:rPr lang="en-US" dirty="0"/>
              <a:t>“I stayed for 20 years while I protected our children, all while I was being abused.” </a:t>
            </a:r>
          </a:p>
          <a:p>
            <a:pPr marL="0" indent="0">
              <a:buNone/>
            </a:pPr>
            <a:r>
              <a:rPr lang="en-US" dirty="0"/>
              <a:t>Others mentioned staying to benefit the children: </a:t>
            </a:r>
          </a:p>
          <a:p>
            <a:pPr marL="0" indent="0">
              <a:buNone/>
            </a:pPr>
            <a:r>
              <a:rPr lang="en-US" dirty="0"/>
              <a:t>“I wanted my son to have a father.”</a:t>
            </a:r>
          </a:p>
          <a:p>
            <a:endParaRPr lang="en-US" dirty="0"/>
          </a:p>
          <a:p>
            <a:endParaRPr lang="en-US" dirty="0"/>
          </a:p>
        </p:txBody>
      </p:sp>
      <p:sp>
        <p:nvSpPr>
          <p:cNvPr id="4" name="TextBox 3">
            <a:extLst>
              <a:ext uri="{FF2B5EF4-FFF2-40B4-BE49-F238E27FC236}">
                <a16:creationId xmlns:a16="http://schemas.microsoft.com/office/drawing/2014/main" id="{3C3F1458-22B8-7933-05D2-B5925E2BA2E0}"/>
              </a:ext>
            </a:extLst>
          </p:cNvPr>
          <p:cNvSpPr txBox="1"/>
          <p:nvPr/>
        </p:nvSpPr>
        <p:spPr>
          <a:xfrm>
            <a:off x="428679" y="6169709"/>
            <a:ext cx="11334641" cy="646331"/>
          </a:xfrm>
          <a:prstGeom prst="rect">
            <a:avLst/>
          </a:prstGeom>
          <a:noFill/>
        </p:spPr>
        <p:txBody>
          <a:bodyPr wrap="none" rtlCol="0">
            <a:spAutoFit/>
          </a:bodyPr>
          <a:lstStyle/>
          <a:p>
            <a:r>
              <a:rPr lang="en-US" dirty="0"/>
              <a:t>Cravens, J. D., Whiting, J. B</a:t>
            </a:r>
            <a:r>
              <a:rPr lang="en-US" b="1" dirty="0"/>
              <a:t>.,</a:t>
            </a:r>
            <a:r>
              <a:rPr lang="en-US" dirty="0"/>
              <a:t> &amp; </a:t>
            </a:r>
            <a:r>
              <a:rPr lang="en-US" dirty="0" err="1"/>
              <a:t>Aamar</a:t>
            </a:r>
            <a:r>
              <a:rPr lang="en-US" dirty="0"/>
              <a:t>, R. (2015). Why I stayed/left: An analysis of voices of intimate partner violence on</a:t>
            </a:r>
          </a:p>
          <a:p>
            <a:r>
              <a:rPr lang="en-US" dirty="0"/>
              <a:t> social media. </a:t>
            </a:r>
            <a:r>
              <a:rPr lang="en-US" i="1" dirty="0"/>
              <a:t>Contemporary Family Therapy.</a:t>
            </a:r>
            <a:r>
              <a:rPr lang="en-US" dirty="0"/>
              <a:t> DOI 10.1007/s10591-015-9360-8</a:t>
            </a:r>
            <a:r>
              <a:rPr lang="en-US" i="1" dirty="0"/>
              <a:t>. </a:t>
            </a:r>
            <a:endParaRPr lang="en-US" dirty="0"/>
          </a:p>
        </p:txBody>
      </p:sp>
      <p:sp>
        <p:nvSpPr>
          <p:cNvPr id="7" name="Title 1">
            <a:extLst>
              <a:ext uri="{FF2B5EF4-FFF2-40B4-BE49-F238E27FC236}">
                <a16:creationId xmlns:a16="http://schemas.microsoft.com/office/drawing/2014/main" id="{20C8C38C-01DA-2C3C-D44B-A1E7E2FE0886}"/>
              </a:ext>
            </a:extLst>
          </p:cNvPr>
          <p:cNvSpPr>
            <a:spLocks noGrp="1"/>
          </p:cNvSpPr>
          <p:nvPr>
            <p:ph type="title"/>
          </p:nvPr>
        </p:nvSpPr>
        <p:spPr>
          <a:xfrm>
            <a:off x="838200" y="365125"/>
            <a:ext cx="10515600" cy="1325563"/>
          </a:xfrm>
        </p:spPr>
        <p:txBody>
          <a:bodyPr>
            <a:normAutofit/>
          </a:bodyPr>
          <a:lstStyle/>
          <a:p>
            <a:pPr algn="ctr"/>
            <a:r>
              <a:rPr lang="en-US" sz="4800" b="1" dirty="0"/>
              <a:t>#</a:t>
            </a:r>
            <a:r>
              <a:rPr lang="en-US" sz="4800" b="1" dirty="0" err="1"/>
              <a:t>WhyIStayed</a:t>
            </a:r>
            <a:endParaRPr lang="en-US" sz="4800" b="1" dirty="0"/>
          </a:p>
        </p:txBody>
      </p:sp>
    </p:spTree>
    <p:extLst>
      <p:ext uri="{BB962C8B-B14F-4D97-AF65-F5344CB8AC3E}">
        <p14:creationId xmlns:p14="http://schemas.microsoft.com/office/powerpoint/2010/main" val="27083702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886DD6-666A-EDB0-8065-2F64041A0843}"/>
              </a:ext>
            </a:extLst>
          </p:cNvPr>
          <p:cNvSpPr>
            <a:spLocks noGrp="1"/>
          </p:cNvSpPr>
          <p:nvPr>
            <p:ph idx="1"/>
          </p:nvPr>
        </p:nvSpPr>
        <p:spPr/>
        <p:txBody>
          <a:bodyPr>
            <a:normAutofit/>
          </a:bodyPr>
          <a:lstStyle/>
          <a:p>
            <a:r>
              <a:rPr lang="en-US" b="1" dirty="0"/>
              <a:t>Family Expectations and Experiences.</a:t>
            </a:r>
            <a:r>
              <a:rPr lang="en-US" dirty="0"/>
              <a:t> </a:t>
            </a:r>
          </a:p>
          <a:p>
            <a:pPr marL="0" indent="0">
              <a:buNone/>
            </a:pPr>
            <a:r>
              <a:rPr lang="en-US" dirty="0"/>
              <a:t>Past experiences with violence distorted their sense of self or of healthy relationships: </a:t>
            </a:r>
          </a:p>
          <a:p>
            <a:pPr marL="0" indent="0">
              <a:buNone/>
            </a:pPr>
            <a:r>
              <a:rPr lang="en-US" dirty="0"/>
              <a:t>“I watched [my dad] beat my mom. Then I found someone just like dad,” </a:t>
            </a:r>
          </a:p>
          <a:p>
            <a:pPr marL="0" indent="0">
              <a:buNone/>
            </a:pPr>
            <a:r>
              <a:rPr lang="en-US" dirty="0"/>
              <a:t>“Because raised by animals, you partner with wolves.” </a:t>
            </a:r>
          </a:p>
          <a:p>
            <a:pPr marL="0" indent="0">
              <a:buNone/>
            </a:pPr>
            <a:r>
              <a:rPr lang="en-US" dirty="0"/>
              <a:t>Some mentioned family and religious pressures: </a:t>
            </a:r>
          </a:p>
          <a:p>
            <a:pPr marL="0" indent="0">
              <a:buNone/>
            </a:pPr>
            <a:r>
              <a:rPr lang="en-US" dirty="0"/>
              <a:t>“My mother told me God would disown me if I broke my marriage.”</a:t>
            </a:r>
          </a:p>
          <a:p>
            <a:endParaRPr lang="en-US" dirty="0"/>
          </a:p>
          <a:p>
            <a:endParaRPr lang="en-US" dirty="0"/>
          </a:p>
        </p:txBody>
      </p:sp>
      <p:sp>
        <p:nvSpPr>
          <p:cNvPr id="4" name="TextBox 3">
            <a:extLst>
              <a:ext uri="{FF2B5EF4-FFF2-40B4-BE49-F238E27FC236}">
                <a16:creationId xmlns:a16="http://schemas.microsoft.com/office/drawing/2014/main" id="{3C3F1458-22B8-7933-05D2-B5925E2BA2E0}"/>
              </a:ext>
            </a:extLst>
          </p:cNvPr>
          <p:cNvSpPr txBox="1"/>
          <p:nvPr/>
        </p:nvSpPr>
        <p:spPr>
          <a:xfrm>
            <a:off x="428679" y="6169709"/>
            <a:ext cx="11334641" cy="646331"/>
          </a:xfrm>
          <a:prstGeom prst="rect">
            <a:avLst/>
          </a:prstGeom>
          <a:noFill/>
        </p:spPr>
        <p:txBody>
          <a:bodyPr wrap="none" rtlCol="0">
            <a:spAutoFit/>
          </a:bodyPr>
          <a:lstStyle/>
          <a:p>
            <a:r>
              <a:rPr lang="en-US" dirty="0"/>
              <a:t>Cravens, J. D., Whiting, J. B</a:t>
            </a:r>
            <a:r>
              <a:rPr lang="en-US" b="1" dirty="0"/>
              <a:t>.,</a:t>
            </a:r>
            <a:r>
              <a:rPr lang="en-US" dirty="0"/>
              <a:t> &amp; </a:t>
            </a:r>
            <a:r>
              <a:rPr lang="en-US" dirty="0" err="1"/>
              <a:t>Aamar</a:t>
            </a:r>
            <a:r>
              <a:rPr lang="en-US" dirty="0"/>
              <a:t>, R. (2015). Why I stayed/left: An analysis of voices of intimate partner violence on</a:t>
            </a:r>
          </a:p>
          <a:p>
            <a:r>
              <a:rPr lang="en-US" dirty="0"/>
              <a:t> social media. </a:t>
            </a:r>
            <a:r>
              <a:rPr lang="en-US" i="1" dirty="0"/>
              <a:t>Contemporary Family Therapy.</a:t>
            </a:r>
            <a:r>
              <a:rPr lang="en-US" dirty="0"/>
              <a:t> DOI 10.1007/s10591-015-9360-8</a:t>
            </a:r>
            <a:r>
              <a:rPr lang="en-US" i="1" dirty="0"/>
              <a:t>. </a:t>
            </a:r>
            <a:endParaRPr lang="en-US" dirty="0"/>
          </a:p>
        </p:txBody>
      </p:sp>
      <p:sp>
        <p:nvSpPr>
          <p:cNvPr id="7" name="Title 1">
            <a:extLst>
              <a:ext uri="{FF2B5EF4-FFF2-40B4-BE49-F238E27FC236}">
                <a16:creationId xmlns:a16="http://schemas.microsoft.com/office/drawing/2014/main" id="{91645672-A40B-4939-7516-1CD9AE3C7926}"/>
              </a:ext>
            </a:extLst>
          </p:cNvPr>
          <p:cNvSpPr>
            <a:spLocks noGrp="1"/>
          </p:cNvSpPr>
          <p:nvPr>
            <p:ph type="title"/>
          </p:nvPr>
        </p:nvSpPr>
        <p:spPr>
          <a:xfrm>
            <a:off x="838200" y="365125"/>
            <a:ext cx="10515600" cy="1325563"/>
          </a:xfrm>
        </p:spPr>
        <p:txBody>
          <a:bodyPr>
            <a:normAutofit/>
          </a:bodyPr>
          <a:lstStyle/>
          <a:p>
            <a:pPr algn="ctr"/>
            <a:r>
              <a:rPr lang="en-US" sz="4800" b="1" dirty="0"/>
              <a:t>#</a:t>
            </a:r>
            <a:r>
              <a:rPr lang="en-US" sz="4800" b="1" dirty="0" err="1"/>
              <a:t>WhyIStayed</a:t>
            </a:r>
            <a:endParaRPr lang="en-US" sz="4800" b="1" dirty="0"/>
          </a:p>
        </p:txBody>
      </p:sp>
    </p:spTree>
    <p:extLst>
      <p:ext uri="{BB962C8B-B14F-4D97-AF65-F5344CB8AC3E}">
        <p14:creationId xmlns:p14="http://schemas.microsoft.com/office/powerpoint/2010/main" val="10271218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886DD6-666A-EDB0-8065-2F64041A0843}"/>
              </a:ext>
            </a:extLst>
          </p:cNvPr>
          <p:cNvSpPr>
            <a:spLocks noGrp="1"/>
          </p:cNvSpPr>
          <p:nvPr>
            <p:ph idx="1"/>
          </p:nvPr>
        </p:nvSpPr>
        <p:spPr/>
        <p:txBody>
          <a:bodyPr>
            <a:normAutofit/>
          </a:bodyPr>
          <a:lstStyle/>
          <a:p>
            <a:r>
              <a:rPr lang="en-US" b="1" dirty="0"/>
              <a:t>Financial Constraints</a:t>
            </a:r>
          </a:p>
          <a:p>
            <a:pPr marL="0" indent="0">
              <a:buNone/>
            </a:pPr>
            <a:r>
              <a:rPr lang="en-US" dirty="0"/>
              <a:t>Financial limitations, and these were often connected to caring for children: </a:t>
            </a:r>
          </a:p>
          <a:p>
            <a:pPr marL="0" indent="0">
              <a:buNone/>
            </a:pPr>
            <a:r>
              <a:rPr lang="en-US" dirty="0"/>
              <a:t>“I had no family, two young children, no money, and guilt because he had brain damage from a car accident.” </a:t>
            </a:r>
          </a:p>
          <a:p>
            <a:pPr marL="0" indent="0">
              <a:buNone/>
            </a:pPr>
            <a:r>
              <a:rPr lang="en-US" dirty="0"/>
              <a:t>Others were unable to keep jobs because of the abuser’s control or their injuries, and others were used financially by their abuser: </a:t>
            </a:r>
          </a:p>
          <a:p>
            <a:pPr marL="0" indent="0">
              <a:buNone/>
            </a:pPr>
            <a:r>
              <a:rPr lang="en-US" dirty="0"/>
              <a:t>“[My] ex racked up thousands of debt in my name.”</a:t>
            </a:r>
          </a:p>
          <a:p>
            <a:endParaRPr lang="en-US" dirty="0"/>
          </a:p>
        </p:txBody>
      </p:sp>
      <p:sp>
        <p:nvSpPr>
          <p:cNvPr id="4" name="TextBox 3">
            <a:extLst>
              <a:ext uri="{FF2B5EF4-FFF2-40B4-BE49-F238E27FC236}">
                <a16:creationId xmlns:a16="http://schemas.microsoft.com/office/drawing/2014/main" id="{3C3F1458-22B8-7933-05D2-B5925E2BA2E0}"/>
              </a:ext>
            </a:extLst>
          </p:cNvPr>
          <p:cNvSpPr txBox="1"/>
          <p:nvPr/>
        </p:nvSpPr>
        <p:spPr>
          <a:xfrm>
            <a:off x="428679" y="6169709"/>
            <a:ext cx="11334641" cy="646331"/>
          </a:xfrm>
          <a:prstGeom prst="rect">
            <a:avLst/>
          </a:prstGeom>
          <a:noFill/>
        </p:spPr>
        <p:txBody>
          <a:bodyPr wrap="none" rtlCol="0">
            <a:spAutoFit/>
          </a:bodyPr>
          <a:lstStyle/>
          <a:p>
            <a:r>
              <a:rPr lang="en-US" dirty="0"/>
              <a:t>Cravens, J. D., Whiting, J. B</a:t>
            </a:r>
            <a:r>
              <a:rPr lang="en-US" b="1" dirty="0"/>
              <a:t>.,</a:t>
            </a:r>
            <a:r>
              <a:rPr lang="en-US" dirty="0"/>
              <a:t> &amp; </a:t>
            </a:r>
            <a:r>
              <a:rPr lang="en-US" dirty="0" err="1"/>
              <a:t>Aamar</a:t>
            </a:r>
            <a:r>
              <a:rPr lang="en-US" dirty="0"/>
              <a:t>, R. (2015). Why I stayed/left: An analysis of voices of intimate partner violence on</a:t>
            </a:r>
          </a:p>
          <a:p>
            <a:r>
              <a:rPr lang="en-US" dirty="0"/>
              <a:t> social media. </a:t>
            </a:r>
            <a:r>
              <a:rPr lang="en-US" i="1" dirty="0"/>
              <a:t>Contemporary Family Therapy.</a:t>
            </a:r>
            <a:r>
              <a:rPr lang="en-US" dirty="0"/>
              <a:t> DOI 10.1007/s10591-015-9360-8</a:t>
            </a:r>
            <a:r>
              <a:rPr lang="en-US" i="1" dirty="0"/>
              <a:t>. </a:t>
            </a:r>
            <a:endParaRPr lang="en-US" dirty="0"/>
          </a:p>
        </p:txBody>
      </p:sp>
      <p:sp>
        <p:nvSpPr>
          <p:cNvPr id="7" name="Title 1">
            <a:extLst>
              <a:ext uri="{FF2B5EF4-FFF2-40B4-BE49-F238E27FC236}">
                <a16:creationId xmlns:a16="http://schemas.microsoft.com/office/drawing/2014/main" id="{BDF0AE0B-609C-9976-83AD-6DAAC558535A}"/>
              </a:ext>
            </a:extLst>
          </p:cNvPr>
          <p:cNvSpPr>
            <a:spLocks noGrp="1"/>
          </p:cNvSpPr>
          <p:nvPr>
            <p:ph type="title"/>
          </p:nvPr>
        </p:nvSpPr>
        <p:spPr>
          <a:xfrm>
            <a:off x="838200" y="365125"/>
            <a:ext cx="10515600" cy="1325563"/>
          </a:xfrm>
        </p:spPr>
        <p:txBody>
          <a:bodyPr>
            <a:normAutofit/>
          </a:bodyPr>
          <a:lstStyle/>
          <a:p>
            <a:pPr algn="ctr"/>
            <a:r>
              <a:rPr lang="en-US" sz="4800" b="1" dirty="0"/>
              <a:t>#</a:t>
            </a:r>
            <a:r>
              <a:rPr lang="en-US" sz="4800" b="1" dirty="0" err="1"/>
              <a:t>WhyIStayed</a:t>
            </a:r>
            <a:endParaRPr lang="en-US" sz="4800" b="1" dirty="0"/>
          </a:p>
        </p:txBody>
      </p:sp>
    </p:spTree>
    <p:extLst>
      <p:ext uri="{BB962C8B-B14F-4D97-AF65-F5344CB8AC3E}">
        <p14:creationId xmlns:p14="http://schemas.microsoft.com/office/powerpoint/2010/main" val="2810620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886DD6-666A-EDB0-8065-2F64041A0843}"/>
              </a:ext>
            </a:extLst>
          </p:cNvPr>
          <p:cNvSpPr>
            <a:spLocks noGrp="1"/>
          </p:cNvSpPr>
          <p:nvPr>
            <p:ph idx="1"/>
          </p:nvPr>
        </p:nvSpPr>
        <p:spPr/>
        <p:txBody>
          <a:bodyPr>
            <a:normAutofit/>
          </a:bodyPr>
          <a:lstStyle/>
          <a:p>
            <a:r>
              <a:rPr lang="en-US" b="1" dirty="0"/>
              <a:t>Isolation</a:t>
            </a:r>
          </a:p>
          <a:p>
            <a:pPr marL="0" indent="0">
              <a:buNone/>
            </a:pPr>
            <a:r>
              <a:rPr lang="en-US" dirty="0"/>
              <a:t>A common tactic of manipulative partners is to separate their victim from family and friends. Sometimes this is physical, as one woman experienced: </a:t>
            </a:r>
          </a:p>
          <a:p>
            <a:pPr marL="0" indent="0">
              <a:buNone/>
            </a:pPr>
            <a:r>
              <a:rPr lang="en-US" dirty="0"/>
              <a:t>“I was literally trapped in the backwoods of WV, and he would use my little boy to keep me close.” </a:t>
            </a:r>
          </a:p>
          <a:p>
            <a:pPr marL="0" indent="0">
              <a:buNone/>
            </a:pPr>
            <a:r>
              <a:rPr lang="en-US" dirty="0"/>
              <a:t>Other times isolation is emotional: </a:t>
            </a:r>
          </a:p>
          <a:p>
            <a:pPr marL="0" indent="0">
              <a:buNone/>
            </a:pPr>
            <a:r>
              <a:rPr lang="en-US" dirty="0"/>
              <a:t>“You can either have friends and family or you can have me.”</a:t>
            </a:r>
          </a:p>
          <a:p>
            <a:endParaRPr lang="en-US" dirty="0"/>
          </a:p>
        </p:txBody>
      </p:sp>
      <p:sp>
        <p:nvSpPr>
          <p:cNvPr id="4" name="TextBox 3">
            <a:extLst>
              <a:ext uri="{FF2B5EF4-FFF2-40B4-BE49-F238E27FC236}">
                <a16:creationId xmlns:a16="http://schemas.microsoft.com/office/drawing/2014/main" id="{3C3F1458-22B8-7933-05D2-B5925E2BA2E0}"/>
              </a:ext>
            </a:extLst>
          </p:cNvPr>
          <p:cNvSpPr txBox="1"/>
          <p:nvPr/>
        </p:nvSpPr>
        <p:spPr>
          <a:xfrm>
            <a:off x="428679" y="6169709"/>
            <a:ext cx="11334641" cy="646331"/>
          </a:xfrm>
          <a:prstGeom prst="rect">
            <a:avLst/>
          </a:prstGeom>
          <a:noFill/>
        </p:spPr>
        <p:txBody>
          <a:bodyPr wrap="none" rtlCol="0">
            <a:spAutoFit/>
          </a:bodyPr>
          <a:lstStyle/>
          <a:p>
            <a:r>
              <a:rPr lang="en-US" dirty="0"/>
              <a:t>Cravens, J. D., Whiting, J. B</a:t>
            </a:r>
            <a:r>
              <a:rPr lang="en-US" b="1" dirty="0"/>
              <a:t>.,</a:t>
            </a:r>
            <a:r>
              <a:rPr lang="en-US" dirty="0"/>
              <a:t> &amp; </a:t>
            </a:r>
            <a:r>
              <a:rPr lang="en-US" dirty="0" err="1"/>
              <a:t>Aamar</a:t>
            </a:r>
            <a:r>
              <a:rPr lang="en-US" dirty="0"/>
              <a:t>, R. (2015). Why I stayed/left: An analysis of voices of intimate partner violence on</a:t>
            </a:r>
          </a:p>
          <a:p>
            <a:r>
              <a:rPr lang="en-US" dirty="0"/>
              <a:t> social media. </a:t>
            </a:r>
            <a:r>
              <a:rPr lang="en-US" i="1" dirty="0"/>
              <a:t>Contemporary Family Therapy.</a:t>
            </a:r>
            <a:r>
              <a:rPr lang="en-US" dirty="0"/>
              <a:t> DOI 10.1007/s10591-015-9360-8</a:t>
            </a:r>
            <a:r>
              <a:rPr lang="en-US" i="1" dirty="0"/>
              <a:t>. </a:t>
            </a:r>
            <a:endParaRPr lang="en-US" dirty="0"/>
          </a:p>
        </p:txBody>
      </p:sp>
      <p:sp>
        <p:nvSpPr>
          <p:cNvPr id="8" name="Title 1">
            <a:extLst>
              <a:ext uri="{FF2B5EF4-FFF2-40B4-BE49-F238E27FC236}">
                <a16:creationId xmlns:a16="http://schemas.microsoft.com/office/drawing/2014/main" id="{D447F22B-E420-13BD-EE73-F1F60164AC23}"/>
              </a:ext>
            </a:extLst>
          </p:cNvPr>
          <p:cNvSpPr>
            <a:spLocks noGrp="1"/>
          </p:cNvSpPr>
          <p:nvPr>
            <p:ph type="title"/>
          </p:nvPr>
        </p:nvSpPr>
        <p:spPr>
          <a:xfrm>
            <a:off x="838200" y="365125"/>
            <a:ext cx="10515600" cy="1325563"/>
          </a:xfrm>
        </p:spPr>
        <p:txBody>
          <a:bodyPr>
            <a:normAutofit/>
          </a:bodyPr>
          <a:lstStyle/>
          <a:p>
            <a:pPr algn="ctr"/>
            <a:r>
              <a:rPr lang="en-US" sz="4800" b="1" dirty="0"/>
              <a:t>#</a:t>
            </a:r>
            <a:r>
              <a:rPr lang="en-US" sz="4800" b="1" dirty="0" err="1"/>
              <a:t>WhyIStayed</a:t>
            </a:r>
            <a:endParaRPr lang="en-US" sz="4800" b="1" dirty="0"/>
          </a:p>
        </p:txBody>
      </p:sp>
    </p:spTree>
    <p:extLst>
      <p:ext uri="{BB962C8B-B14F-4D97-AF65-F5344CB8AC3E}">
        <p14:creationId xmlns:p14="http://schemas.microsoft.com/office/powerpoint/2010/main" val="32923190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B96EE-53C2-9E56-1FD1-DB1EC169145C}"/>
              </a:ext>
            </a:extLst>
          </p:cNvPr>
          <p:cNvSpPr>
            <a:spLocks noGrp="1"/>
          </p:cNvSpPr>
          <p:nvPr>
            <p:ph type="title"/>
          </p:nvPr>
        </p:nvSpPr>
        <p:spPr/>
        <p:txBody>
          <a:bodyPr/>
          <a:lstStyle/>
          <a:p>
            <a:pPr algn="ctr"/>
            <a:r>
              <a:rPr lang="en-US" b="1" dirty="0"/>
              <a:t>Approach </a:t>
            </a:r>
          </a:p>
        </p:txBody>
      </p:sp>
      <p:sp>
        <p:nvSpPr>
          <p:cNvPr id="3" name="Content Placeholder 2">
            <a:extLst>
              <a:ext uri="{FF2B5EF4-FFF2-40B4-BE49-F238E27FC236}">
                <a16:creationId xmlns:a16="http://schemas.microsoft.com/office/drawing/2014/main" id="{B77D62CA-AAE8-2DEE-EEF4-80AAE6FF2BC6}"/>
              </a:ext>
            </a:extLst>
          </p:cNvPr>
          <p:cNvSpPr>
            <a:spLocks noGrp="1"/>
          </p:cNvSpPr>
          <p:nvPr>
            <p:ph idx="1"/>
          </p:nvPr>
        </p:nvSpPr>
        <p:spPr>
          <a:xfrm>
            <a:off x="838200" y="1583573"/>
            <a:ext cx="10515600" cy="4792151"/>
          </a:xfrm>
        </p:spPr>
        <p:txBody>
          <a:bodyPr>
            <a:normAutofit/>
          </a:bodyPr>
          <a:lstStyle/>
          <a:p>
            <a:r>
              <a:rPr lang="en-US" dirty="0"/>
              <a:t>Immediate Safety for Victim and other potential victims (children)</a:t>
            </a:r>
          </a:p>
          <a:p>
            <a:pPr lvl="1"/>
            <a:r>
              <a:rPr lang="en-US" dirty="0"/>
              <a:t>Are there guns in the home?</a:t>
            </a:r>
          </a:p>
          <a:p>
            <a:pPr lvl="1"/>
            <a:r>
              <a:rPr lang="en-US" dirty="0"/>
              <a:t>How are they stored/ Are they loaded and easily accessible </a:t>
            </a:r>
          </a:p>
          <a:p>
            <a:pPr lvl="1"/>
            <a:r>
              <a:rPr lang="en-US" dirty="0"/>
              <a:t>Other weapons</a:t>
            </a:r>
          </a:p>
          <a:p>
            <a:r>
              <a:rPr lang="en-US" dirty="0"/>
              <a:t>Safety Plan/Escape </a:t>
            </a:r>
          </a:p>
          <a:p>
            <a:pPr lvl="1"/>
            <a:r>
              <a:rPr lang="en-US" dirty="0"/>
              <a:t>“Go bag” (extra set of car keys, cash, important documents [birth certificates, SS card, passport], diapers/formula, change of clothes)</a:t>
            </a:r>
          </a:p>
          <a:p>
            <a:pPr lvl="1"/>
            <a:r>
              <a:rPr lang="en-US" dirty="0"/>
              <a:t>Keep phone, keys and wallet in a place to easily grab and run </a:t>
            </a:r>
          </a:p>
          <a:p>
            <a:pPr lvl="1"/>
            <a:r>
              <a:rPr lang="en-US" dirty="0"/>
              <a:t>Where will you go</a:t>
            </a:r>
          </a:p>
          <a:p>
            <a:pPr lvl="1"/>
            <a:r>
              <a:rPr lang="en-US" dirty="0"/>
              <a:t>Who will help </a:t>
            </a:r>
          </a:p>
          <a:p>
            <a:pPr lvl="1"/>
            <a:r>
              <a:rPr lang="en-US" dirty="0"/>
              <a:t>Who can you call (code word if need help) </a:t>
            </a:r>
          </a:p>
          <a:p>
            <a:pPr lvl="1"/>
            <a:endParaRPr lang="en-US" dirty="0"/>
          </a:p>
        </p:txBody>
      </p:sp>
    </p:spTree>
    <p:extLst>
      <p:ext uri="{BB962C8B-B14F-4D97-AF65-F5344CB8AC3E}">
        <p14:creationId xmlns:p14="http://schemas.microsoft.com/office/powerpoint/2010/main" val="2709888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1033" name="Rectangle 76">
            <a:extLst>
              <a:ext uri="{FF2B5EF4-FFF2-40B4-BE49-F238E27FC236}">
                <a16:creationId xmlns:a16="http://schemas.microsoft.com/office/drawing/2014/main" id="{8ABFE404-8D65-4573-A3EF-6DF477936B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pic>
        <p:nvPicPr>
          <p:cNvPr id="1026" name="Picture 2" descr="A football player running with a football&#10;&#10;Description automatically generated with medium confidence">
            <a:extLst>
              <a:ext uri="{FF2B5EF4-FFF2-40B4-BE49-F238E27FC236}">
                <a16:creationId xmlns:a16="http://schemas.microsoft.com/office/drawing/2014/main" id="{32893146-4B77-A1F6-F204-484838618FB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22137"/>
          <a:stretch/>
        </p:blipFill>
        <p:spPr bwMode="auto">
          <a:xfrm>
            <a:off x="673749" y="370320"/>
            <a:ext cx="3716238" cy="405101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fter Ray Rice Video, #WhyIStayed #WhyILeft Highlight Powerful Stories Of  Domestic Violence | WBUR News">
            <a:extLst>
              <a:ext uri="{FF2B5EF4-FFF2-40B4-BE49-F238E27FC236}">
                <a16:creationId xmlns:a16="http://schemas.microsoft.com/office/drawing/2014/main" id="{F4FAFBE9-03F9-8EAB-23E0-EE00ECFFAD08}"/>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5175" r="1" b="1"/>
          <a:stretch/>
        </p:blipFill>
        <p:spPr bwMode="auto">
          <a:xfrm>
            <a:off x="4719346" y="389692"/>
            <a:ext cx="6798905" cy="4051011"/>
          </a:xfrm>
          <a:prstGeom prst="rect">
            <a:avLst/>
          </a:prstGeom>
          <a:noFill/>
          <a:extLst>
            <a:ext uri="{909E8E84-426E-40DD-AFC4-6F175D3DCCD1}">
              <a14:hiddenFill xmlns:a14="http://schemas.microsoft.com/office/drawing/2010/main">
                <a:solidFill>
                  <a:srgbClr val="FFFFFF"/>
                </a:solidFill>
              </a14:hiddenFill>
            </a:ext>
          </a:extLst>
        </p:spPr>
      </p:pic>
      <p:cxnSp>
        <p:nvCxnSpPr>
          <p:cNvPr id="1034" name="Straight Connector 78">
            <a:extLst>
              <a:ext uri="{FF2B5EF4-FFF2-40B4-BE49-F238E27FC236}">
                <a16:creationId xmlns:a16="http://schemas.microsoft.com/office/drawing/2014/main" id="{AF5191F1-A1C8-4AEE-8007-DF304E42B1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547363" y="4750763"/>
            <a:ext cx="0" cy="1371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AD58F5A-1547-E5A0-196B-FAB864D3FF8F}"/>
              </a:ext>
            </a:extLst>
          </p:cNvPr>
          <p:cNvSpPr>
            <a:spLocks noGrp="1"/>
          </p:cNvSpPr>
          <p:nvPr>
            <p:ph idx="1"/>
          </p:nvPr>
        </p:nvSpPr>
        <p:spPr>
          <a:xfrm>
            <a:off x="4681382" y="4268378"/>
            <a:ext cx="7435819" cy="1714500"/>
          </a:xfrm>
        </p:spPr>
        <p:txBody>
          <a:bodyPr anchor="ctr">
            <a:noAutofit/>
          </a:bodyPr>
          <a:lstStyle/>
          <a:p>
            <a:r>
              <a:rPr lang="en-US" sz="2000" dirty="0"/>
              <a:t>NFL linebacker Ray Rice knocked his fiancée Janay Palmer unconscious in an elevator in 2014</a:t>
            </a:r>
          </a:p>
          <a:p>
            <a:r>
              <a:rPr lang="en-US" sz="2000" dirty="0"/>
              <a:t>He was accused of DV and suspended for two games.</a:t>
            </a:r>
          </a:p>
        </p:txBody>
      </p:sp>
      <p:sp>
        <p:nvSpPr>
          <p:cNvPr id="24" name="Content Placeholder 2">
            <a:extLst>
              <a:ext uri="{FF2B5EF4-FFF2-40B4-BE49-F238E27FC236}">
                <a16:creationId xmlns:a16="http://schemas.microsoft.com/office/drawing/2014/main" id="{8A9F8702-879D-3202-E35C-5EF28766C61E}"/>
              </a:ext>
            </a:extLst>
          </p:cNvPr>
          <p:cNvSpPr txBox="1">
            <a:spLocks/>
          </p:cNvSpPr>
          <p:nvPr/>
        </p:nvSpPr>
        <p:spPr>
          <a:xfrm>
            <a:off x="4681382" y="5436563"/>
            <a:ext cx="7435819" cy="1714500"/>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A security video of the event surfaced and went viral.</a:t>
            </a:r>
          </a:p>
          <a:p>
            <a:r>
              <a:rPr lang="en-US" sz="2000" dirty="0"/>
              <a:t>Public outrage (e.g., demanding a greater response from NFL)</a:t>
            </a:r>
          </a:p>
          <a:p>
            <a:r>
              <a:rPr lang="en-US" sz="2000" dirty="0"/>
              <a:t>‘Unexpected’ turn…</a:t>
            </a:r>
          </a:p>
        </p:txBody>
      </p:sp>
    </p:spTree>
    <p:extLst>
      <p:ext uri="{BB962C8B-B14F-4D97-AF65-F5344CB8AC3E}">
        <p14:creationId xmlns:p14="http://schemas.microsoft.com/office/powerpoint/2010/main" val="384447780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B96EE-53C2-9E56-1FD1-DB1EC169145C}"/>
              </a:ext>
            </a:extLst>
          </p:cNvPr>
          <p:cNvSpPr>
            <a:spLocks noGrp="1"/>
          </p:cNvSpPr>
          <p:nvPr>
            <p:ph type="title"/>
          </p:nvPr>
        </p:nvSpPr>
        <p:spPr/>
        <p:txBody>
          <a:bodyPr/>
          <a:lstStyle/>
          <a:p>
            <a:pPr algn="ctr"/>
            <a:r>
              <a:rPr lang="en-US" b="1" dirty="0"/>
              <a:t>Therapeutic </a:t>
            </a:r>
          </a:p>
        </p:txBody>
      </p:sp>
      <p:sp>
        <p:nvSpPr>
          <p:cNvPr id="3" name="Content Placeholder 2">
            <a:extLst>
              <a:ext uri="{FF2B5EF4-FFF2-40B4-BE49-F238E27FC236}">
                <a16:creationId xmlns:a16="http://schemas.microsoft.com/office/drawing/2014/main" id="{B77D62CA-AAE8-2DEE-EEF4-80AAE6FF2BC6}"/>
              </a:ext>
            </a:extLst>
          </p:cNvPr>
          <p:cNvSpPr>
            <a:spLocks noGrp="1"/>
          </p:cNvSpPr>
          <p:nvPr>
            <p:ph idx="1"/>
          </p:nvPr>
        </p:nvSpPr>
        <p:spPr>
          <a:xfrm>
            <a:off x="838200" y="1614568"/>
            <a:ext cx="10515600" cy="4677743"/>
          </a:xfrm>
        </p:spPr>
        <p:txBody>
          <a:bodyPr/>
          <a:lstStyle/>
          <a:p>
            <a:r>
              <a:rPr lang="en-US" dirty="0"/>
              <a:t>Identify &amp; Treat Comorbid Mental Health Conditions </a:t>
            </a:r>
          </a:p>
          <a:p>
            <a:pPr lvl="1"/>
            <a:r>
              <a:rPr lang="en-US" dirty="0"/>
              <a:t>Substance Use Disorders</a:t>
            </a:r>
          </a:p>
          <a:p>
            <a:pPr lvl="1"/>
            <a:r>
              <a:rPr lang="en-US" dirty="0"/>
              <a:t>Mood &amp; Anxiety Disorders</a:t>
            </a:r>
          </a:p>
          <a:p>
            <a:pPr lvl="1"/>
            <a:r>
              <a:rPr lang="en-US" dirty="0"/>
              <a:t>Stress Related Disorders- PTSD </a:t>
            </a:r>
          </a:p>
          <a:p>
            <a:pPr marL="457200" lvl="1" indent="0">
              <a:buNone/>
            </a:pPr>
            <a:endParaRPr lang="en-US" dirty="0"/>
          </a:p>
          <a:p>
            <a:r>
              <a:rPr lang="en-US" dirty="0"/>
              <a:t>Past DV or Trauma History</a:t>
            </a:r>
          </a:p>
          <a:p>
            <a:pPr lvl="1"/>
            <a:r>
              <a:rPr lang="en-US" dirty="0"/>
              <a:t>How is past effecting present  </a:t>
            </a:r>
          </a:p>
          <a:p>
            <a:pPr marL="457200" lvl="1" indent="0">
              <a:buNone/>
            </a:pPr>
            <a:endParaRPr lang="en-US" dirty="0"/>
          </a:p>
          <a:p>
            <a:r>
              <a:rPr lang="en-US" dirty="0"/>
              <a:t>Why is the patient staying?</a:t>
            </a:r>
          </a:p>
          <a:p>
            <a:pPr lvl="1"/>
            <a:r>
              <a:rPr lang="en-US" dirty="0"/>
              <a:t>Identify ‘stuck points’ and plan to address each while maintaining safety </a:t>
            </a:r>
          </a:p>
        </p:txBody>
      </p:sp>
    </p:spTree>
    <p:extLst>
      <p:ext uri="{BB962C8B-B14F-4D97-AF65-F5344CB8AC3E}">
        <p14:creationId xmlns:p14="http://schemas.microsoft.com/office/powerpoint/2010/main" val="4496857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CE28C-3E37-F2F1-DC21-9CAD46818F8C}"/>
              </a:ext>
            </a:extLst>
          </p:cNvPr>
          <p:cNvSpPr>
            <a:spLocks noGrp="1"/>
          </p:cNvSpPr>
          <p:nvPr>
            <p:ph type="title"/>
          </p:nvPr>
        </p:nvSpPr>
        <p:spPr/>
        <p:txBody>
          <a:bodyPr>
            <a:normAutofit/>
          </a:bodyPr>
          <a:lstStyle/>
          <a:p>
            <a:pPr algn="ctr"/>
            <a:r>
              <a:rPr lang="en-US" sz="4800" b="1" dirty="0"/>
              <a:t>#</a:t>
            </a:r>
            <a:r>
              <a:rPr lang="en-US" sz="4800" b="1" dirty="0" err="1"/>
              <a:t>WhyIStayed</a:t>
            </a:r>
            <a:endParaRPr lang="en-US" sz="4800" b="1" dirty="0"/>
          </a:p>
        </p:txBody>
      </p:sp>
      <p:sp>
        <p:nvSpPr>
          <p:cNvPr id="3" name="Content Placeholder 2">
            <a:extLst>
              <a:ext uri="{FF2B5EF4-FFF2-40B4-BE49-F238E27FC236}">
                <a16:creationId xmlns:a16="http://schemas.microsoft.com/office/drawing/2014/main" id="{54886DD6-666A-EDB0-8065-2F64041A0843}"/>
              </a:ext>
            </a:extLst>
          </p:cNvPr>
          <p:cNvSpPr>
            <a:spLocks noGrp="1"/>
          </p:cNvSpPr>
          <p:nvPr>
            <p:ph idx="1"/>
          </p:nvPr>
        </p:nvSpPr>
        <p:spPr/>
        <p:txBody>
          <a:bodyPr>
            <a:normAutofit/>
          </a:bodyPr>
          <a:lstStyle/>
          <a:p>
            <a:r>
              <a:rPr lang="en-US" dirty="0"/>
              <a:t>Distorted Thoughts</a:t>
            </a:r>
          </a:p>
          <a:p>
            <a:r>
              <a:rPr lang="en-US" dirty="0"/>
              <a:t>Damaged Self-Worth</a:t>
            </a:r>
          </a:p>
          <a:p>
            <a:r>
              <a:rPr lang="en-US" dirty="0"/>
              <a:t>Fear</a:t>
            </a:r>
          </a:p>
          <a:p>
            <a:r>
              <a:rPr lang="en-US" dirty="0"/>
              <a:t>Wanting to be a savior </a:t>
            </a:r>
          </a:p>
          <a:p>
            <a:r>
              <a:rPr lang="en-US" dirty="0"/>
              <a:t>Children</a:t>
            </a:r>
          </a:p>
          <a:p>
            <a:r>
              <a:rPr lang="en-US" dirty="0"/>
              <a:t>Family Expectations and Experiences</a:t>
            </a:r>
          </a:p>
          <a:p>
            <a:r>
              <a:rPr lang="en-US" dirty="0"/>
              <a:t>Financial Constraints </a:t>
            </a:r>
          </a:p>
          <a:p>
            <a:r>
              <a:rPr lang="en-US" dirty="0"/>
              <a:t>Isolation </a:t>
            </a:r>
          </a:p>
          <a:p>
            <a:endParaRPr lang="en-US" dirty="0"/>
          </a:p>
          <a:p>
            <a:endParaRPr lang="en-US" dirty="0"/>
          </a:p>
          <a:p>
            <a:endParaRPr lang="en-US" dirty="0"/>
          </a:p>
        </p:txBody>
      </p:sp>
      <p:sp>
        <p:nvSpPr>
          <p:cNvPr id="4" name="TextBox 3">
            <a:extLst>
              <a:ext uri="{FF2B5EF4-FFF2-40B4-BE49-F238E27FC236}">
                <a16:creationId xmlns:a16="http://schemas.microsoft.com/office/drawing/2014/main" id="{3C3F1458-22B8-7933-05D2-B5925E2BA2E0}"/>
              </a:ext>
            </a:extLst>
          </p:cNvPr>
          <p:cNvSpPr txBox="1"/>
          <p:nvPr/>
        </p:nvSpPr>
        <p:spPr>
          <a:xfrm>
            <a:off x="428679" y="6169709"/>
            <a:ext cx="11334641" cy="646331"/>
          </a:xfrm>
          <a:prstGeom prst="rect">
            <a:avLst/>
          </a:prstGeom>
          <a:noFill/>
        </p:spPr>
        <p:txBody>
          <a:bodyPr wrap="none" rtlCol="0">
            <a:spAutoFit/>
          </a:bodyPr>
          <a:lstStyle/>
          <a:p>
            <a:r>
              <a:rPr lang="en-US" dirty="0"/>
              <a:t>Cravens, J. D., Whiting, J. B</a:t>
            </a:r>
            <a:r>
              <a:rPr lang="en-US" b="1" dirty="0"/>
              <a:t>.,</a:t>
            </a:r>
            <a:r>
              <a:rPr lang="en-US" dirty="0"/>
              <a:t> &amp; </a:t>
            </a:r>
            <a:r>
              <a:rPr lang="en-US" dirty="0" err="1"/>
              <a:t>Aamar</a:t>
            </a:r>
            <a:r>
              <a:rPr lang="en-US" dirty="0"/>
              <a:t>, R. (2015). Why I stayed/left: An analysis of voices of intimate partner violence on</a:t>
            </a:r>
          </a:p>
          <a:p>
            <a:r>
              <a:rPr lang="en-US" dirty="0"/>
              <a:t> social media. </a:t>
            </a:r>
            <a:r>
              <a:rPr lang="en-US" i="1" dirty="0"/>
              <a:t>Contemporary Family Therapy.</a:t>
            </a:r>
            <a:r>
              <a:rPr lang="en-US" dirty="0"/>
              <a:t> DOI 10.1007/s10591-015-9360-8</a:t>
            </a:r>
            <a:r>
              <a:rPr lang="en-US" i="1" dirty="0"/>
              <a:t>. </a:t>
            </a:r>
            <a:endParaRPr lang="en-US" dirty="0"/>
          </a:p>
        </p:txBody>
      </p:sp>
    </p:spTree>
    <p:extLst>
      <p:ext uri="{BB962C8B-B14F-4D97-AF65-F5344CB8AC3E}">
        <p14:creationId xmlns:p14="http://schemas.microsoft.com/office/powerpoint/2010/main" val="15773213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C3395-BD2A-2948-B376-B31CD80C62EB}"/>
              </a:ext>
            </a:extLst>
          </p:cNvPr>
          <p:cNvSpPr>
            <a:spLocks noGrp="1"/>
          </p:cNvSpPr>
          <p:nvPr>
            <p:ph type="title"/>
          </p:nvPr>
        </p:nvSpPr>
        <p:spPr/>
        <p:txBody>
          <a:bodyPr>
            <a:normAutofit/>
          </a:bodyPr>
          <a:lstStyle/>
          <a:p>
            <a:r>
              <a:rPr lang="en-US" sz="5400" b="1" dirty="0"/>
              <a:t>OUR STATE RESOURCES</a:t>
            </a:r>
          </a:p>
        </p:txBody>
      </p:sp>
      <p:sp>
        <p:nvSpPr>
          <p:cNvPr id="3" name="Content Placeholder 2">
            <a:extLst>
              <a:ext uri="{FF2B5EF4-FFF2-40B4-BE49-F238E27FC236}">
                <a16:creationId xmlns:a16="http://schemas.microsoft.com/office/drawing/2014/main" id="{FD932D73-A0B4-854E-904B-6F657EA17261}"/>
              </a:ext>
            </a:extLst>
          </p:cNvPr>
          <p:cNvSpPr>
            <a:spLocks noGrp="1"/>
          </p:cNvSpPr>
          <p:nvPr>
            <p:ph idx="1"/>
          </p:nvPr>
        </p:nvSpPr>
        <p:spPr/>
        <p:txBody>
          <a:bodyPr/>
          <a:lstStyle/>
          <a:p>
            <a:r>
              <a:rPr lang="en-US" dirty="0">
                <a:hlinkClick r:id="rId2"/>
              </a:rPr>
              <a:t>https://dss.sc.gov/adult-protection/domestic-violence-program/</a:t>
            </a:r>
            <a:endParaRPr lang="en-US" dirty="0"/>
          </a:p>
          <a:p>
            <a:pPr lvl="1"/>
            <a:r>
              <a:rPr lang="en-US" dirty="0"/>
              <a:t>Lists shelters available</a:t>
            </a:r>
          </a:p>
          <a:p>
            <a:pPr lvl="1"/>
            <a:r>
              <a:rPr lang="en-US" dirty="0"/>
              <a:t>Lists programs available</a:t>
            </a:r>
          </a:p>
          <a:p>
            <a:r>
              <a:rPr lang="en-US" dirty="0"/>
              <a:t>South Carolina Coalition against Domestic Violence and Sexual Assault (SCCADVASA) </a:t>
            </a:r>
            <a:r>
              <a:rPr lang="en-US" dirty="0">
                <a:hlinkClick r:id="rId3"/>
              </a:rPr>
              <a:t>www.sccadvasa.org</a:t>
            </a:r>
            <a:endParaRPr lang="en-US" dirty="0"/>
          </a:p>
          <a:p>
            <a:pPr lvl="1"/>
            <a:r>
              <a:rPr lang="en-US" dirty="0"/>
              <a:t>Interactive map to guide providers and patients to resources</a:t>
            </a:r>
          </a:p>
        </p:txBody>
      </p:sp>
    </p:spTree>
    <p:extLst>
      <p:ext uri="{BB962C8B-B14F-4D97-AF65-F5344CB8AC3E}">
        <p14:creationId xmlns:p14="http://schemas.microsoft.com/office/powerpoint/2010/main" val="23528494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EF095-2A94-AE45-9F25-C443528F8A50}"/>
              </a:ext>
            </a:extLst>
          </p:cNvPr>
          <p:cNvSpPr>
            <a:spLocks noGrp="1"/>
          </p:cNvSpPr>
          <p:nvPr>
            <p:ph type="title"/>
          </p:nvPr>
        </p:nvSpPr>
        <p:spPr/>
        <p:txBody>
          <a:bodyPr>
            <a:normAutofit/>
          </a:bodyPr>
          <a:lstStyle/>
          <a:p>
            <a:r>
              <a:rPr lang="en-US" sz="7200" b="1" dirty="0"/>
              <a:t>RESOURCES</a:t>
            </a:r>
          </a:p>
        </p:txBody>
      </p:sp>
      <p:sp>
        <p:nvSpPr>
          <p:cNvPr id="3" name="Content Placeholder 2">
            <a:extLst>
              <a:ext uri="{FF2B5EF4-FFF2-40B4-BE49-F238E27FC236}">
                <a16:creationId xmlns:a16="http://schemas.microsoft.com/office/drawing/2014/main" id="{AAC5F65E-6D0E-D440-9EDA-BABC655AE74E}"/>
              </a:ext>
            </a:extLst>
          </p:cNvPr>
          <p:cNvSpPr>
            <a:spLocks noGrp="1"/>
          </p:cNvSpPr>
          <p:nvPr>
            <p:ph idx="1"/>
          </p:nvPr>
        </p:nvSpPr>
        <p:spPr>
          <a:xfrm>
            <a:off x="838200" y="1825625"/>
            <a:ext cx="9307286" cy="4351338"/>
          </a:xfrm>
        </p:spPr>
        <p:txBody>
          <a:bodyPr/>
          <a:lstStyle/>
          <a:p>
            <a:r>
              <a:rPr lang="en-US" dirty="0"/>
              <a:t>National Domestic Violence Hotline 1-800-799-SAFE (7233)</a:t>
            </a:r>
          </a:p>
          <a:p>
            <a:r>
              <a:rPr lang="en-US" dirty="0"/>
              <a:t>Rape Abuse &amp; Incest National Network (RAINN) Hotline                        1-800-656-HOPE (4673)</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5590946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68463-CBED-234F-BC55-ED044F04C9E1}"/>
              </a:ext>
            </a:extLst>
          </p:cNvPr>
          <p:cNvSpPr>
            <a:spLocks noGrp="1"/>
          </p:cNvSpPr>
          <p:nvPr>
            <p:ph type="title"/>
          </p:nvPr>
        </p:nvSpPr>
        <p:spPr/>
        <p:txBody>
          <a:bodyPr>
            <a:normAutofit/>
          </a:bodyPr>
          <a:lstStyle/>
          <a:p>
            <a:r>
              <a:rPr lang="en-US" sz="7200" b="1" dirty="0"/>
              <a:t>RESOURCES</a:t>
            </a:r>
            <a:endParaRPr lang="en-US" sz="7200" dirty="0"/>
          </a:p>
        </p:txBody>
      </p:sp>
      <p:sp>
        <p:nvSpPr>
          <p:cNvPr id="3" name="Content Placeholder 2">
            <a:extLst>
              <a:ext uri="{FF2B5EF4-FFF2-40B4-BE49-F238E27FC236}">
                <a16:creationId xmlns:a16="http://schemas.microsoft.com/office/drawing/2014/main" id="{E4E73162-7B59-324D-AE30-C8ED6AFED855}"/>
              </a:ext>
            </a:extLst>
          </p:cNvPr>
          <p:cNvSpPr>
            <a:spLocks noGrp="1"/>
          </p:cNvSpPr>
          <p:nvPr>
            <p:ph idx="1"/>
          </p:nvPr>
        </p:nvSpPr>
        <p:spPr/>
        <p:txBody>
          <a:bodyPr/>
          <a:lstStyle/>
          <a:p>
            <a:r>
              <a:rPr lang="en-US" dirty="0"/>
              <a:t>Futures Without Violence </a:t>
            </a:r>
            <a:r>
              <a:rPr lang="en-US" dirty="0">
                <a:hlinkClick r:id="rId2"/>
              </a:rPr>
              <a:t>www.futureswithoutviolence.org</a:t>
            </a:r>
            <a:endParaRPr lang="en-US" dirty="0"/>
          </a:p>
          <a:p>
            <a:r>
              <a:rPr lang="en-US" dirty="0"/>
              <a:t>National Coalition Against Domestic Violence </a:t>
            </a:r>
            <a:r>
              <a:rPr lang="en-US" dirty="0">
                <a:hlinkClick r:id="rId3"/>
              </a:rPr>
              <a:t>www.ncadv.org</a:t>
            </a:r>
            <a:endParaRPr lang="en-US" dirty="0"/>
          </a:p>
          <a:p>
            <a:r>
              <a:rPr lang="en-US" dirty="0"/>
              <a:t>National Network to End Domestic Violence </a:t>
            </a:r>
            <a:r>
              <a:rPr lang="en-US" dirty="0">
                <a:hlinkClick r:id="rId4"/>
              </a:rPr>
              <a:t>www.nnedv.org</a:t>
            </a:r>
            <a:endParaRPr lang="en-US" dirty="0"/>
          </a:p>
          <a:p>
            <a:r>
              <a:rPr lang="en-US" dirty="0"/>
              <a:t>National Resource Center on Domestic Violence </a:t>
            </a:r>
            <a:r>
              <a:rPr lang="en-US" dirty="0">
                <a:hlinkClick r:id="rId5"/>
              </a:rPr>
              <a:t>www.nrcdv.org</a:t>
            </a:r>
            <a:endParaRPr lang="en-US" dirty="0"/>
          </a:p>
          <a:p>
            <a:r>
              <a:rPr lang="en-US" dirty="0"/>
              <a:t>Office on Violence Against Women (U.S. Department of Justice) </a:t>
            </a:r>
            <a:r>
              <a:rPr lang="en-US" dirty="0">
                <a:hlinkClick r:id="rId6"/>
              </a:rPr>
              <a:t>www.usdoj.gov/ovw</a:t>
            </a:r>
            <a:endParaRPr lang="en-US" dirty="0"/>
          </a:p>
          <a:p>
            <a:pPr marL="0" indent="0">
              <a:buNone/>
            </a:pPr>
            <a:br>
              <a:rPr lang="en-US" dirty="0"/>
            </a:br>
            <a:endParaRPr lang="en-US" dirty="0"/>
          </a:p>
        </p:txBody>
      </p:sp>
    </p:spTree>
    <p:extLst>
      <p:ext uri="{BB962C8B-B14F-4D97-AF65-F5344CB8AC3E}">
        <p14:creationId xmlns:p14="http://schemas.microsoft.com/office/powerpoint/2010/main" val="3516414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55C01129-3453-464D-A870-ED71C6E89D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9D2781A6-5C82-4764-B489-F9A599C0A7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98833" y="685800"/>
            <a:ext cx="5004061" cy="5486400"/>
          </a:xfrm>
          <a:prstGeom prst="rect">
            <a:avLst/>
          </a:prstGeom>
          <a:solidFill>
            <a:schemeClr val="tx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NFL's Ray Rice and wife Janay pictured on wedding day 24 hours after he was  indicted | Daily Mail Online">
            <a:extLst>
              <a:ext uri="{FF2B5EF4-FFF2-40B4-BE49-F238E27FC236}">
                <a16:creationId xmlns:a16="http://schemas.microsoft.com/office/drawing/2014/main" id="{4F3E6359-A1FF-63E8-9BB6-5FAC4699FB3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7972" r="27881"/>
          <a:stretch/>
        </p:blipFill>
        <p:spPr bwMode="auto">
          <a:xfrm>
            <a:off x="138808" y="685800"/>
            <a:ext cx="2931299" cy="54864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6AD58F5A-1547-E5A0-196B-FAB864D3FF8F}"/>
              </a:ext>
            </a:extLst>
          </p:cNvPr>
          <p:cNvSpPr>
            <a:spLocks noGrp="1"/>
          </p:cNvSpPr>
          <p:nvPr>
            <p:ph idx="1"/>
          </p:nvPr>
        </p:nvSpPr>
        <p:spPr>
          <a:xfrm>
            <a:off x="3247255" y="867905"/>
            <a:ext cx="5697491" cy="5067945"/>
          </a:xfrm>
        </p:spPr>
        <p:txBody>
          <a:bodyPr anchor="t">
            <a:normAutofit fontScale="70000" lnSpcReduction="20000"/>
          </a:bodyPr>
          <a:lstStyle/>
          <a:p>
            <a:pPr marL="0" indent="0">
              <a:buNone/>
            </a:pPr>
            <a:r>
              <a:rPr lang="en-US" sz="3100" dirty="0">
                <a:solidFill>
                  <a:schemeClr val="bg1"/>
                </a:solidFill>
              </a:rPr>
              <a:t> Janay Palmer apologized at a press conference: </a:t>
            </a:r>
          </a:p>
          <a:p>
            <a:pPr algn="ctr"/>
            <a:r>
              <a:rPr lang="en-US" sz="3100" dirty="0">
                <a:solidFill>
                  <a:schemeClr val="bg1"/>
                </a:solidFill>
              </a:rPr>
              <a:t>“I deeply regret the role I played that night” </a:t>
            </a:r>
          </a:p>
          <a:p>
            <a:pPr marL="0" indent="0">
              <a:buNone/>
            </a:pPr>
            <a:endParaRPr lang="en-US" sz="3100" dirty="0">
              <a:solidFill>
                <a:schemeClr val="bg1"/>
              </a:solidFill>
            </a:endParaRPr>
          </a:p>
          <a:p>
            <a:pPr marL="0" indent="0">
              <a:buNone/>
            </a:pPr>
            <a:r>
              <a:rPr lang="en-US" sz="3100" dirty="0">
                <a:solidFill>
                  <a:schemeClr val="bg1"/>
                </a:solidFill>
              </a:rPr>
              <a:t>On Instagram </a:t>
            </a:r>
          </a:p>
          <a:p>
            <a:pPr algn="ctr"/>
            <a:r>
              <a:rPr lang="en-US" sz="3100" dirty="0">
                <a:solidFill>
                  <a:schemeClr val="bg1"/>
                </a:solidFill>
              </a:rPr>
              <a:t>“Just know we will continue to grow &amp; show the world what real love is”</a:t>
            </a:r>
          </a:p>
          <a:p>
            <a:pPr algn="ctr"/>
            <a:r>
              <a:rPr lang="en-US" sz="3100" dirty="0">
                <a:solidFill>
                  <a:schemeClr val="bg1"/>
                </a:solidFill>
              </a:rPr>
              <a:t> Asking others to not take anything from the man she loves.</a:t>
            </a:r>
          </a:p>
          <a:p>
            <a:pPr algn="ctr"/>
            <a:endParaRPr lang="en-US" sz="3100" dirty="0">
              <a:solidFill>
                <a:schemeClr val="bg1"/>
              </a:solidFill>
            </a:endParaRPr>
          </a:p>
          <a:p>
            <a:pPr algn="ctr"/>
            <a:r>
              <a:rPr lang="en-US" sz="3100" dirty="0">
                <a:solidFill>
                  <a:schemeClr val="bg1"/>
                </a:solidFill>
              </a:rPr>
              <a:t>After a few weeks, Rice was formally charged</a:t>
            </a:r>
          </a:p>
          <a:p>
            <a:pPr algn="ctr"/>
            <a:endParaRPr lang="en-US" sz="3100" dirty="0">
              <a:solidFill>
                <a:schemeClr val="bg1"/>
              </a:solidFill>
            </a:endParaRPr>
          </a:p>
          <a:p>
            <a:pPr algn="ctr"/>
            <a:r>
              <a:rPr lang="en-US" sz="3100" dirty="0">
                <a:solidFill>
                  <a:schemeClr val="bg1"/>
                </a:solidFill>
              </a:rPr>
              <a:t>Rice and Palmer were married the next day</a:t>
            </a:r>
          </a:p>
          <a:p>
            <a:pPr marL="0" indent="0" algn="ctr">
              <a:buNone/>
            </a:pPr>
            <a:endParaRPr lang="en-US" sz="3100" dirty="0">
              <a:solidFill>
                <a:schemeClr val="bg1"/>
              </a:solidFill>
            </a:endParaRPr>
          </a:p>
          <a:p>
            <a:pPr algn="ctr"/>
            <a:r>
              <a:rPr lang="en-US" sz="3100" dirty="0">
                <a:solidFill>
                  <a:schemeClr val="bg1"/>
                </a:solidFill>
              </a:rPr>
              <a:t>This provoked a new public response </a:t>
            </a:r>
          </a:p>
          <a:p>
            <a:pPr algn="ctr"/>
            <a:endParaRPr lang="en-US" sz="3100" dirty="0">
              <a:solidFill>
                <a:schemeClr val="bg1"/>
              </a:solidFill>
            </a:endParaRPr>
          </a:p>
          <a:p>
            <a:pPr marL="0" indent="0" algn="ctr">
              <a:buNone/>
            </a:pPr>
            <a:endParaRPr lang="en-US" sz="1400" dirty="0">
              <a:solidFill>
                <a:schemeClr val="bg1"/>
              </a:solidFill>
            </a:endParaRPr>
          </a:p>
        </p:txBody>
      </p:sp>
      <p:pic>
        <p:nvPicPr>
          <p:cNvPr id="3076" name="Picture 4" descr="In Ray Rice case, where were the prosecutors? Our view">
            <a:extLst>
              <a:ext uri="{FF2B5EF4-FFF2-40B4-BE49-F238E27FC236}">
                <a16:creationId xmlns:a16="http://schemas.microsoft.com/office/drawing/2014/main" id="{E2E21BAE-F358-B4F6-21A8-E109B93D1C8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2624" r="57456"/>
          <a:stretch/>
        </p:blipFill>
        <p:spPr bwMode="auto">
          <a:xfrm>
            <a:off x="8944746" y="685801"/>
            <a:ext cx="2905400" cy="5486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9991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55C01129-3453-464D-A870-ED71C6E89D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9D2781A6-5C82-4764-B489-F9A599C0A7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98833" y="685800"/>
            <a:ext cx="5004061" cy="5486400"/>
          </a:xfrm>
          <a:prstGeom prst="rect">
            <a:avLst/>
          </a:prstGeom>
          <a:solidFill>
            <a:schemeClr val="tx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NFL's Ray Rice and wife Janay pictured on wedding day 24 hours after he was  indicted | Daily Mail Online">
            <a:extLst>
              <a:ext uri="{FF2B5EF4-FFF2-40B4-BE49-F238E27FC236}">
                <a16:creationId xmlns:a16="http://schemas.microsoft.com/office/drawing/2014/main" id="{4F3E6359-A1FF-63E8-9BB6-5FAC4699FB3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7972" r="27881"/>
          <a:stretch/>
        </p:blipFill>
        <p:spPr bwMode="auto">
          <a:xfrm>
            <a:off x="138808" y="685800"/>
            <a:ext cx="2931299" cy="54864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6AD58F5A-1547-E5A0-196B-FAB864D3FF8F}"/>
              </a:ext>
            </a:extLst>
          </p:cNvPr>
          <p:cNvSpPr>
            <a:spLocks noGrp="1"/>
          </p:cNvSpPr>
          <p:nvPr>
            <p:ph idx="1"/>
          </p:nvPr>
        </p:nvSpPr>
        <p:spPr>
          <a:xfrm>
            <a:off x="3411959" y="1384387"/>
            <a:ext cx="5697491" cy="4504969"/>
          </a:xfrm>
        </p:spPr>
        <p:txBody>
          <a:bodyPr anchor="t">
            <a:normAutofit/>
          </a:bodyPr>
          <a:lstStyle/>
          <a:p>
            <a:pPr marL="0" indent="0">
              <a:buNone/>
            </a:pPr>
            <a:r>
              <a:rPr lang="en-US" sz="3100" dirty="0">
                <a:solidFill>
                  <a:schemeClr val="bg1"/>
                </a:solidFill>
              </a:rPr>
              <a:t> </a:t>
            </a:r>
            <a:r>
              <a:rPr lang="en-US" sz="3000" dirty="0">
                <a:solidFill>
                  <a:schemeClr val="bg1"/>
                </a:solidFill>
              </a:rPr>
              <a:t>Attacks on Janay Palmer:</a:t>
            </a:r>
          </a:p>
          <a:p>
            <a:r>
              <a:rPr lang="en-US" sz="3000" dirty="0">
                <a:solidFill>
                  <a:schemeClr val="bg1"/>
                </a:solidFill>
              </a:rPr>
              <a:t>“Why would someone stay with, let alone defend a man who had knocked her unconscious?”</a:t>
            </a:r>
          </a:p>
          <a:p>
            <a:r>
              <a:rPr lang="en-US" sz="3000" dirty="0">
                <a:solidFill>
                  <a:schemeClr val="bg1"/>
                </a:solidFill>
              </a:rPr>
              <a:t>“What was wrong with Palmer that she would do this?”</a:t>
            </a:r>
          </a:p>
          <a:p>
            <a:r>
              <a:rPr lang="en-US" sz="3000" dirty="0">
                <a:solidFill>
                  <a:schemeClr val="bg1"/>
                </a:solidFill>
              </a:rPr>
              <a:t> Questions about her sanity, innocence and motives  </a:t>
            </a:r>
          </a:p>
          <a:p>
            <a:r>
              <a:rPr lang="en-US" dirty="0">
                <a:solidFill>
                  <a:schemeClr val="bg1"/>
                </a:solidFill>
              </a:rPr>
              <a:t>This provoked a response…</a:t>
            </a:r>
          </a:p>
          <a:p>
            <a:endParaRPr lang="en-US" sz="3000" dirty="0">
              <a:solidFill>
                <a:schemeClr val="bg1"/>
              </a:solidFill>
            </a:endParaRPr>
          </a:p>
          <a:p>
            <a:pPr marL="0" indent="0">
              <a:buNone/>
            </a:pPr>
            <a:endParaRPr lang="en-US" sz="3100" dirty="0">
              <a:solidFill>
                <a:schemeClr val="bg1"/>
              </a:solidFill>
            </a:endParaRPr>
          </a:p>
        </p:txBody>
      </p:sp>
      <p:pic>
        <p:nvPicPr>
          <p:cNvPr id="3076" name="Picture 4" descr="In Ray Rice case, where were the prosecutors? Our view">
            <a:extLst>
              <a:ext uri="{FF2B5EF4-FFF2-40B4-BE49-F238E27FC236}">
                <a16:creationId xmlns:a16="http://schemas.microsoft.com/office/drawing/2014/main" id="{E2E21BAE-F358-B4F6-21A8-E109B93D1C8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2624" r="57456"/>
          <a:stretch/>
        </p:blipFill>
        <p:spPr bwMode="auto">
          <a:xfrm>
            <a:off x="8944746" y="685801"/>
            <a:ext cx="2905400" cy="5486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0585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19396C-EBFF-5844-2333-92DE066A8F1D}"/>
              </a:ext>
            </a:extLst>
          </p:cNvPr>
          <p:cNvSpPr>
            <a:spLocks noGrp="1"/>
          </p:cNvSpPr>
          <p:nvPr>
            <p:ph idx="1"/>
          </p:nvPr>
        </p:nvSpPr>
        <p:spPr>
          <a:xfrm>
            <a:off x="5296546" y="567765"/>
            <a:ext cx="6895454" cy="5244097"/>
          </a:xfrm>
        </p:spPr>
        <p:txBody>
          <a:bodyPr>
            <a:normAutofit fontScale="77500" lnSpcReduction="20000"/>
          </a:bodyPr>
          <a:lstStyle/>
          <a:p>
            <a:pPr marL="0" indent="0" algn="ctr">
              <a:buNone/>
            </a:pPr>
            <a:r>
              <a:rPr lang="en-US" sz="4800" dirty="0"/>
              <a:t>Victims and women’s advocates spoke out in defense </a:t>
            </a:r>
          </a:p>
          <a:p>
            <a:pPr marL="0" indent="0" algn="ctr">
              <a:buNone/>
            </a:pPr>
            <a:endParaRPr lang="en-US" sz="4800" dirty="0"/>
          </a:p>
          <a:p>
            <a:pPr marL="0" indent="0" algn="ctr">
              <a:buNone/>
            </a:pPr>
            <a:r>
              <a:rPr lang="en-US" sz="4800" dirty="0"/>
              <a:t>#</a:t>
            </a:r>
            <a:r>
              <a:rPr lang="en-US" sz="4800" dirty="0" err="1"/>
              <a:t>WhyIStayed</a:t>
            </a:r>
            <a:endParaRPr lang="en-US" sz="4800" dirty="0"/>
          </a:p>
          <a:p>
            <a:pPr marL="0" indent="0" algn="ctr">
              <a:buNone/>
            </a:pPr>
            <a:endParaRPr lang="en-US" sz="4800" dirty="0"/>
          </a:p>
          <a:p>
            <a:pPr marL="0" indent="0" algn="ctr">
              <a:buNone/>
            </a:pPr>
            <a:r>
              <a:rPr lang="en-US" sz="4800" dirty="0"/>
              <a:t>Beverly Gooden, a human resources manager in North Carolina, started a </a:t>
            </a:r>
            <a:r>
              <a:rPr lang="en-US" sz="4800" dirty="0">
                <a:hlinkClick r:id="rId3"/>
              </a:rPr>
              <a:t>hashtag</a:t>
            </a:r>
            <a:r>
              <a:rPr lang="en-US" sz="4800" dirty="0"/>
              <a:t> on Twitter, #</a:t>
            </a:r>
            <a:r>
              <a:rPr lang="en-US" sz="4800" dirty="0" err="1"/>
              <a:t>WhyIstayed</a:t>
            </a:r>
            <a:r>
              <a:rPr lang="en-US" sz="4800" dirty="0"/>
              <a:t>, where she shared her reasons for remaining in a violent marriage. </a:t>
            </a:r>
          </a:p>
        </p:txBody>
      </p:sp>
      <p:pic>
        <p:nvPicPr>
          <p:cNvPr id="5122" name="Picture 2" descr="Hashtags for Instagram Likes on the App Store">
            <a:extLst>
              <a:ext uri="{FF2B5EF4-FFF2-40B4-BE49-F238E27FC236}">
                <a16:creationId xmlns:a16="http://schemas.microsoft.com/office/drawing/2014/main" id="{B6EA9A99-E1D5-B681-2587-2C79CDB97D6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4318" y="567766"/>
            <a:ext cx="5162228" cy="52440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507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19396C-EBFF-5844-2333-92DE066A8F1D}"/>
              </a:ext>
            </a:extLst>
          </p:cNvPr>
          <p:cNvSpPr>
            <a:spLocks noGrp="1"/>
          </p:cNvSpPr>
          <p:nvPr>
            <p:ph idx="1"/>
          </p:nvPr>
        </p:nvSpPr>
        <p:spPr>
          <a:xfrm>
            <a:off x="5296546" y="1253331"/>
            <a:ext cx="6895454" cy="4351338"/>
          </a:xfrm>
        </p:spPr>
        <p:txBody>
          <a:bodyPr>
            <a:normAutofit fontScale="85000" lnSpcReduction="20000"/>
          </a:bodyPr>
          <a:lstStyle/>
          <a:p>
            <a:pPr marL="0" indent="0" algn="ctr">
              <a:buNone/>
            </a:pPr>
            <a:endParaRPr lang="en-US" sz="4800" dirty="0"/>
          </a:p>
          <a:p>
            <a:pPr marL="0" indent="0" algn="ctr">
              <a:buNone/>
            </a:pPr>
            <a:endParaRPr lang="en-US" sz="4800" dirty="0"/>
          </a:p>
          <a:p>
            <a:pPr marL="0" indent="0" algn="ctr">
              <a:buNone/>
            </a:pPr>
            <a:r>
              <a:rPr lang="en-US" sz="4800" dirty="0"/>
              <a:t>#</a:t>
            </a:r>
            <a:r>
              <a:rPr lang="en-US" sz="4800" dirty="0" err="1"/>
              <a:t>WhyIStayed</a:t>
            </a:r>
            <a:endParaRPr lang="en-US" sz="4800" dirty="0"/>
          </a:p>
          <a:p>
            <a:pPr marL="0" indent="0" algn="ctr">
              <a:buNone/>
            </a:pPr>
            <a:endParaRPr lang="en-US" sz="4800" dirty="0"/>
          </a:p>
          <a:p>
            <a:pPr marL="0" indent="0" algn="ctr">
              <a:buNone/>
            </a:pPr>
            <a:r>
              <a:rPr lang="en-US" sz="4800" dirty="0"/>
              <a:t>Hundreds of victims posting their stories of the factors that kept them in abusive relationships</a:t>
            </a:r>
          </a:p>
        </p:txBody>
      </p:sp>
      <p:pic>
        <p:nvPicPr>
          <p:cNvPr id="5122" name="Picture 2" descr="Hashtags for Instagram Likes on the App Store">
            <a:extLst>
              <a:ext uri="{FF2B5EF4-FFF2-40B4-BE49-F238E27FC236}">
                <a16:creationId xmlns:a16="http://schemas.microsoft.com/office/drawing/2014/main" id="{B6EA9A99-E1D5-B681-2587-2C79CDB97D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318" y="1253331"/>
            <a:ext cx="5162228"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7468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CE28C-3E37-F2F1-DC21-9CAD46818F8C}"/>
              </a:ext>
            </a:extLst>
          </p:cNvPr>
          <p:cNvSpPr>
            <a:spLocks noGrp="1"/>
          </p:cNvSpPr>
          <p:nvPr>
            <p:ph type="title"/>
          </p:nvPr>
        </p:nvSpPr>
        <p:spPr/>
        <p:txBody>
          <a:bodyPr/>
          <a:lstStyle/>
          <a:p>
            <a:pPr algn="ctr"/>
            <a:r>
              <a:rPr lang="en-US" b="1" dirty="0"/>
              <a:t>8 Main Reasons Women Stay in </a:t>
            </a:r>
            <a:br>
              <a:rPr lang="en-US" b="1" dirty="0"/>
            </a:br>
            <a:r>
              <a:rPr lang="en-US" b="1" dirty="0"/>
              <a:t>Abusive Relationships</a:t>
            </a:r>
          </a:p>
        </p:txBody>
      </p:sp>
      <p:sp>
        <p:nvSpPr>
          <p:cNvPr id="3" name="Content Placeholder 2">
            <a:extLst>
              <a:ext uri="{FF2B5EF4-FFF2-40B4-BE49-F238E27FC236}">
                <a16:creationId xmlns:a16="http://schemas.microsoft.com/office/drawing/2014/main" id="{54886DD6-666A-EDB0-8065-2F64041A0843}"/>
              </a:ext>
            </a:extLst>
          </p:cNvPr>
          <p:cNvSpPr>
            <a:spLocks noGrp="1"/>
          </p:cNvSpPr>
          <p:nvPr>
            <p:ph idx="1"/>
          </p:nvPr>
        </p:nvSpPr>
        <p:spPr/>
        <p:txBody>
          <a:bodyPr>
            <a:normAutofit/>
          </a:bodyPr>
          <a:lstStyle/>
          <a:p>
            <a:r>
              <a:rPr lang="en-US" dirty="0"/>
              <a:t>Distorted Thoughts</a:t>
            </a:r>
          </a:p>
          <a:p>
            <a:r>
              <a:rPr lang="en-US" dirty="0"/>
              <a:t>Damaged Self-Worth</a:t>
            </a:r>
          </a:p>
          <a:p>
            <a:r>
              <a:rPr lang="en-US" dirty="0"/>
              <a:t>Fear</a:t>
            </a:r>
          </a:p>
          <a:p>
            <a:r>
              <a:rPr lang="en-US" dirty="0"/>
              <a:t>Wanting to be a savior </a:t>
            </a:r>
          </a:p>
          <a:p>
            <a:r>
              <a:rPr lang="en-US" dirty="0"/>
              <a:t>Children</a:t>
            </a:r>
          </a:p>
          <a:p>
            <a:r>
              <a:rPr lang="en-US" dirty="0"/>
              <a:t>Family Expectations and Experiences</a:t>
            </a:r>
          </a:p>
          <a:p>
            <a:r>
              <a:rPr lang="en-US" dirty="0"/>
              <a:t>Financial Constraints </a:t>
            </a:r>
          </a:p>
          <a:p>
            <a:r>
              <a:rPr lang="en-US" dirty="0"/>
              <a:t>Isolation </a:t>
            </a:r>
          </a:p>
          <a:p>
            <a:endParaRPr lang="en-US" dirty="0"/>
          </a:p>
          <a:p>
            <a:endParaRPr lang="en-US" dirty="0"/>
          </a:p>
          <a:p>
            <a:endParaRPr lang="en-US" dirty="0"/>
          </a:p>
        </p:txBody>
      </p:sp>
      <p:sp>
        <p:nvSpPr>
          <p:cNvPr id="4" name="TextBox 3">
            <a:extLst>
              <a:ext uri="{FF2B5EF4-FFF2-40B4-BE49-F238E27FC236}">
                <a16:creationId xmlns:a16="http://schemas.microsoft.com/office/drawing/2014/main" id="{3C3F1458-22B8-7933-05D2-B5925E2BA2E0}"/>
              </a:ext>
            </a:extLst>
          </p:cNvPr>
          <p:cNvSpPr txBox="1"/>
          <p:nvPr/>
        </p:nvSpPr>
        <p:spPr>
          <a:xfrm>
            <a:off x="428679" y="6169709"/>
            <a:ext cx="11334641" cy="646331"/>
          </a:xfrm>
          <a:prstGeom prst="rect">
            <a:avLst/>
          </a:prstGeom>
          <a:noFill/>
        </p:spPr>
        <p:txBody>
          <a:bodyPr wrap="none" rtlCol="0">
            <a:spAutoFit/>
          </a:bodyPr>
          <a:lstStyle/>
          <a:p>
            <a:r>
              <a:rPr lang="en-US" dirty="0"/>
              <a:t>Cravens, J. D., Whiting, J. B</a:t>
            </a:r>
            <a:r>
              <a:rPr lang="en-US" b="1" dirty="0"/>
              <a:t>.,</a:t>
            </a:r>
            <a:r>
              <a:rPr lang="en-US" dirty="0"/>
              <a:t> &amp; </a:t>
            </a:r>
            <a:r>
              <a:rPr lang="en-US" dirty="0" err="1"/>
              <a:t>Aamar</a:t>
            </a:r>
            <a:r>
              <a:rPr lang="en-US" dirty="0"/>
              <a:t>, R. (2015). Why I stayed/left: An analysis of voices of intimate partner violence on</a:t>
            </a:r>
          </a:p>
          <a:p>
            <a:r>
              <a:rPr lang="en-US" dirty="0"/>
              <a:t> social media. </a:t>
            </a:r>
            <a:r>
              <a:rPr lang="en-US" i="1" dirty="0"/>
              <a:t>Contemporary Family Therapy.</a:t>
            </a:r>
            <a:r>
              <a:rPr lang="en-US" dirty="0"/>
              <a:t> DOI 10.1007/s10591-015-9360-8</a:t>
            </a:r>
            <a:r>
              <a:rPr lang="en-US" i="1" dirty="0"/>
              <a:t>. </a:t>
            </a:r>
            <a:endParaRPr lang="en-US" dirty="0"/>
          </a:p>
        </p:txBody>
      </p:sp>
    </p:spTree>
    <p:extLst>
      <p:ext uri="{BB962C8B-B14F-4D97-AF65-F5344CB8AC3E}">
        <p14:creationId xmlns:p14="http://schemas.microsoft.com/office/powerpoint/2010/main" val="1573951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CE28C-3E37-F2F1-DC21-9CAD46818F8C}"/>
              </a:ext>
            </a:extLst>
          </p:cNvPr>
          <p:cNvSpPr>
            <a:spLocks noGrp="1"/>
          </p:cNvSpPr>
          <p:nvPr>
            <p:ph type="title"/>
          </p:nvPr>
        </p:nvSpPr>
        <p:spPr/>
        <p:txBody>
          <a:bodyPr/>
          <a:lstStyle/>
          <a:p>
            <a:pPr algn="ctr"/>
            <a:r>
              <a:rPr lang="en-US" dirty="0"/>
              <a:t>Domestic Violence Course</a:t>
            </a:r>
            <a:br>
              <a:rPr lang="en-US" dirty="0"/>
            </a:br>
            <a:endParaRPr lang="en-US" b="1" dirty="0"/>
          </a:p>
        </p:txBody>
      </p:sp>
      <p:sp>
        <p:nvSpPr>
          <p:cNvPr id="3" name="Content Placeholder 2">
            <a:extLst>
              <a:ext uri="{FF2B5EF4-FFF2-40B4-BE49-F238E27FC236}">
                <a16:creationId xmlns:a16="http://schemas.microsoft.com/office/drawing/2014/main" id="{54886DD6-666A-EDB0-8065-2F64041A0843}"/>
              </a:ext>
            </a:extLst>
          </p:cNvPr>
          <p:cNvSpPr>
            <a:spLocks noGrp="1"/>
          </p:cNvSpPr>
          <p:nvPr>
            <p:ph idx="1"/>
          </p:nvPr>
        </p:nvSpPr>
        <p:spPr>
          <a:xfrm>
            <a:off x="838200" y="1293019"/>
            <a:ext cx="10515600" cy="4351338"/>
          </a:xfrm>
        </p:spPr>
        <p:txBody>
          <a:bodyPr>
            <a:normAutofit/>
          </a:bodyPr>
          <a:lstStyle/>
          <a:p>
            <a:r>
              <a:rPr lang="en-US" dirty="0"/>
              <a:t>Progression of abuse over time (e.g., many years)</a:t>
            </a:r>
          </a:p>
          <a:p>
            <a:r>
              <a:rPr lang="en-US" dirty="0"/>
              <a:t>Chronic, insidious deterioration one’s sense of self, self-worth, self efficacy and agency by the aggressor’s </a:t>
            </a:r>
          </a:p>
          <a:p>
            <a:pPr lvl="2"/>
            <a:r>
              <a:rPr lang="en-US" sz="2800" dirty="0"/>
              <a:t>Constant undermining someone’s worth, confidence, abilities, self-esteem (critical, judgmental, not good enough/inadequate, unlovable, degraded, humiliated, shame, self-blame) </a:t>
            </a:r>
          </a:p>
          <a:p>
            <a:pPr marL="1371600" lvl="3" indent="0">
              <a:buNone/>
            </a:pPr>
            <a:endParaRPr lang="en-US" sz="2800" dirty="0"/>
          </a:p>
          <a:p>
            <a:pPr lvl="2"/>
            <a:endParaRPr lang="en-US" dirty="0"/>
          </a:p>
          <a:p>
            <a:pPr marL="914400" lvl="2" indent="0">
              <a:buNone/>
            </a:pPr>
            <a:endParaRPr lang="en-US" dirty="0"/>
          </a:p>
          <a:p>
            <a:endParaRPr lang="en-US" dirty="0"/>
          </a:p>
          <a:p>
            <a:endParaRPr lang="en-US" dirty="0"/>
          </a:p>
          <a:p>
            <a:endParaRPr lang="en-US" dirty="0"/>
          </a:p>
        </p:txBody>
      </p:sp>
      <p:sp>
        <p:nvSpPr>
          <p:cNvPr id="4" name="TextBox 3">
            <a:extLst>
              <a:ext uri="{FF2B5EF4-FFF2-40B4-BE49-F238E27FC236}">
                <a16:creationId xmlns:a16="http://schemas.microsoft.com/office/drawing/2014/main" id="{3C3F1458-22B8-7933-05D2-B5925E2BA2E0}"/>
              </a:ext>
            </a:extLst>
          </p:cNvPr>
          <p:cNvSpPr txBox="1"/>
          <p:nvPr/>
        </p:nvSpPr>
        <p:spPr>
          <a:xfrm>
            <a:off x="-348066" y="4170798"/>
            <a:ext cx="3812583" cy="1661993"/>
          </a:xfrm>
          <a:prstGeom prst="rect">
            <a:avLst/>
          </a:prstGeom>
          <a:noFill/>
        </p:spPr>
        <p:txBody>
          <a:bodyPr wrap="square" rtlCol="0">
            <a:spAutoFit/>
          </a:bodyPr>
          <a:lstStyle/>
          <a:p>
            <a:pPr lvl="2"/>
            <a:r>
              <a:rPr lang="en-US" sz="2800" dirty="0"/>
              <a:t>Verbal Abuse </a:t>
            </a:r>
          </a:p>
          <a:p>
            <a:pPr lvl="2"/>
            <a:r>
              <a:rPr lang="en-US" sz="2800" dirty="0"/>
              <a:t>Physical Abuse </a:t>
            </a:r>
          </a:p>
          <a:p>
            <a:pPr lvl="2"/>
            <a:r>
              <a:rPr lang="en-US" sz="2800" dirty="0"/>
              <a:t>Sexual Abuse </a:t>
            </a:r>
          </a:p>
          <a:p>
            <a:endParaRPr lang="en-US" dirty="0"/>
          </a:p>
        </p:txBody>
      </p:sp>
      <p:pic>
        <p:nvPicPr>
          <p:cNvPr id="7172" name="Picture 4" descr="Beach erosion Images, Stock Photos &amp; Vectors | Shutterstock">
            <a:extLst>
              <a:ext uri="{FF2B5EF4-FFF2-40B4-BE49-F238E27FC236}">
                <a16:creationId xmlns:a16="http://schemas.microsoft.com/office/drawing/2014/main" id="{1AB383BD-2E4C-FDAD-A034-C9BBE14BE7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64517" y="4170798"/>
            <a:ext cx="4953000" cy="2865432"/>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319F7199-2E86-DBE3-DDFE-AE8B31149EDD}"/>
              </a:ext>
            </a:extLst>
          </p:cNvPr>
          <p:cNvSpPr txBox="1"/>
          <p:nvPr/>
        </p:nvSpPr>
        <p:spPr>
          <a:xfrm>
            <a:off x="7669401" y="3969107"/>
            <a:ext cx="4560699" cy="2954655"/>
          </a:xfrm>
          <a:prstGeom prst="rect">
            <a:avLst/>
          </a:prstGeom>
          <a:noFill/>
        </p:spPr>
        <p:txBody>
          <a:bodyPr wrap="square" rtlCol="0">
            <a:spAutoFit/>
          </a:bodyPr>
          <a:lstStyle/>
          <a:p>
            <a:pPr lvl="2" algn="ctr"/>
            <a:r>
              <a:rPr lang="en-US" sz="2800" dirty="0"/>
              <a:t>Control </a:t>
            </a:r>
          </a:p>
          <a:p>
            <a:pPr lvl="2"/>
            <a:r>
              <a:rPr lang="en-US" sz="2800" dirty="0"/>
              <a:t>Threat of Abuse</a:t>
            </a:r>
          </a:p>
          <a:p>
            <a:pPr lvl="2"/>
            <a:r>
              <a:rPr lang="en-US" sz="2800" dirty="0"/>
              <a:t>Social isolation </a:t>
            </a:r>
          </a:p>
          <a:p>
            <a:pPr lvl="2"/>
            <a:r>
              <a:rPr lang="en-US" sz="2800" dirty="0"/>
              <a:t>Financially dependent</a:t>
            </a:r>
          </a:p>
          <a:p>
            <a:pPr lvl="2"/>
            <a:r>
              <a:rPr lang="en-US" sz="2800" dirty="0"/>
              <a:t>Delusion of love  </a:t>
            </a:r>
          </a:p>
          <a:p>
            <a:pPr lvl="2"/>
            <a:endParaRPr lang="en-US" sz="2800" dirty="0"/>
          </a:p>
          <a:p>
            <a:endParaRPr lang="en-US" dirty="0"/>
          </a:p>
        </p:txBody>
      </p:sp>
    </p:spTree>
    <p:extLst>
      <p:ext uri="{BB962C8B-B14F-4D97-AF65-F5344CB8AC3E}">
        <p14:creationId xmlns:p14="http://schemas.microsoft.com/office/powerpoint/2010/main" val="3959790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CE28C-3E37-F2F1-DC21-9CAD46818F8C}"/>
              </a:ext>
            </a:extLst>
          </p:cNvPr>
          <p:cNvSpPr>
            <a:spLocks noGrp="1"/>
          </p:cNvSpPr>
          <p:nvPr>
            <p:ph type="title"/>
          </p:nvPr>
        </p:nvSpPr>
        <p:spPr/>
        <p:txBody>
          <a:bodyPr/>
          <a:lstStyle/>
          <a:p>
            <a:pPr algn="ctr"/>
            <a:r>
              <a:rPr lang="en-US" dirty="0"/>
              <a:t>Domestic Violence Course</a:t>
            </a:r>
            <a:br>
              <a:rPr lang="en-US" dirty="0"/>
            </a:br>
            <a:endParaRPr lang="en-US" b="1" dirty="0"/>
          </a:p>
        </p:txBody>
      </p:sp>
      <p:sp>
        <p:nvSpPr>
          <p:cNvPr id="3" name="Content Placeholder 2">
            <a:extLst>
              <a:ext uri="{FF2B5EF4-FFF2-40B4-BE49-F238E27FC236}">
                <a16:creationId xmlns:a16="http://schemas.microsoft.com/office/drawing/2014/main" id="{54886DD6-666A-EDB0-8065-2F64041A0843}"/>
              </a:ext>
            </a:extLst>
          </p:cNvPr>
          <p:cNvSpPr>
            <a:spLocks noGrp="1"/>
          </p:cNvSpPr>
          <p:nvPr>
            <p:ph idx="1"/>
          </p:nvPr>
        </p:nvSpPr>
        <p:spPr>
          <a:xfrm>
            <a:off x="838200" y="1293019"/>
            <a:ext cx="10515600" cy="4351338"/>
          </a:xfrm>
        </p:spPr>
        <p:txBody>
          <a:bodyPr>
            <a:normAutofit/>
          </a:bodyPr>
          <a:lstStyle/>
          <a:p>
            <a:r>
              <a:rPr lang="en-US" dirty="0"/>
              <a:t>Progression of abuse over time (e.g., many years)</a:t>
            </a:r>
          </a:p>
          <a:p>
            <a:r>
              <a:rPr lang="en-US" dirty="0"/>
              <a:t>Chronic, insidious deterioration one’s sense of self, self-worth, self efficacy and agency by </a:t>
            </a:r>
          </a:p>
          <a:p>
            <a:pPr lvl="2"/>
            <a:r>
              <a:rPr lang="en-US" sz="2800" dirty="0"/>
              <a:t>Constant undermining someone’s worth, confidence, abilities, self-esteem (critical, judgmental, not good enough/inadequate, unlovable, degraded, humiliated, shame, self-blame) </a:t>
            </a:r>
          </a:p>
          <a:p>
            <a:pPr marL="1371600" lvl="3" indent="0">
              <a:buNone/>
            </a:pPr>
            <a:endParaRPr lang="en-US" sz="2800" dirty="0"/>
          </a:p>
          <a:p>
            <a:pPr lvl="2"/>
            <a:endParaRPr lang="en-US" dirty="0"/>
          </a:p>
          <a:p>
            <a:pPr marL="914400" lvl="2" indent="0">
              <a:buNone/>
            </a:pPr>
            <a:endParaRPr lang="en-US" dirty="0"/>
          </a:p>
          <a:p>
            <a:endParaRPr lang="en-US" dirty="0"/>
          </a:p>
          <a:p>
            <a:endParaRPr lang="en-US" dirty="0"/>
          </a:p>
          <a:p>
            <a:endParaRPr lang="en-US" dirty="0"/>
          </a:p>
        </p:txBody>
      </p:sp>
      <p:sp>
        <p:nvSpPr>
          <p:cNvPr id="4" name="TextBox 3">
            <a:extLst>
              <a:ext uri="{FF2B5EF4-FFF2-40B4-BE49-F238E27FC236}">
                <a16:creationId xmlns:a16="http://schemas.microsoft.com/office/drawing/2014/main" id="{3C3F1458-22B8-7933-05D2-B5925E2BA2E0}"/>
              </a:ext>
            </a:extLst>
          </p:cNvPr>
          <p:cNvSpPr txBox="1"/>
          <p:nvPr/>
        </p:nvSpPr>
        <p:spPr>
          <a:xfrm>
            <a:off x="-348066" y="4170798"/>
            <a:ext cx="3812583" cy="1661993"/>
          </a:xfrm>
          <a:prstGeom prst="rect">
            <a:avLst/>
          </a:prstGeom>
          <a:noFill/>
        </p:spPr>
        <p:txBody>
          <a:bodyPr wrap="square" rtlCol="0">
            <a:spAutoFit/>
          </a:bodyPr>
          <a:lstStyle/>
          <a:p>
            <a:pPr lvl="2"/>
            <a:r>
              <a:rPr lang="en-US" sz="2800" dirty="0"/>
              <a:t>Verbal Abuse </a:t>
            </a:r>
          </a:p>
          <a:p>
            <a:pPr lvl="2"/>
            <a:r>
              <a:rPr lang="en-US" sz="2800" dirty="0"/>
              <a:t>Physical Abuse </a:t>
            </a:r>
          </a:p>
          <a:p>
            <a:pPr lvl="2"/>
            <a:r>
              <a:rPr lang="en-US" sz="2800" dirty="0"/>
              <a:t>Sexual Abuse </a:t>
            </a:r>
          </a:p>
          <a:p>
            <a:endParaRPr lang="en-US" dirty="0"/>
          </a:p>
        </p:txBody>
      </p:sp>
      <p:sp>
        <p:nvSpPr>
          <p:cNvPr id="8" name="TextBox 7">
            <a:extLst>
              <a:ext uri="{FF2B5EF4-FFF2-40B4-BE49-F238E27FC236}">
                <a16:creationId xmlns:a16="http://schemas.microsoft.com/office/drawing/2014/main" id="{319F7199-2E86-DBE3-DDFE-AE8B31149EDD}"/>
              </a:ext>
            </a:extLst>
          </p:cNvPr>
          <p:cNvSpPr txBox="1"/>
          <p:nvPr/>
        </p:nvSpPr>
        <p:spPr>
          <a:xfrm>
            <a:off x="7669401" y="3969107"/>
            <a:ext cx="4560699" cy="2246769"/>
          </a:xfrm>
          <a:prstGeom prst="rect">
            <a:avLst/>
          </a:prstGeom>
          <a:noFill/>
        </p:spPr>
        <p:txBody>
          <a:bodyPr wrap="square" rtlCol="0">
            <a:spAutoFit/>
          </a:bodyPr>
          <a:lstStyle/>
          <a:p>
            <a:pPr lvl="2" algn="ctr"/>
            <a:r>
              <a:rPr lang="en-US" sz="2800" dirty="0"/>
              <a:t>Control </a:t>
            </a:r>
          </a:p>
          <a:p>
            <a:pPr lvl="2"/>
            <a:r>
              <a:rPr lang="en-US" sz="2800" dirty="0"/>
              <a:t>Threat of Abuse</a:t>
            </a:r>
          </a:p>
          <a:p>
            <a:pPr lvl="2"/>
            <a:r>
              <a:rPr lang="en-US" sz="2800" dirty="0"/>
              <a:t>Social isolation </a:t>
            </a:r>
          </a:p>
          <a:p>
            <a:pPr lvl="2"/>
            <a:r>
              <a:rPr lang="en-US" sz="2800" dirty="0"/>
              <a:t>Financially dependent</a:t>
            </a:r>
          </a:p>
          <a:p>
            <a:pPr lvl="2"/>
            <a:endParaRPr lang="en-US" sz="2800" dirty="0"/>
          </a:p>
        </p:txBody>
      </p:sp>
      <p:pic>
        <p:nvPicPr>
          <p:cNvPr id="7" name="Picture 2" descr="Erosion claims home along Lake Michigan bluff; lake levels remain near  record highs | MPR News">
            <a:extLst>
              <a:ext uri="{FF2B5EF4-FFF2-40B4-BE49-F238E27FC236}">
                <a16:creationId xmlns:a16="http://schemas.microsoft.com/office/drawing/2014/main" id="{A45DBD2F-8B71-4187-092B-595BC1AA237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94036" y="3969106"/>
            <a:ext cx="5164545" cy="28888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65721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2143</TotalTime>
  <Words>12309</Words>
  <Application>Microsoft Macintosh PowerPoint</Application>
  <PresentationFormat>Widescreen</PresentationFormat>
  <Paragraphs>345</Paragraphs>
  <Slides>24</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Tw Cen MT</vt:lpstr>
      <vt:lpstr>Office Theme</vt:lpstr>
      <vt:lpstr>Part III: Domestic Violence:   Why do Victims Stay?  How Intimate Partner Violence Impacts  Victim’s Mental Health </vt:lpstr>
      <vt:lpstr>PowerPoint Presentation</vt:lpstr>
      <vt:lpstr>PowerPoint Presentation</vt:lpstr>
      <vt:lpstr>PowerPoint Presentation</vt:lpstr>
      <vt:lpstr>PowerPoint Presentation</vt:lpstr>
      <vt:lpstr>PowerPoint Presentation</vt:lpstr>
      <vt:lpstr>8 Main Reasons Women Stay in  Abusive Relationships</vt:lpstr>
      <vt:lpstr>Domestic Violence Course </vt:lpstr>
      <vt:lpstr>Domestic Violence Course </vt:lpstr>
      <vt:lpstr>#WhyIStayed</vt:lpstr>
      <vt:lpstr>#WhyIStayed</vt:lpstr>
      <vt:lpstr>#WhyIStayed</vt:lpstr>
      <vt:lpstr>#WhyIStayed</vt:lpstr>
      <vt:lpstr>#WhyIStayed</vt:lpstr>
      <vt:lpstr>#WhyIStayed</vt:lpstr>
      <vt:lpstr>#WhyIStayed</vt:lpstr>
      <vt:lpstr>#WhyIStayed</vt:lpstr>
      <vt:lpstr>#WhyIStayed</vt:lpstr>
      <vt:lpstr>Approach </vt:lpstr>
      <vt:lpstr>Therapeutic </vt:lpstr>
      <vt:lpstr>#WhyIStayed</vt:lpstr>
      <vt:lpstr>OUR STATE RESOURCES</vt:lpstr>
      <vt:lpstr>RESOURCES</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DOMESTIC VIOLENCE</dc:title>
  <dc:creator>Donna Johnson</dc:creator>
  <cp:lastModifiedBy>Grater, Rachel</cp:lastModifiedBy>
  <cp:revision>15</cp:revision>
  <dcterms:created xsi:type="dcterms:W3CDTF">2022-03-15T02:00:49Z</dcterms:created>
  <dcterms:modified xsi:type="dcterms:W3CDTF">2023-07-09T02:05:13Z</dcterms:modified>
</cp:coreProperties>
</file>