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4"/>
    <p:sldMasterId id="2147483813" r:id="rId5"/>
  </p:sldMasterIdLst>
  <p:notesMasterIdLst>
    <p:notesMasterId r:id="rId49"/>
  </p:notesMasterIdLst>
  <p:sldIdLst>
    <p:sldId id="256" r:id="rId6"/>
    <p:sldId id="258" r:id="rId7"/>
    <p:sldId id="307" r:id="rId8"/>
    <p:sldId id="299" r:id="rId9"/>
    <p:sldId id="306" r:id="rId10"/>
    <p:sldId id="479" r:id="rId11"/>
    <p:sldId id="302" r:id="rId12"/>
    <p:sldId id="489" r:id="rId13"/>
    <p:sldId id="492" r:id="rId14"/>
    <p:sldId id="493" r:id="rId15"/>
    <p:sldId id="534" r:id="rId16"/>
    <p:sldId id="529" r:id="rId17"/>
    <p:sldId id="305" r:id="rId18"/>
    <p:sldId id="494" r:id="rId19"/>
    <p:sldId id="535" r:id="rId20"/>
    <p:sldId id="536" r:id="rId21"/>
    <p:sldId id="495" r:id="rId22"/>
    <p:sldId id="496" r:id="rId23"/>
    <p:sldId id="497" r:id="rId24"/>
    <p:sldId id="498" r:id="rId25"/>
    <p:sldId id="499" r:id="rId26"/>
    <p:sldId id="500" r:id="rId27"/>
    <p:sldId id="501" r:id="rId28"/>
    <p:sldId id="537" r:id="rId29"/>
    <p:sldId id="502" r:id="rId30"/>
    <p:sldId id="503" r:id="rId31"/>
    <p:sldId id="504" r:id="rId32"/>
    <p:sldId id="505" r:id="rId33"/>
    <p:sldId id="491" r:id="rId34"/>
    <p:sldId id="484" r:id="rId35"/>
    <p:sldId id="485" r:id="rId36"/>
    <p:sldId id="486" r:id="rId37"/>
    <p:sldId id="487" r:id="rId38"/>
    <p:sldId id="488" r:id="rId39"/>
    <p:sldId id="531" r:id="rId40"/>
    <p:sldId id="516" r:id="rId41"/>
    <p:sldId id="532" r:id="rId42"/>
    <p:sldId id="538" r:id="rId43"/>
    <p:sldId id="524" r:id="rId44"/>
    <p:sldId id="523" r:id="rId45"/>
    <p:sldId id="525" r:id="rId46"/>
    <p:sldId id="285" r:id="rId47"/>
    <p:sldId id="28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74383" autoAdjust="0"/>
  </p:normalViewPr>
  <p:slideViewPr>
    <p:cSldViewPr snapToGrid="0">
      <p:cViewPr varScale="1">
        <p:scale>
          <a:sx n="81" d="100"/>
          <a:sy n="81" d="100"/>
        </p:scale>
        <p:origin x="1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9E482-C144-4A17-84CB-798D4C033C3F}" type="datetimeFigureOut">
              <a:rPr lang="en-US" smtClean="0"/>
              <a:t>9/16/21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EA4D0-FE9B-4869-A0E3-579D7F2F35D9}" type="slidenum">
              <a:rPr lang="en-US" smtClean="0"/>
              <a:t>‹#›</a:t>
            </a:fld>
            <a:endParaRPr lang="en-US"/>
          </a:p>
        </p:txBody>
      </p:sp>
    </p:spTree>
    <p:extLst>
      <p:ext uri="{BB962C8B-B14F-4D97-AF65-F5344CB8AC3E}">
        <p14:creationId xmlns:p14="http://schemas.microsoft.com/office/powerpoint/2010/main" val="426829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FA4E6-628D-49B9-980E-E8FD58E0F876}" type="slidenum">
              <a:rPr lang="en-US" smtClean="0"/>
              <a:t>1</a:t>
            </a:fld>
            <a:endParaRPr lang="en-US"/>
          </a:p>
        </p:txBody>
      </p:sp>
    </p:spTree>
    <p:extLst>
      <p:ext uri="{BB962C8B-B14F-4D97-AF65-F5344CB8AC3E}">
        <p14:creationId xmlns:p14="http://schemas.microsoft.com/office/powerpoint/2010/main" val="103454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23813"/>
            <a:ext cx="3209925" cy="1804987"/>
          </a:xfrm>
        </p:spPr>
      </p:sp>
      <p:sp>
        <p:nvSpPr>
          <p:cNvPr id="3" name="Notes Placeholder 2"/>
          <p:cNvSpPr>
            <a:spLocks noGrp="1"/>
          </p:cNvSpPr>
          <p:nvPr>
            <p:ph type="body" idx="1"/>
          </p:nvPr>
        </p:nvSpPr>
        <p:spPr>
          <a:xfrm>
            <a:off x="381000" y="2209800"/>
            <a:ext cx="6096000" cy="6629399"/>
          </a:xfrm>
        </p:spPr>
        <p:txBody>
          <a:bodyPr/>
          <a:lstStyle/>
          <a:p>
            <a:pPr algn="l"/>
            <a:r>
              <a:rPr lang="en-US" sz="900" b="0" i="0" u="none" strike="noStrike" baseline="0" dirty="0"/>
              <a:t>Findings on EFM strip 3 are as follows:</a:t>
            </a:r>
          </a:p>
          <a:p>
            <a:pPr algn="l"/>
            <a:r>
              <a:rPr lang="en-US" sz="900" b="0" i="0" u="none" strike="noStrike" baseline="0" dirty="0"/>
              <a:t>• Variability: Absent</a:t>
            </a:r>
          </a:p>
          <a:p>
            <a:pPr algn="l"/>
            <a:r>
              <a:rPr lang="en-US" sz="900" b="0" i="0" u="none" strike="noStrike" baseline="0" dirty="0"/>
              <a:t>• Baseline rate: 140 beats/min</a:t>
            </a:r>
          </a:p>
          <a:p>
            <a:pPr algn="l"/>
            <a:r>
              <a:rPr lang="en-US" sz="900" b="0" i="0" u="none" strike="noStrike" baseline="0" dirty="0"/>
              <a:t>• Episodic pattern: Sinusoidal</a:t>
            </a:r>
          </a:p>
          <a:p>
            <a:pPr algn="l"/>
            <a:r>
              <a:rPr lang="en-US" sz="900" b="0" i="0" u="none" strike="noStrike" baseline="0" dirty="0"/>
              <a:t>• Uterine contractions: None</a:t>
            </a:r>
          </a:p>
          <a:p>
            <a:pPr algn="l"/>
            <a:r>
              <a:rPr lang="en-US" sz="900" b="0" i="0" u="none" strike="noStrike" baseline="0" dirty="0"/>
              <a:t>• Interpretation: Category III</a:t>
            </a:r>
          </a:p>
          <a:p>
            <a:pPr algn="l"/>
            <a:r>
              <a:rPr lang="pt-BR" sz="900" b="0" i="0" u="none" strike="noStrike" baseline="0" dirty="0"/>
              <a:t>• Differential diagnosis: Fetal anemia, fetal hypoxemia</a:t>
            </a:r>
          </a:p>
          <a:p>
            <a:pPr algn="l"/>
            <a:r>
              <a:rPr lang="en-US" sz="900" b="0" i="0" u="none" strike="noStrike" baseline="0" dirty="0"/>
              <a:t>• Action: Urgent primary cesarean delivery</a:t>
            </a:r>
          </a:p>
          <a:p>
            <a:pPr algn="l"/>
            <a:endParaRPr lang="en-US" sz="900" b="0" i="0" u="none" strike="noStrike" baseline="0" dirty="0"/>
          </a:p>
          <a:p>
            <a:pPr algn="l"/>
            <a:r>
              <a:rPr lang="en-US" sz="900" b="0" i="0" u="none" strike="noStrike" baseline="0" dirty="0"/>
              <a:t>A sinusoidal heart rate tracing is a category III tracing and, as such, requires urgent action. It is characterized by its sinusoidal appearance and smooth contours with lack of variability. It is a sign of severe fetal anemia. Because of the concern about worsening fetal status, the obstetric team performed an urgent primary cesarean delivery. The surgery was uncomplicated, with the delivery of a female infant weighing 2,570 g. Neonatology was present at the delivery, and</a:t>
            </a:r>
          </a:p>
          <a:p>
            <a:pPr algn="l"/>
            <a:r>
              <a:rPr lang="en-US" sz="900" b="0" i="0" u="none" strike="noStrike" baseline="0" dirty="0"/>
              <a:t>the infant’s Apgar scores were 6, 8, and 8 at 1, 5, and 10minutes, respectively. The infant appeared extremely pale and required intubation immediately after delivery because</a:t>
            </a:r>
          </a:p>
          <a:p>
            <a:pPr algn="l"/>
            <a:r>
              <a:rPr lang="en-US" sz="900" b="0" i="0" u="none" strike="noStrike" baseline="0" dirty="0"/>
              <a:t>of apnea. She was given a blood transfusion in the operating room via an umbilical line for a hematocrit of 9%. She was transferred to the special care nursery in stable condition. The</a:t>
            </a:r>
          </a:p>
          <a:p>
            <a:pPr algn="l"/>
            <a:r>
              <a:rPr lang="en-US" sz="900" b="0" i="0" u="none" strike="noStrike" baseline="0" dirty="0"/>
              <a:t>infant’s coagulation studies were abnormal, with elevated prothrombin and partial thromboplastin times, increased international normalized ratio, and a decreased fibrinogen</a:t>
            </a:r>
          </a:p>
          <a:p>
            <a:pPr algn="l"/>
            <a:r>
              <a:rPr lang="en-US" sz="900" b="0" i="0" u="none" strike="noStrike" baseline="0" dirty="0"/>
              <a:t>level, but her platelet counts were normal. Brain ultrasonography 2 days after birth showed a marked amount of complex extra-axial fluid and moderate ventriculomegaly, as well as an abnormal appearance of the gyri and sulci  with cystic encephalomalacia of the left parietal lobe, hemorrhagic ischemic changes in the left parietal, occipital, and temporal lobes (Figs 5 and 6). The neonatology team evaluated the infant for an infection with blood and cerebrospinal fluid testing, results of which were negative for cytomegalovirus (CMV), parvovirus, and herpes simplex virus. A fetal MRI revealed large bilateral hemispheric parenchymal hemorrhages within the parietal, occipital, and posterior temporal lobes; large intraventricular hemorrhages; and bilateral multiseptated subdural hemorrhages over the entire cerebral hemisphere and posterior superior cerebellum (Fig 7).  The infant underwent successful </a:t>
            </a:r>
            <a:r>
              <a:rPr lang="en-US" sz="900" b="0" i="0" u="none" strike="noStrike" baseline="0" dirty="0" err="1"/>
              <a:t>extubation</a:t>
            </a:r>
            <a:r>
              <a:rPr lang="en-US" sz="900" b="0" i="0" u="none" strike="noStrike" baseline="0" dirty="0"/>
              <a:t> and is currently undergoing continued hematologic evaluation and monitoring in the special care nursery.</a:t>
            </a:r>
          </a:p>
          <a:p>
            <a:pPr algn="l"/>
            <a:endParaRPr lang="en-US" sz="900" b="0" i="0" u="none" strike="noStrike" baseline="0" dirty="0"/>
          </a:p>
          <a:p>
            <a:pPr algn="l"/>
            <a:endParaRPr lang="en-US" sz="900" b="0" i="0" u="none" strike="noStrike" baseline="0" dirty="0"/>
          </a:p>
          <a:p>
            <a:pPr algn="l"/>
            <a:r>
              <a:rPr lang="en-US" sz="900" b="0" i="0" u="none" strike="noStrike" baseline="0" dirty="0">
                <a:solidFill>
                  <a:srgbClr val="0024F1"/>
                </a:solidFill>
              </a:rPr>
              <a:t>Fetal Intracranial Hemorrhage</a:t>
            </a:r>
          </a:p>
          <a:p>
            <a:pPr algn="l"/>
            <a:r>
              <a:rPr lang="en-US" sz="900" b="0" i="0" u="none" strike="noStrike" baseline="0" dirty="0">
                <a:solidFill>
                  <a:srgbClr val="000000"/>
                </a:solidFill>
              </a:rPr>
              <a:t>In utero fetal intracranial hemorrhage is very rare, with an incidence of 1 to 2 in 100,000. The most common type of intrauterine cerebral hemorrhage is intraventricular, but bleeding can occur in other locations, such as the cerebellum, subdural, or subarachnoid space, or within the cerebral parenchyma. (1)Cerebral hemorrhages can occur because of trauma, fetal coagulopathy, alloimmune thrombocytopenia, infection, vascular malformation, tumor, hypoxic-ischemic stroke, and certain </a:t>
            </a:r>
            <a:r>
              <a:rPr lang="en-US" sz="900" b="0" i="0" u="none" strike="noStrike" baseline="0" dirty="0" err="1">
                <a:solidFill>
                  <a:srgbClr val="000000"/>
                </a:solidFill>
              </a:rPr>
              <a:t>genemutations</a:t>
            </a:r>
            <a:r>
              <a:rPr lang="en-US" sz="900" b="0" i="0" u="none" strike="noStrike" baseline="0" dirty="0">
                <a:solidFill>
                  <a:srgbClr val="000000"/>
                </a:solidFill>
              </a:rPr>
              <a:t> with a predisposition to hemorrhage. (2) Most cases of fetal intracranial hemorrhage occur in the early third trimester because of the immaturity of the germinal matrix and its susceptibility to changes in cerebral blood flow.</a:t>
            </a:r>
          </a:p>
          <a:p>
            <a:pPr algn="l"/>
            <a:r>
              <a:rPr lang="en-US" sz="900" b="0" i="0" u="none" strike="noStrike" baseline="0" dirty="0">
                <a:solidFill>
                  <a:srgbClr val="000000"/>
                </a:solidFill>
              </a:rPr>
              <a:t>(3) Typically, in utero intracranial hemorrhages are classified in grades, with increasingly poor prognoses accompanying  the higher grades of hemorrhage. (2) • Grade I is isolated to the germinal matrix at the caudothalamic groove. • Grade II is an intraventricular hemorrhage without ventricular dilation. • Grade III involves ventricular dilation. • Grade IV includes periventricular hemorrhagic infarction. (2) These grades can be determined with ultrasonography. (1)</a:t>
            </a:r>
          </a:p>
          <a:p>
            <a:pPr algn="l"/>
            <a:endParaRPr lang="en-US" sz="900" b="0" i="0" u="none" strike="noStrike" baseline="0" dirty="0">
              <a:solidFill>
                <a:srgbClr val="000000"/>
              </a:solidFill>
            </a:endParaRPr>
          </a:p>
          <a:p>
            <a:pPr algn="l"/>
            <a:r>
              <a:rPr lang="en-US" sz="900" b="0" i="0" u="none" strike="noStrike" baseline="0" dirty="0"/>
              <a:t>There are several other causes for cerebral injury, which may lead to, and </a:t>
            </a:r>
            <a:r>
              <a:rPr lang="en-US" sz="900" b="0" i="0" u="none" strike="noStrike" baseline="0" dirty="0" err="1"/>
              <a:t>ultrasonographically</a:t>
            </a:r>
            <a:r>
              <a:rPr lang="en-US" sz="900" b="0" i="0" u="none" strike="noStrike" baseline="0" dirty="0"/>
              <a:t> mimic, fetal intracranial hemorrhage, including fetal hypoxic-ischemic stroke, intrauterine infection, and intracranial neoplasm. Similar to intracranial hemorrhage, the appearance of a fetal stroke is variable, though it initially appears as increased cerebral echogenicity. (5) The lesion may later progress to microcephaly, cystic intraparenchymal lesions, and cortical malformations. (5) Fetal infection, particularly CMV infection, may also mimic intracranial hemorrhage on ultrasonography</a:t>
            </a:r>
            <a:endParaRPr lang="en-US" sz="900" dirty="0"/>
          </a:p>
        </p:txBody>
      </p:sp>
      <p:sp>
        <p:nvSpPr>
          <p:cNvPr id="4" name="Slide Number Placeholder 3"/>
          <p:cNvSpPr>
            <a:spLocks noGrp="1"/>
          </p:cNvSpPr>
          <p:nvPr>
            <p:ph type="sldNum" sz="quarter" idx="5"/>
          </p:nvPr>
        </p:nvSpPr>
        <p:spPr/>
        <p:txBody>
          <a:bodyPr/>
          <a:lstStyle/>
          <a:p>
            <a:fld id="{0D3FA4E6-628D-49B9-980E-E8FD58E0F876}" type="slidenum">
              <a:rPr lang="en-US" smtClean="0"/>
              <a:t>10</a:t>
            </a:fld>
            <a:endParaRPr lang="en-US"/>
          </a:p>
        </p:txBody>
      </p:sp>
    </p:spTree>
    <p:extLst>
      <p:ext uri="{BB962C8B-B14F-4D97-AF65-F5344CB8AC3E}">
        <p14:creationId xmlns:p14="http://schemas.microsoft.com/office/powerpoint/2010/main" val="330478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04800"/>
            <a:ext cx="2708275" cy="1524000"/>
          </a:xfrm>
        </p:spPr>
      </p:sp>
      <p:sp>
        <p:nvSpPr>
          <p:cNvPr id="3" name="Notes Placeholder 2"/>
          <p:cNvSpPr>
            <a:spLocks noGrp="1"/>
          </p:cNvSpPr>
          <p:nvPr>
            <p:ph type="body" idx="1"/>
          </p:nvPr>
        </p:nvSpPr>
        <p:spPr>
          <a:xfrm>
            <a:off x="457200" y="1828800"/>
            <a:ext cx="5867400" cy="7010400"/>
          </a:xfrm>
        </p:spPr>
        <p:txBody>
          <a:bodyPr numCol="2"/>
          <a:lstStyle/>
          <a:p>
            <a:pPr algn="l"/>
            <a:r>
              <a:rPr lang="en-US" sz="1050" b="0" i="0" u="none" strike="noStrike" baseline="0" dirty="0"/>
              <a:t>Findings on EFM strip 3 are as follows:</a:t>
            </a:r>
          </a:p>
          <a:p>
            <a:pPr algn="l"/>
            <a:r>
              <a:rPr lang="en-US" sz="1050" b="0" i="0" u="none" strike="noStrike" baseline="0" dirty="0"/>
              <a:t>• Variability: Absent</a:t>
            </a:r>
          </a:p>
          <a:p>
            <a:pPr algn="l"/>
            <a:r>
              <a:rPr lang="en-US" sz="1050" b="0" i="0" u="none" strike="noStrike" baseline="0" dirty="0"/>
              <a:t>• Baseline rate: 140 beats/min</a:t>
            </a:r>
          </a:p>
          <a:p>
            <a:pPr algn="l"/>
            <a:r>
              <a:rPr lang="en-US" sz="1050" b="0" i="0" u="none" strike="noStrike" baseline="0" dirty="0"/>
              <a:t>• Episodic pattern: Sinusoidal</a:t>
            </a:r>
          </a:p>
          <a:p>
            <a:pPr algn="l"/>
            <a:r>
              <a:rPr lang="en-US" sz="1050" b="0" i="0" u="none" strike="noStrike" baseline="0" dirty="0"/>
              <a:t>• Uterine contractions: None</a:t>
            </a:r>
          </a:p>
          <a:p>
            <a:pPr algn="l"/>
            <a:r>
              <a:rPr lang="en-US" sz="1050" b="0" i="0" u="none" strike="noStrike" baseline="0" dirty="0"/>
              <a:t>• Interpretation: Category III</a:t>
            </a:r>
          </a:p>
          <a:p>
            <a:pPr algn="l"/>
            <a:r>
              <a:rPr lang="pt-BR" sz="1050" b="0" i="0" u="none" strike="noStrike" baseline="0" dirty="0"/>
              <a:t>• Differential diagnosis: Fetal anemia, fetal hypoxemia</a:t>
            </a:r>
          </a:p>
          <a:p>
            <a:pPr algn="l"/>
            <a:r>
              <a:rPr lang="en-US" sz="1050" b="0" i="0" u="none" strike="noStrike" baseline="0" dirty="0"/>
              <a:t>• Action: Urgent primary cesarean delivery</a:t>
            </a:r>
          </a:p>
          <a:p>
            <a:pPr algn="l"/>
            <a:endParaRPr lang="en-US" sz="1050" b="0" i="0" u="none" strike="noStrike" baseline="0" dirty="0"/>
          </a:p>
          <a:p>
            <a:pPr algn="l"/>
            <a:endParaRPr lang="en-US" sz="1050" b="0" i="0" u="none" strike="noStrike" baseline="0" dirty="0"/>
          </a:p>
          <a:p>
            <a:pPr algn="l"/>
            <a:r>
              <a:rPr lang="en-US" sz="1050" b="0" i="0" u="none" strike="noStrike" baseline="0" dirty="0">
                <a:solidFill>
                  <a:srgbClr val="0024F1"/>
                </a:solidFill>
              </a:rPr>
              <a:t>Fetal Intracranial Hemorrhage</a:t>
            </a:r>
          </a:p>
          <a:p>
            <a:pPr algn="l"/>
            <a:r>
              <a:rPr lang="en-US" sz="1050" b="0" i="0" u="none" strike="noStrike" baseline="0" dirty="0">
                <a:solidFill>
                  <a:srgbClr val="000000"/>
                </a:solidFill>
              </a:rPr>
              <a:t>In utero fetal intracranial hemorrhage is very rare, with an incidence of 1 to 2 in 100,000. The most common type of intrauterine cerebral hemorrhage is intraventricular, but bleeding can occur in other locations, such as the cerebellum,</a:t>
            </a:r>
          </a:p>
          <a:p>
            <a:pPr algn="l"/>
            <a:r>
              <a:rPr lang="en-US" sz="1050" b="0" i="0" u="none" strike="noStrike" baseline="0" dirty="0">
                <a:solidFill>
                  <a:srgbClr val="000000"/>
                </a:solidFill>
              </a:rPr>
              <a:t>subdural, or subarachnoid space, or within the cerebral parenchyma. (1)Cerebral hemorrhages can occur because of trauma, fetal coagulopathy, alloimmune thrombocytopenia, infection, vascular malformation, tumor, hypoxic-ischemic stroke, and certain </a:t>
            </a:r>
            <a:r>
              <a:rPr lang="en-US" sz="1050" b="0" i="0" u="none" strike="noStrike" baseline="0" dirty="0" err="1">
                <a:solidFill>
                  <a:srgbClr val="000000"/>
                </a:solidFill>
              </a:rPr>
              <a:t>genemutations</a:t>
            </a:r>
            <a:r>
              <a:rPr lang="en-US" sz="1050" b="0" i="0" u="none" strike="noStrike" baseline="0" dirty="0">
                <a:solidFill>
                  <a:srgbClr val="000000"/>
                </a:solidFill>
              </a:rPr>
              <a:t> with a predisposition to hemorrhage. (2) Most cases of fetal intracranial hemorrhage occur in the early third trimester because of the immaturity of the germinal matrix and its susceptibility to changes in cerebral blood flow. (3) Typically, in utero intracranial hemorrhages are classified in grades, with increasingly poor prognoses accompanying the higher grades of hemorrhage. (2) • Grade I is isolated to the germinal matrix at the caudothalamic</a:t>
            </a:r>
          </a:p>
          <a:p>
            <a:pPr algn="l"/>
            <a:r>
              <a:rPr lang="en-US" sz="1050" b="0" i="0" u="none" strike="noStrike" baseline="0" dirty="0">
                <a:solidFill>
                  <a:srgbClr val="000000"/>
                </a:solidFill>
              </a:rPr>
              <a:t>groove. • Grade II is an intraventricular hemorrhage without ventricular dilation. • Grade III involves ventricular dilation. • Grade IV includes periventricular hemorrhagic infarction. (2) These grades can be determined with ultrasonography. (1)</a:t>
            </a:r>
          </a:p>
          <a:p>
            <a:pPr algn="l"/>
            <a:endParaRPr lang="en-US" sz="1050" b="0" i="0" u="none" strike="noStrike" baseline="0" dirty="0">
              <a:solidFill>
                <a:srgbClr val="000000"/>
              </a:solidFill>
            </a:endParaRPr>
          </a:p>
          <a:p>
            <a:pPr algn="l"/>
            <a:endParaRPr lang="en-US" sz="1050" b="0" i="0" u="none" strike="noStrike" baseline="0" dirty="0">
              <a:solidFill>
                <a:srgbClr val="000000"/>
              </a:solidFill>
            </a:endParaRPr>
          </a:p>
          <a:p>
            <a:pPr algn="l"/>
            <a:endParaRPr lang="en-US" sz="1050" b="0" i="0" u="none" strike="noStrike" baseline="0" dirty="0">
              <a:solidFill>
                <a:srgbClr val="000000"/>
              </a:solidFill>
            </a:endParaRPr>
          </a:p>
          <a:p>
            <a:pPr algn="l"/>
            <a:r>
              <a:rPr lang="en-US" sz="1050" b="0" i="0" u="none" strike="noStrike" baseline="0" dirty="0"/>
              <a:t>There are several other causes for cerebral injury, which may lead to, and </a:t>
            </a:r>
            <a:r>
              <a:rPr lang="en-US" sz="1050" b="0" i="0" u="none" strike="noStrike" baseline="0" dirty="0" err="1"/>
              <a:t>ultrasonographically</a:t>
            </a:r>
            <a:r>
              <a:rPr lang="en-US" sz="1050" b="0" i="0" u="none" strike="noStrike" baseline="0" dirty="0"/>
              <a:t> mimic, fetal intracranial hemorrhage, including fetal hypoxic-ischemic stroke, intrauterine infection, and intracranial neoplasm. Similar to intracranial hemorrhage, the appearance of a fetal stroke is variable, though it initially appears as increased cerebral echogenicity. (5) The lesion may later progress to microcephaly, cystic intraparenchymal lesions, and cortical malformations.</a:t>
            </a:r>
          </a:p>
          <a:p>
            <a:pPr algn="l"/>
            <a:r>
              <a:rPr lang="en-US" sz="1050" b="0" i="0" u="none" strike="noStrike" baseline="0" dirty="0"/>
              <a:t>(5) Fetal infection, particularly CMV infection, may also mimic intracranial hemorrhage on ultrasonography </a:t>
            </a:r>
            <a:endParaRPr lang="en-US" sz="800" dirty="0"/>
          </a:p>
        </p:txBody>
      </p:sp>
      <p:sp>
        <p:nvSpPr>
          <p:cNvPr id="4" name="Slide Number Placeholder 3"/>
          <p:cNvSpPr>
            <a:spLocks noGrp="1"/>
          </p:cNvSpPr>
          <p:nvPr>
            <p:ph type="sldNum" sz="quarter" idx="5"/>
          </p:nvPr>
        </p:nvSpPr>
        <p:spPr/>
        <p:txBody>
          <a:bodyPr/>
          <a:lstStyle/>
          <a:p>
            <a:fld id="{0D3FA4E6-628D-49B9-980E-E8FD58E0F876}" type="slidenum">
              <a:rPr lang="en-US" smtClean="0"/>
              <a:t>11</a:t>
            </a:fld>
            <a:endParaRPr lang="en-US"/>
          </a:p>
        </p:txBody>
      </p:sp>
    </p:spTree>
    <p:extLst>
      <p:ext uri="{BB962C8B-B14F-4D97-AF65-F5344CB8AC3E}">
        <p14:creationId xmlns:p14="http://schemas.microsoft.com/office/powerpoint/2010/main" val="32519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Rare (Incidence: 1-2/100,000)</a:t>
            </a:r>
          </a:p>
          <a:p>
            <a:r>
              <a:rPr lang="en-US" dirty="0"/>
              <a:t>The most common type of intrauterine cerebral hemorrhage is intraventricular, but bleeding can occur in other locations (cerebellum, subdural, or subarachnoid space, or within the cerebral parenchyma)</a:t>
            </a:r>
          </a:p>
          <a:p>
            <a:r>
              <a:rPr lang="en-US" dirty="0"/>
              <a:t>Cerebral hemorrhages can occur because of trauma, fetal coagulopathy, alloimmune thrombocytopenia, infection, vascular malformation, tumor, hypoxic-ischemic stroke, and certain gene mutations with a predisposition to hemorrhage.</a:t>
            </a:r>
          </a:p>
          <a:p>
            <a:r>
              <a:rPr lang="en-US" dirty="0"/>
              <a:t>Most cases of fetal intracranial hemorrhage occur in the early third trimester because of the immaturity of the germinal matrix and its susceptibility to changes in cerebral blood flow</a:t>
            </a:r>
          </a:p>
          <a:p>
            <a:r>
              <a:rPr lang="en-US" dirty="0"/>
              <a:t>Typically, in utero intracranial hemorrhages are classified in grades, with increasingly poor prognoses accompanying the higher grades of hemorrhage.</a:t>
            </a:r>
          </a:p>
          <a:p>
            <a:r>
              <a:rPr lang="en-US" dirty="0"/>
              <a:t>There are several other causes for cerebral injury, which may lead to, and </a:t>
            </a:r>
            <a:r>
              <a:rPr lang="en-US" dirty="0" err="1"/>
              <a:t>ultrasonographically</a:t>
            </a:r>
            <a:r>
              <a:rPr lang="en-US" dirty="0"/>
              <a:t> mimic, fetal intracranial hemorrhage,</a:t>
            </a:r>
          </a:p>
          <a:p>
            <a:r>
              <a:rPr lang="en-US" dirty="0"/>
              <a:t>Fetal hypoxic-ischemic stroke / intrauterine infection / intracranial neoplasm </a:t>
            </a:r>
          </a:p>
          <a:p>
            <a:r>
              <a:rPr lang="en-US" dirty="0"/>
              <a:t>Similar to intracranial hemorrhage, the appearance of a fetal stroke is variable, though it initially appears as increased cerebral echogenicity. The lesion may later progress to microcephaly, cystic intraparenchymal lesions, and cortical malformations. Fetal infection, particularly CMV infection, may also mimic intracranial hemorrhage on ultrasonography</a:t>
            </a:r>
          </a:p>
          <a:p>
            <a:endParaRPr lang="en-US" dirty="0"/>
          </a:p>
          <a:p>
            <a:r>
              <a:rPr lang="en-US" dirty="0"/>
              <a:t>Fetal Intracranial Hemorrhage</a:t>
            </a:r>
          </a:p>
          <a:p>
            <a:r>
              <a:rPr lang="en-US" dirty="0"/>
              <a:t>In utero fetal intracranial hemorrhage is very rare, with an incidence of 1 to 2 in 100,000. The most common type of intrauterine cerebral hemorrhage is intraventricular, but bleeding can occur in other locations, such as the cerebellum,</a:t>
            </a:r>
          </a:p>
          <a:p>
            <a:r>
              <a:rPr lang="en-US" dirty="0"/>
              <a:t>subdural, or subarachnoid space, or within the cerebral parenchyma. (1)Cerebral hemorrhages can occur because of trauma, fetal coagulopathy, alloimmune thrombocytopenia, infection, vascular malformation, tumor, hypoxic-ischemic stroke, and certain </a:t>
            </a:r>
            <a:r>
              <a:rPr lang="en-US" dirty="0" err="1"/>
              <a:t>genemutations</a:t>
            </a:r>
            <a:r>
              <a:rPr lang="en-US" dirty="0"/>
              <a:t> with a predisposition to hemorrhage. (2) Most cases of fetal intracranial hemorrhage occur in the early third trimester because of the immaturity of the germinal matrix and its susceptibility to changes in cerebral blood flow. (3) Typically, in utero intracranial hemorrhages are classified in grades, with increasingly poor prognoses accompanying the higher grades of hemorrhage. (2) </a:t>
            </a:r>
          </a:p>
          <a:p>
            <a:endParaRPr lang="en-US" dirty="0"/>
          </a:p>
          <a:p>
            <a:r>
              <a:rPr lang="en-US" dirty="0"/>
              <a:t>• Grade I is isolated to the germinal matrix at the caudothalamic groove. </a:t>
            </a:r>
          </a:p>
          <a:p>
            <a:r>
              <a:rPr lang="en-US" dirty="0"/>
              <a:t>• Grade II is an intraventricular hemorrhage without ventricular dilation. </a:t>
            </a:r>
          </a:p>
          <a:p>
            <a:r>
              <a:rPr lang="en-US" dirty="0"/>
              <a:t>• Grade III involves ventricular dilation. </a:t>
            </a:r>
          </a:p>
          <a:p>
            <a:r>
              <a:rPr lang="en-US" dirty="0"/>
              <a:t>• Grade IV includes periventricular hemorrhagic infarction.(2)</a:t>
            </a:r>
          </a:p>
          <a:p>
            <a:r>
              <a:rPr lang="en-US" dirty="0"/>
              <a:t>These grades can be determined with ultrasonography. (1)</a:t>
            </a:r>
          </a:p>
          <a:p>
            <a:endParaRPr lang="en-US" dirty="0"/>
          </a:p>
          <a:p>
            <a:r>
              <a:rPr lang="en-US" dirty="0"/>
              <a:t>There are several other causes for cerebral injury, which may lead to, and </a:t>
            </a:r>
            <a:r>
              <a:rPr lang="en-US" dirty="0" err="1"/>
              <a:t>ultrasonographically</a:t>
            </a:r>
            <a:r>
              <a:rPr lang="en-US" dirty="0"/>
              <a:t> mimic, fetal intracranial hemorrhage, including fetal hypoxic-ischemic stroke, intrauterine infection, and intracranial neoplasm. Similar to</a:t>
            </a:r>
          </a:p>
          <a:p>
            <a:r>
              <a:rPr lang="en-US" dirty="0"/>
              <a:t>intracranial hemorrhage, the appearance of a fetal stroke is variable, though it initially appears as increased cerebral echogenicity. (5) The lesion may later progress to microcephaly, cystic intraparenchymal lesions, and cortical malformations.</a:t>
            </a:r>
          </a:p>
          <a:p>
            <a:r>
              <a:rPr lang="en-US" dirty="0"/>
              <a:t>(5) Fetal infection, particularly CMV infection, may also mimic intracranial hemorrhage on ultrasonography </a:t>
            </a:r>
          </a:p>
        </p:txBody>
      </p:sp>
      <p:sp>
        <p:nvSpPr>
          <p:cNvPr id="4" name="Slide Number Placeholder 3"/>
          <p:cNvSpPr>
            <a:spLocks noGrp="1"/>
          </p:cNvSpPr>
          <p:nvPr>
            <p:ph type="sldNum" sz="quarter" idx="5"/>
          </p:nvPr>
        </p:nvSpPr>
        <p:spPr/>
        <p:txBody>
          <a:bodyPr/>
          <a:lstStyle/>
          <a:p>
            <a:fld id="{0D3FA4E6-628D-49B9-980E-E8FD58E0F876}" type="slidenum">
              <a:rPr lang="en-US" smtClean="0"/>
              <a:t>12</a:t>
            </a:fld>
            <a:endParaRPr lang="en-US"/>
          </a:p>
        </p:txBody>
      </p:sp>
    </p:spTree>
    <p:extLst>
      <p:ext uri="{BB962C8B-B14F-4D97-AF65-F5344CB8AC3E}">
        <p14:creationId xmlns:p14="http://schemas.microsoft.com/office/powerpoint/2010/main" val="276607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196bed05"/>
              </a:rPr>
              <a:t>Because the woman was in early labor, the plan was to observe and reassess for cervical change in 2 hours, and augment with oxytocin if necessary. The fetal heart rate (FHR) monitor was applied externally and the following tracing was obtained (Fig 1).</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13</a:t>
            </a:fld>
            <a:endParaRPr lang="en-US"/>
          </a:p>
        </p:txBody>
      </p:sp>
    </p:spTree>
    <p:extLst>
      <p:ext uri="{BB962C8B-B14F-4D97-AF65-F5344CB8AC3E}">
        <p14:creationId xmlns:p14="http://schemas.microsoft.com/office/powerpoint/2010/main" val="163988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685800" y="3886200"/>
            <a:ext cx="5486400" cy="4114800"/>
          </a:xfrm>
        </p:spPr>
        <p:txBody>
          <a:bodyPr/>
          <a:lstStyle/>
          <a:p>
            <a:pPr algn="l"/>
            <a:r>
              <a:rPr lang="en-US" b="0" i="0" u="none" strike="noStrike" baseline="0" dirty="0"/>
              <a:t>Variability: Moderate</a:t>
            </a:r>
          </a:p>
          <a:p>
            <a:pPr algn="l"/>
            <a:r>
              <a:rPr lang="en-US" b="0" i="0" u="none" strike="noStrike" baseline="0" dirty="0"/>
              <a:t>Baseline rate: 150 beats per minute</a:t>
            </a:r>
          </a:p>
          <a:p>
            <a:pPr algn="l"/>
            <a:r>
              <a:rPr lang="en-US" b="0" i="0" u="none" strike="noStrike" baseline="0" dirty="0"/>
              <a:t>Episodic patterns: Accelerations</a:t>
            </a:r>
          </a:p>
          <a:p>
            <a:pPr algn="l"/>
            <a:r>
              <a:rPr lang="en-US" b="0" i="0" u="none" strike="noStrike" baseline="0" dirty="0"/>
              <a:t>Periodic patterns: None</a:t>
            </a:r>
          </a:p>
          <a:p>
            <a:pPr algn="l"/>
            <a:r>
              <a:rPr lang="en-US" b="0" i="0" u="none" strike="noStrike" baseline="0" dirty="0"/>
              <a:t>Uterine contractions: Irregular, 3 to 5 minutes apart, mild by palpation</a:t>
            </a:r>
          </a:p>
          <a:p>
            <a:pPr algn="l"/>
            <a:r>
              <a:rPr lang="en-US" b="0" i="0" u="none" strike="noStrike" baseline="0" dirty="0"/>
              <a:t>Interpretation: Category I tracing, reflective of fetal wellbeing and absence of metabolic acidosis</a:t>
            </a:r>
          </a:p>
          <a:p>
            <a:pPr algn="l"/>
            <a:r>
              <a:rPr lang="en-US" b="0" i="0" u="none" strike="noStrike" baseline="0" dirty="0"/>
              <a:t>Differential diagnosis: Early labor, TOLAC </a:t>
            </a:r>
          </a:p>
          <a:p>
            <a:pPr algn="l"/>
            <a:r>
              <a:rPr lang="en-US" b="0" i="0" u="none" strike="noStrike" baseline="0" dirty="0"/>
              <a:t>Action: After several hours, a cervical examination revealed no change and augmentation with oxytocin was recommended. At first the patient was amenable to the plan, but then changed her mind and refused oxytocin and any other interventions and wished to go home.  The physician discussed the concerns of the patient and her husband, and informed them of the risk of uterine rupture with her history of a prior cesarean</a:t>
            </a:r>
          </a:p>
          <a:p>
            <a:pPr algn="l"/>
            <a:r>
              <a:rPr lang="en-US" b="0" i="0" u="none" strike="noStrike" baseline="0" dirty="0"/>
              <a:t>delivery with a </a:t>
            </a:r>
            <a:r>
              <a:rPr lang="en-US" b="0" i="0" u="none" strike="noStrike" baseline="0" dirty="0" err="1"/>
              <a:t>macrosomic</a:t>
            </a:r>
            <a:r>
              <a:rPr lang="en-US" b="0" i="0" u="none" strike="noStrike" baseline="0" dirty="0"/>
              <a:t> infant. The patient and husband verbalized their understanding but again refused treatment, signed a discharge form, and left the hospital.</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14</a:t>
            </a:fld>
            <a:endParaRPr lang="en-US"/>
          </a:p>
        </p:txBody>
      </p:sp>
    </p:spTree>
    <p:extLst>
      <p:ext uri="{BB962C8B-B14F-4D97-AF65-F5344CB8AC3E}">
        <p14:creationId xmlns:p14="http://schemas.microsoft.com/office/powerpoint/2010/main" val="77116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15</a:t>
            </a:fld>
            <a:endParaRPr lang="en-US"/>
          </a:p>
        </p:txBody>
      </p:sp>
    </p:spTree>
    <p:extLst>
      <p:ext uri="{BB962C8B-B14F-4D97-AF65-F5344CB8AC3E}">
        <p14:creationId xmlns:p14="http://schemas.microsoft.com/office/powerpoint/2010/main" val="410340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16</a:t>
            </a:fld>
            <a:endParaRPr lang="en-US"/>
          </a:p>
        </p:txBody>
      </p:sp>
    </p:spTree>
    <p:extLst>
      <p:ext uri="{BB962C8B-B14F-4D97-AF65-F5344CB8AC3E}">
        <p14:creationId xmlns:p14="http://schemas.microsoft.com/office/powerpoint/2010/main" val="349565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91000"/>
          </a:xfrm>
        </p:spPr>
        <p:txBody>
          <a:bodyPr/>
          <a:lstStyle/>
          <a:p>
            <a:pPr marL="342900" indent="-342900" algn="l">
              <a:buAutoNum type="arabicParenBoth"/>
            </a:pPr>
            <a:endParaRPr lang="en-US" b="0" i="0" u="none" strike="noStrike" baseline="0" dirty="0"/>
          </a:p>
          <a:p>
            <a:pPr marL="0" indent="0" algn="l">
              <a:buNone/>
            </a:pPr>
            <a:r>
              <a:rPr lang="en-US" b="0" i="0" u="none" strike="noStrike" baseline="0" dirty="0"/>
              <a:t>Variability: Minimal</a:t>
            </a:r>
          </a:p>
          <a:p>
            <a:pPr algn="l"/>
            <a:r>
              <a:rPr lang="en-US" b="0" i="0" u="none" strike="noStrike" baseline="0" dirty="0"/>
              <a:t>Baseline rate: 170 beats per minute, fetal tachycardia</a:t>
            </a:r>
          </a:p>
          <a:p>
            <a:pPr algn="l"/>
            <a:r>
              <a:rPr lang="en-US" b="0" i="0" u="none" strike="noStrike" baseline="0" dirty="0"/>
              <a:t>Episodic patterns: None</a:t>
            </a:r>
          </a:p>
          <a:p>
            <a:pPr algn="l"/>
            <a:r>
              <a:rPr lang="en-US" b="0" i="0" u="none" strike="noStrike" baseline="0" dirty="0"/>
              <a:t>Periodic patterns: One late-appearing deceleration</a:t>
            </a:r>
          </a:p>
          <a:p>
            <a:pPr algn="l"/>
            <a:r>
              <a:rPr lang="en-US" b="0" i="0" u="none" strike="noStrike" baseline="0" dirty="0"/>
              <a:t>Uterine contractions: Every 2 to 3 minutes; palpate for</a:t>
            </a:r>
          </a:p>
          <a:p>
            <a:pPr algn="l"/>
            <a:r>
              <a:rPr lang="en-US" b="0" i="0" u="none" strike="noStrike" baseline="0" dirty="0"/>
              <a:t>intensity and frequency</a:t>
            </a:r>
          </a:p>
          <a:p>
            <a:pPr algn="l"/>
            <a:r>
              <a:rPr lang="en-US" b="0" i="0" u="none" strike="noStrike" baseline="0" dirty="0"/>
              <a:t>Interpretation: Category II, indeterminate</a:t>
            </a:r>
          </a:p>
          <a:p>
            <a:pPr algn="l"/>
            <a:r>
              <a:rPr lang="en-US" b="0" i="0" u="none" strike="noStrike" baseline="0" dirty="0"/>
              <a:t>Differential diagnosis: As previously noted</a:t>
            </a:r>
          </a:p>
          <a:p>
            <a:pPr algn="l"/>
            <a:r>
              <a:rPr lang="en-US" b="0" i="0" u="none" strike="noStrike" baseline="0" dirty="0"/>
              <a:t>Action: In addition to continuous fetal monitoring, lateral repositioning, and hydration to improve fetal oxygenation, the staff need to remain hypervigilant for potential complications of TOLAC and watch for signs associated with uterine rupture such as fetal bradycardia, increased uterine contractions, vaginal bleeding, loss of fetal station, or new onset of intense uterine pain. (3)</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17</a:t>
            </a:fld>
            <a:endParaRPr lang="en-US"/>
          </a:p>
        </p:txBody>
      </p:sp>
    </p:spTree>
    <p:extLst>
      <p:ext uri="{BB962C8B-B14F-4D97-AF65-F5344CB8AC3E}">
        <p14:creationId xmlns:p14="http://schemas.microsoft.com/office/powerpoint/2010/main" val="330439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t>Findings on EFM strip 3 were as follows:</a:t>
            </a:r>
          </a:p>
          <a:p>
            <a:pPr algn="l"/>
            <a:r>
              <a:rPr lang="en-US" b="0" i="0" u="none" strike="noStrike" baseline="0" dirty="0"/>
              <a:t>Variability: Moderate</a:t>
            </a:r>
          </a:p>
          <a:p>
            <a:pPr algn="l"/>
            <a:r>
              <a:rPr lang="en-US" b="0" i="0" u="none" strike="noStrike" baseline="0" dirty="0"/>
              <a:t>Baseline rate: 165 beats per minute</a:t>
            </a:r>
          </a:p>
          <a:p>
            <a:pPr algn="l"/>
            <a:r>
              <a:rPr lang="en-US" b="0" i="0" u="none" strike="noStrike" baseline="0" dirty="0"/>
              <a:t>Episodic patterns: None</a:t>
            </a:r>
          </a:p>
          <a:p>
            <a:pPr algn="l"/>
            <a:r>
              <a:rPr lang="en-US" b="0" i="0" u="none" strike="noStrike" baseline="0" dirty="0"/>
              <a:t>Periodic patterns: None</a:t>
            </a:r>
          </a:p>
          <a:p>
            <a:pPr algn="l"/>
            <a:r>
              <a:rPr lang="en-US" b="0" i="0" u="none" strike="noStrike" baseline="0" dirty="0"/>
              <a:t>Uterine contractions: Every 2 minutes, moderate per palpation</a:t>
            </a:r>
          </a:p>
          <a:p>
            <a:pPr algn="l"/>
            <a:r>
              <a:rPr lang="en-US" b="0" i="0" u="none" strike="noStrike" baseline="0" dirty="0"/>
              <a:t>Interpretation: Category II, indeterminate</a:t>
            </a:r>
          </a:p>
          <a:p>
            <a:pPr algn="l"/>
            <a:r>
              <a:rPr lang="en-US" b="0" i="0" u="none" strike="noStrike" baseline="0" dirty="0"/>
              <a:t>Differential diagnosis: As previously noted </a:t>
            </a:r>
          </a:p>
          <a:p>
            <a:pPr algn="l"/>
            <a:r>
              <a:rPr lang="en-US" b="0" i="0" u="none" strike="noStrike" baseline="0" dirty="0"/>
              <a:t>Action: Category II tracings require continued surveillance and reevaluation. The patient was repositioned and reexamined.  The cervix was still 3 cm dilated but swollen and 50% effaced, with vertex at -3 station. An intrauterine pressure catheter (IUPC) was placed to determine uterine strength and was used to rule out arrest of labor when a lack of progress was noted. However, the VBAC guidelines of the American College of Obstetricians and Gynecologists state that there is no evidence to suggest that an IUPC can assist in the diagnosis of uterine rupture. (3)</a:t>
            </a:r>
          </a:p>
          <a:p>
            <a:pPr algn="l"/>
            <a:endParaRPr lang="en-US" b="0" i="0" u="none" strike="noStrike" baseline="0" dirty="0"/>
          </a:p>
          <a:p>
            <a:pPr algn="l"/>
            <a:r>
              <a:rPr lang="en-US" b="0" i="0" u="none" strike="noStrike" baseline="0" dirty="0"/>
              <a:t>A discussion took place with the patient and her husband about the options of continued augmentation with oxytocin versus proceeding with repeat cesarean delivery in light of the swollen cervix, fetal tachycardia, and </a:t>
            </a:r>
            <a:r>
              <a:rPr lang="en-US" b="0" i="0" u="none" strike="noStrike" baseline="0" dirty="0" err="1"/>
              <a:t>macrosomic</a:t>
            </a:r>
            <a:r>
              <a:rPr lang="en-US" b="0" i="0" u="none" strike="noStrike" baseline="0" dirty="0"/>
              <a:t> infant expected. The patient and her husband decided to continue with augmentation.</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18</a:t>
            </a:fld>
            <a:endParaRPr lang="en-US"/>
          </a:p>
        </p:txBody>
      </p:sp>
    </p:spTree>
    <p:extLst>
      <p:ext uri="{BB962C8B-B14F-4D97-AF65-F5344CB8AC3E}">
        <p14:creationId xmlns:p14="http://schemas.microsoft.com/office/powerpoint/2010/main" val="1751769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hour later, the FHR demonstrated periods of minimal variability and recurrent prolonged decelerations, and the following tracing was seen (Fig 4).</a:t>
            </a:r>
          </a:p>
          <a:p>
            <a:endParaRPr lang="en-US" dirty="0"/>
          </a:p>
          <a:p>
            <a:endParaRPr lang="en-US" dirty="0"/>
          </a:p>
          <a:p>
            <a:pPr algn="l"/>
            <a:r>
              <a:rPr lang="en-US" b="0" i="0" u="none" strike="noStrike" baseline="0" dirty="0"/>
              <a:t>Findings on EFM strip 4 are as follows:</a:t>
            </a:r>
          </a:p>
          <a:p>
            <a:pPr algn="l"/>
            <a:r>
              <a:rPr lang="en-US" b="0" i="0" u="none" strike="noStrike" baseline="0" dirty="0"/>
              <a:t>Variability: Unable to determine</a:t>
            </a:r>
          </a:p>
          <a:p>
            <a:pPr algn="l"/>
            <a:r>
              <a:rPr lang="en-US" b="0" i="0" u="none" strike="noStrike" baseline="0" dirty="0"/>
              <a:t>Baseline rate: Unable to determine</a:t>
            </a:r>
          </a:p>
          <a:p>
            <a:pPr algn="l"/>
            <a:r>
              <a:rPr lang="en-US" b="0" i="0" u="none" strike="noStrike" baseline="0" dirty="0"/>
              <a:t>Episodic patterns: Recurrent prolonged decelerations</a:t>
            </a:r>
          </a:p>
          <a:p>
            <a:pPr algn="l"/>
            <a:r>
              <a:rPr lang="en-US" b="0" i="0" u="none" strike="noStrike" baseline="0" dirty="0"/>
              <a:t>Periodic patterns: None</a:t>
            </a:r>
          </a:p>
          <a:p>
            <a:pPr algn="l"/>
            <a:r>
              <a:rPr lang="en-US" b="0" i="0" u="none" strike="noStrike" baseline="0" dirty="0"/>
              <a:t>Uterine contractions: No documentation of uterine status</a:t>
            </a:r>
          </a:p>
          <a:p>
            <a:pPr algn="l"/>
            <a:r>
              <a:rPr lang="en-US" b="0" i="0" u="none" strike="noStrike" baseline="0" dirty="0"/>
              <a:t>Interpretation: Category II.</a:t>
            </a:r>
          </a:p>
          <a:p>
            <a:pPr algn="l"/>
            <a:r>
              <a:rPr lang="en-US" b="0" i="0" u="none" strike="noStrike" baseline="0" dirty="0"/>
              <a:t>Differential diagnosis: Rule out cord compression, cord prolapse, uterine rupture</a:t>
            </a:r>
          </a:p>
          <a:p>
            <a:pPr algn="l"/>
            <a:r>
              <a:rPr lang="en-US" b="0" i="0" u="none" strike="noStrike" baseline="0" dirty="0"/>
              <a:t>Action: A decision was made to proceed with a repeat cesarean delivery for fetal intolerance of labor and concern of increased risk of uterine rupture. The anesthesiologist, neonatologist, and operating room (OR) teams were standing by and the patient was taken to the OR for an urgent cesarean delivery. The final tracing 3 minutes later in the OR is shown in Fig 5.</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19</a:t>
            </a:fld>
            <a:endParaRPr lang="en-US"/>
          </a:p>
        </p:txBody>
      </p:sp>
    </p:spTree>
    <p:extLst>
      <p:ext uri="{BB962C8B-B14F-4D97-AF65-F5344CB8AC3E}">
        <p14:creationId xmlns:p14="http://schemas.microsoft.com/office/powerpoint/2010/main" val="130016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Normal components of labor result in transient decreases in oxygen delivery and gas exchange for the fetus which places the fetus at risk for interruption in oxygenation and hypoxia even in uncomplicated pregnancies </a:t>
            </a:r>
          </a:p>
          <a:p>
            <a:r>
              <a:rPr lang="en-US" dirty="0"/>
              <a:t>Contractions throughout the first and second stage</a:t>
            </a:r>
          </a:p>
          <a:p>
            <a:r>
              <a:rPr lang="en-US" dirty="0"/>
              <a:t>Maternal expulsive efforts during the second stage</a:t>
            </a:r>
          </a:p>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a:t>
            </a:fld>
            <a:endParaRPr lang="en-US"/>
          </a:p>
        </p:txBody>
      </p:sp>
    </p:spTree>
    <p:extLst>
      <p:ext uri="{BB962C8B-B14F-4D97-AF65-F5344CB8AC3E}">
        <p14:creationId xmlns:p14="http://schemas.microsoft.com/office/powerpoint/2010/main" val="1668208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52400"/>
            <a:ext cx="5562600" cy="3128963"/>
          </a:xfrm>
        </p:spPr>
      </p:sp>
      <p:sp>
        <p:nvSpPr>
          <p:cNvPr id="3" name="Notes Placeholder 2"/>
          <p:cNvSpPr>
            <a:spLocks noGrp="1"/>
          </p:cNvSpPr>
          <p:nvPr>
            <p:ph type="body" idx="1"/>
          </p:nvPr>
        </p:nvSpPr>
        <p:spPr>
          <a:xfrm>
            <a:off x="381000" y="3733800"/>
            <a:ext cx="6248400" cy="4724400"/>
          </a:xfrm>
        </p:spPr>
        <p:txBody>
          <a:bodyPr/>
          <a:lstStyle/>
          <a:p>
            <a:pPr algn="l"/>
            <a:r>
              <a:rPr lang="en-US" b="0" i="0" u="none" strike="noStrike" baseline="0" dirty="0"/>
              <a:t>Findings on EFM strip 5 were as follows:</a:t>
            </a:r>
          </a:p>
          <a:p>
            <a:pPr algn="l"/>
            <a:r>
              <a:rPr lang="en-US" b="0" i="0" u="none" strike="noStrike" baseline="0" dirty="0"/>
              <a:t>Variability: Absent</a:t>
            </a:r>
          </a:p>
          <a:p>
            <a:pPr algn="l"/>
            <a:r>
              <a:rPr lang="en-US" b="0" i="0" u="none" strike="noStrike" baseline="0" dirty="0"/>
              <a:t>Baseline rate: Bradycardia, 65 to 80 beats per minute</a:t>
            </a:r>
          </a:p>
          <a:p>
            <a:pPr algn="l"/>
            <a:r>
              <a:rPr lang="en-US" b="0" i="0" u="none" strike="noStrike" baseline="0" dirty="0"/>
              <a:t>Episodic patterns: Unable to determine</a:t>
            </a:r>
          </a:p>
          <a:p>
            <a:pPr algn="l"/>
            <a:r>
              <a:rPr lang="en-US" b="0" i="0" u="none" strike="noStrike" baseline="0" dirty="0"/>
              <a:t>Periodic patterns: Unable to determine</a:t>
            </a:r>
          </a:p>
          <a:p>
            <a:pPr algn="l"/>
            <a:r>
              <a:rPr lang="en-US" b="0" i="0" u="none" strike="noStrike" baseline="0" dirty="0"/>
              <a:t>Uterine contractions: No documentation of uterine status</a:t>
            </a:r>
          </a:p>
          <a:p>
            <a:pPr algn="l"/>
            <a:r>
              <a:rPr lang="en-US" b="0" i="0" u="none" strike="noStrike" baseline="0" dirty="0"/>
              <a:t>Interpretation: Category III, predictive of abnormal fetal acid-base status</a:t>
            </a:r>
          </a:p>
          <a:p>
            <a:pPr algn="l"/>
            <a:r>
              <a:rPr lang="en-US" b="0" i="0" u="none" strike="noStrike" baseline="0" dirty="0"/>
              <a:t>Differential diagnosis: Same as before</a:t>
            </a:r>
          </a:p>
          <a:p>
            <a:pPr algn="l"/>
            <a:r>
              <a:rPr lang="en-US" b="0" i="0" u="none" strike="noStrike" baseline="0" dirty="0"/>
              <a:t>Action: </a:t>
            </a:r>
            <a:r>
              <a:rPr lang="en-US" b="0" i="0" u="none" strike="noStrike" baseline="0" dirty="0" err="1"/>
              <a:t>Nonreassuring</a:t>
            </a:r>
            <a:r>
              <a:rPr lang="en-US" b="0" i="0" u="none" strike="noStrike" baseline="0" dirty="0"/>
              <a:t> FHR patterns are often the predominant sign preceding a uterine rupture and requires immediate evaluation and delivery.</a:t>
            </a:r>
          </a:p>
          <a:p>
            <a:pPr algn="l"/>
            <a:r>
              <a:rPr lang="en-US" b="0" i="0" u="none" strike="noStrike" baseline="0" dirty="0"/>
              <a:t>In the OR, the patient continued to have severe decelerations and received general anesthesia for the urgent delivery of the infant.</a:t>
            </a:r>
          </a:p>
          <a:p>
            <a:pPr algn="l"/>
            <a:endParaRPr lang="en-US" b="0" i="0" u="none" strike="noStrike" baseline="0" dirty="0"/>
          </a:p>
          <a:p>
            <a:pPr algn="l"/>
            <a:endParaRPr lang="en-US" b="0" i="0" u="none" strike="noStrike" baseline="0" dirty="0"/>
          </a:p>
          <a:p>
            <a:pPr algn="l"/>
            <a:r>
              <a:rPr lang="en-US" b="0" i="0" u="none" strike="noStrike" baseline="0" dirty="0">
                <a:solidFill>
                  <a:srgbClr val="0024F1"/>
                </a:solidFill>
              </a:rPr>
              <a:t>Outcome</a:t>
            </a:r>
          </a:p>
          <a:p>
            <a:pPr algn="l"/>
            <a:r>
              <a:rPr lang="en-US" b="0" i="0" u="none" strike="noStrike" baseline="0" dirty="0">
                <a:solidFill>
                  <a:srgbClr val="000000"/>
                </a:solidFill>
              </a:rPr>
              <a:t>Upon entering the abdominal cavity, the placenta was noted to be completely separated from the uterus, consistent with uterine rupture. The uterus was empty and contracted down, and the  fetus and placenta were found in the left upper quadrant superior and behind the uterus. The head was delivered without incident, followed by the torso within 2 minutes. The cord was clamped, cut, and a viable pale, floppy, apneic female infant was delivered and handed to the NICU team. Apgar scores were 1 and 8 at 1 minute and 5 minutes, respectively. The birthweight</a:t>
            </a:r>
          </a:p>
          <a:p>
            <a:pPr algn="l"/>
            <a:r>
              <a:rPr lang="en-US" b="0" i="0" u="none" strike="noStrike" baseline="0" dirty="0">
                <a:solidFill>
                  <a:srgbClr val="000000"/>
                </a:solidFill>
              </a:rPr>
              <a:t>was 4 kg (8.8 </a:t>
            </a:r>
            <a:r>
              <a:rPr lang="en-US" b="0" i="0" u="none" strike="noStrike" baseline="0" dirty="0" err="1">
                <a:solidFill>
                  <a:srgbClr val="000000"/>
                </a:solidFill>
              </a:rPr>
              <a:t>lb</a:t>
            </a:r>
            <a:r>
              <a:rPr lang="en-US" b="0" i="0" u="none" strike="noStrike" baseline="0" dirty="0">
                <a:solidFill>
                  <a:srgbClr val="000000"/>
                </a:solidFill>
              </a:rPr>
              <a:t>). Samples were sent to the laboratory for cord gases. The infant received positive pressure ventilation for 2 minutes, with a rapid improvement in heart rate. The infant started to breathe spontaneously and cried. Deep suction yielded copious amounts of bloody fluid. She was taken to the NICU and had an uneventful course.</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20</a:t>
            </a:fld>
            <a:endParaRPr lang="en-US"/>
          </a:p>
        </p:txBody>
      </p:sp>
    </p:spTree>
    <p:extLst>
      <p:ext uri="{BB962C8B-B14F-4D97-AF65-F5344CB8AC3E}">
        <p14:creationId xmlns:p14="http://schemas.microsoft.com/office/powerpoint/2010/main" val="3019415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21</a:t>
            </a:fld>
            <a:endParaRPr lang="en-US"/>
          </a:p>
        </p:txBody>
      </p:sp>
    </p:spTree>
    <p:extLst>
      <p:ext uri="{BB962C8B-B14F-4D97-AF65-F5344CB8AC3E}">
        <p14:creationId xmlns:p14="http://schemas.microsoft.com/office/powerpoint/2010/main" val="3806189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t>In the emergency department, her blood pressure was 211/99 mm Hg, confirmed on repeat measurement. The obstetric team was notified, and the patient was immediately transferred to the labor and delivery department. On presentation to the labor and delivery department, the patient reported decreased fetal movement, without vaginal bleeding or leaking of fluid. She denied headache, visual changes, right upper quadrant pain, or shortness of breath. Her vital signs were significant for severe  hypertension, with a blood pressure of 210-220/110s mm Hg, a pulse of 56 beats per minute, and a normal respiratory rate. A cervical examination found her to be 3 cm dilated, 30% effaced, and vertex at –3 station.</a:t>
            </a:r>
          </a:p>
          <a:p>
            <a:pPr algn="l"/>
            <a:r>
              <a:rPr lang="en-US" b="0" i="0" u="none" strike="noStrike" baseline="0" dirty="0"/>
              <a:t>Bedside ultrasonography confirmed a viable fetus in the vertex presentation with measurements consistent with a gestational age of 35 weeks. An external fetal monitor was placed (Figure 1).</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22</a:t>
            </a:fld>
            <a:endParaRPr lang="en-US"/>
          </a:p>
        </p:txBody>
      </p:sp>
    </p:spTree>
    <p:extLst>
      <p:ext uri="{BB962C8B-B14F-4D97-AF65-F5344CB8AC3E}">
        <p14:creationId xmlns:p14="http://schemas.microsoft.com/office/powerpoint/2010/main" val="349462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52400"/>
            <a:ext cx="6096000" cy="3429000"/>
          </a:xfrm>
        </p:spPr>
      </p:sp>
      <p:sp>
        <p:nvSpPr>
          <p:cNvPr id="3" name="Notes Placeholder 2"/>
          <p:cNvSpPr>
            <a:spLocks noGrp="1"/>
          </p:cNvSpPr>
          <p:nvPr>
            <p:ph type="body" idx="1"/>
          </p:nvPr>
        </p:nvSpPr>
        <p:spPr>
          <a:xfrm>
            <a:off x="410816" y="3581399"/>
            <a:ext cx="6066184" cy="5257801"/>
          </a:xfrm>
        </p:spPr>
        <p:txBody>
          <a:bodyPr/>
          <a:lstStyle/>
          <a:p>
            <a:r>
              <a:rPr lang="en-US" dirty="0"/>
              <a:t>Findings on Figure 1 were as follows:</a:t>
            </a:r>
          </a:p>
          <a:p>
            <a:r>
              <a:rPr lang="en-US" dirty="0"/>
              <a:t>• Variability: Minimal</a:t>
            </a:r>
          </a:p>
          <a:p>
            <a:r>
              <a:rPr lang="en-US" dirty="0"/>
              <a:t>• Baseline rate: 120 beats per minute</a:t>
            </a:r>
          </a:p>
          <a:p>
            <a:r>
              <a:rPr lang="en-US" dirty="0"/>
              <a:t>• Episodic patterns: Unable to determine</a:t>
            </a:r>
          </a:p>
          <a:p>
            <a:r>
              <a:rPr lang="en-US" dirty="0"/>
              <a:t>• Periodic patterns: None</a:t>
            </a:r>
          </a:p>
          <a:p>
            <a:r>
              <a:rPr lang="en-US" dirty="0"/>
              <a:t>• Uterine contractions: None noted, palpate the uterus for frequency and intensity</a:t>
            </a:r>
          </a:p>
          <a:p>
            <a:r>
              <a:rPr lang="en-US" dirty="0"/>
              <a:t>• Interpretation: Category II</a:t>
            </a:r>
          </a:p>
          <a:p>
            <a:r>
              <a:rPr lang="en-US" dirty="0"/>
              <a:t>• Differential diagnoses: An indeterminate FHR pattern is not reliably predictive of abnormal acid base status.  However, minimal variability without accelerations is concerning for ongoing hypoxia and the possible development of metabolic acidosis. Placental insufficiency is often present</a:t>
            </a:r>
          </a:p>
          <a:p>
            <a:r>
              <a:rPr lang="en-US" dirty="0"/>
              <a:t>in patients with a diagnosis of severe gestational hypertension and/or severe preeclampsia.</a:t>
            </a:r>
          </a:p>
          <a:p>
            <a:r>
              <a:rPr lang="en-US" dirty="0"/>
              <a:t>• Action: The criteria for diagnosis of severe preeclampsia include new-onset hypertension with blood pressures of ‡160 mm Hg systolic or ‡110 mm Hg diastolic for more than 15 minutes and proteinuria (&gt;0.3 g of protein in 24 hours) or, in the absence of proteinuria, new-onset hypertension with signs and symptoms of any of the following: thrombocytopenia,  impaired liver function, progressive renal insufficiency, pulmonary edema, and new onset cerebral or visual disturbances. (1) Even though this patient did not have any of these findings, her severe range of blood pressures confirmed a diagnosis of severe preeclampsia and severe gestational hypertension, which warranted intravenous antihypertensive treatment</a:t>
            </a:r>
          </a:p>
          <a:p>
            <a:pPr algn="l"/>
            <a:r>
              <a:rPr lang="en-US" dirty="0"/>
              <a:t>within 60 minutes of recognition to decrease the risk  </a:t>
            </a:r>
            <a:r>
              <a:rPr lang="en-US" b="0" i="0" u="none" strike="noStrike" baseline="0" dirty="0"/>
              <a:t>of stroke. In addition, intravenous magnesium sulfate was indicated for seizure prophylaxis with a diagnosis of severe preeclampsia and severe gestational hypertension.</a:t>
            </a:r>
          </a:p>
          <a:p>
            <a:pPr algn="l"/>
            <a:r>
              <a:rPr lang="en-US" b="0" i="0" u="none" strike="noStrike" baseline="0" dirty="0"/>
              <a:t>Appropriate interventions to improve fetal oxygenation should focus on maximizing uteroplacental perfusion.  Maneuvers should include placing the mother in a lateral position, intravenous fluid bolus of lactated Ringer solution, and maternal oxygen administration via a nonrebreather mask. In addition, continuous fetal monitoring and adjusting the tocodynamometer to pick up uterine contractions should be implemented.</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23</a:t>
            </a:fld>
            <a:endParaRPr lang="en-US"/>
          </a:p>
        </p:txBody>
      </p:sp>
    </p:spTree>
    <p:extLst>
      <p:ext uri="{BB962C8B-B14F-4D97-AF65-F5344CB8AC3E}">
        <p14:creationId xmlns:p14="http://schemas.microsoft.com/office/powerpoint/2010/main" val="2736917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24</a:t>
            </a:fld>
            <a:endParaRPr lang="en-US"/>
          </a:p>
        </p:txBody>
      </p:sp>
    </p:spTree>
    <p:extLst>
      <p:ext uri="{BB962C8B-B14F-4D97-AF65-F5344CB8AC3E}">
        <p14:creationId xmlns:p14="http://schemas.microsoft.com/office/powerpoint/2010/main" val="2631979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228600"/>
            <a:ext cx="4876800" cy="2743200"/>
          </a:xfrm>
        </p:spPr>
      </p:sp>
      <p:sp>
        <p:nvSpPr>
          <p:cNvPr id="3" name="Notes Placeholder 2"/>
          <p:cNvSpPr>
            <a:spLocks noGrp="1"/>
          </p:cNvSpPr>
          <p:nvPr>
            <p:ph type="body" idx="1"/>
          </p:nvPr>
        </p:nvSpPr>
        <p:spPr>
          <a:xfrm>
            <a:off x="381000" y="3276599"/>
            <a:ext cx="6096000" cy="5408613"/>
          </a:xfrm>
        </p:spPr>
        <p:txBody>
          <a:bodyPr/>
          <a:lstStyle/>
          <a:p>
            <a:r>
              <a:rPr lang="en-US" dirty="0"/>
              <a:t>An intravenous catheter was placed, and magnesium sulfate for seizure prophylaxis and hydralazine for blood pressure control was administered. Laboratory studies for evaluation of preeclampsia were performed, a Foley catheter was inserted, and cesarean delivery consent was obtained.</a:t>
            </a:r>
          </a:p>
          <a:p>
            <a:r>
              <a:rPr lang="en-US" dirty="0"/>
              <a:t>In addition, the obstetric anesthesia and neonatal care unit team was notified of the patient and fetal status.  The patient’s blood pressures decreased to 150s/70s mm Hg with 2 doses of hydralazine. Given the fact that the patient was a grand multipara, in early labor, with a reasonable likelihood of successful vaginal delivery, a decision was made to begin labor augmentation with oxytocin while awaiting the laboratory results.</a:t>
            </a:r>
          </a:p>
          <a:p>
            <a:r>
              <a:rPr lang="en-US" dirty="0"/>
              <a:t>Forty-five minutes later, the fetal tracing shown in Figure 2 was obtained.</a:t>
            </a:r>
          </a:p>
          <a:p>
            <a:endParaRPr lang="en-US" dirty="0"/>
          </a:p>
          <a:p>
            <a:endParaRPr lang="en-US" dirty="0"/>
          </a:p>
          <a:p>
            <a:pPr algn="l"/>
            <a:r>
              <a:rPr lang="en-US" b="0" i="0" u="none" strike="noStrike" baseline="0" dirty="0"/>
              <a:t>The findings on Figure 2 were as follows:</a:t>
            </a:r>
          </a:p>
          <a:p>
            <a:pPr algn="l"/>
            <a:r>
              <a:rPr lang="en-US" b="0" i="0" u="none" strike="noStrike" baseline="0" dirty="0"/>
              <a:t>• Variability: Minimal to absent</a:t>
            </a:r>
          </a:p>
          <a:p>
            <a:pPr algn="l"/>
            <a:r>
              <a:rPr lang="en-US" b="0" i="0" u="none" strike="noStrike" baseline="0" dirty="0"/>
              <a:t>• Baseline rate: 120 beats per minute</a:t>
            </a:r>
          </a:p>
          <a:p>
            <a:pPr algn="l"/>
            <a:r>
              <a:rPr lang="en-US" b="0" i="0" u="none" strike="noStrike" baseline="0" dirty="0"/>
              <a:t>• Episodic patterns: None</a:t>
            </a:r>
          </a:p>
          <a:p>
            <a:pPr algn="l"/>
            <a:r>
              <a:rPr lang="en-US" b="0" i="0" u="none" strike="noStrike" baseline="0" dirty="0"/>
              <a:t>• Periodic patterns: Unable to determine due to inability to pick up contractions</a:t>
            </a:r>
          </a:p>
          <a:p>
            <a:pPr algn="l"/>
            <a:r>
              <a:rPr lang="en-US" b="0" i="0" u="none" strike="noStrike" baseline="0" dirty="0"/>
              <a:t>• Uterine contractions: None documented. Requires palpation for intensity and tone and readjustment of monitor to effectively document contractions.</a:t>
            </a:r>
          </a:p>
          <a:p>
            <a:pPr algn="l"/>
            <a:r>
              <a:rPr lang="en-US" b="0" i="0" u="none" strike="noStrike" baseline="0" dirty="0"/>
              <a:t>• Interpretation: Category II, with concern for progression to category III.</a:t>
            </a:r>
          </a:p>
          <a:p>
            <a:pPr algn="l"/>
            <a:r>
              <a:rPr lang="en-US" b="0" i="0" u="none" strike="noStrike" baseline="0" dirty="0"/>
              <a:t>• Differential Diagnosis: No change.</a:t>
            </a:r>
          </a:p>
          <a:p>
            <a:pPr algn="l"/>
            <a:r>
              <a:rPr lang="en-US" b="0" i="0" u="none" strike="noStrike" baseline="0" dirty="0"/>
              <a:t>• Action: Despite performing all the appropriate interventions mentioned above to improve uteroplacental perfusion, the FHR showed no signs of improvement and continued to show a baseline rate of 120 beats per minute with minimal to absent variability and occasional decelerations, some with late and variable characteristics.  The main focus at the time was to maintain maternal blood pressure below 160 mm Hg systolic and 110 mm Hg diastolic, assess the airway, and make preparations for safely performing a cesarean section.  Ten minutes later the fetal tracing show in Figure 3 was obtained.</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25</a:t>
            </a:fld>
            <a:endParaRPr lang="en-US"/>
          </a:p>
        </p:txBody>
      </p:sp>
    </p:spTree>
    <p:extLst>
      <p:ext uri="{BB962C8B-B14F-4D97-AF65-F5344CB8AC3E}">
        <p14:creationId xmlns:p14="http://schemas.microsoft.com/office/powerpoint/2010/main" val="3998489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190" y="4342606"/>
            <a:ext cx="6072809" cy="4115594"/>
          </a:xfrm>
        </p:spPr>
        <p:txBody>
          <a:bodyPr/>
          <a:lstStyle/>
          <a:p>
            <a:pPr algn="l"/>
            <a:r>
              <a:rPr lang="en-US" b="0" i="0" u="none" strike="noStrike" baseline="0" dirty="0"/>
              <a:t>The findings on Figure 3 were as follows:</a:t>
            </a:r>
          </a:p>
          <a:p>
            <a:pPr algn="l"/>
            <a:r>
              <a:rPr lang="en-US" b="0" i="0" u="none" strike="noStrike" baseline="0" dirty="0"/>
              <a:t>• Variability: Minimal to Absent</a:t>
            </a:r>
          </a:p>
          <a:p>
            <a:pPr algn="l"/>
            <a:r>
              <a:rPr lang="en-US" b="0" i="0" u="none" strike="noStrike" baseline="0" dirty="0"/>
              <a:t>• Baseline rate: 120 beats per minute</a:t>
            </a:r>
          </a:p>
          <a:p>
            <a:pPr algn="l"/>
            <a:r>
              <a:rPr lang="en-US" b="0" i="0" u="none" strike="noStrike" baseline="0" dirty="0"/>
              <a:t>• Episodic patterns: None</a:t>
            </a:r>
          </a:p>
          <a:p>
            <a:pPr algn="l"/>
            <a:r>
              <a:rPr lang="en-US" b="0" i="0" u="none" strike="noStrike" baseline="0" dirty="0"/>
              <a:t>• Periodic patterns: Decelerations, difficult to interpret due to inability to pick up contractions</a:t>
            </a:r>
          </a:p>
          <a:p>
            <a:pPr algn="l"/>
            <a:r>
              <a:rPr lang="en-US" b="0" i="0" u="none" strike="noStrike" baseline="0" dirty="0"/>
              <a:t>• Uterine contractions: Palpate for intensity and tone and readjust the monitor</a:t>
            </a:r>
          </a:p>
          <a:p>
            <a:pPr algn="l"/>
            <a:r>
              <a:rPr lang="en-US" b="0" i="0" u="none" strike="noStrike" baseline="0" dirty="0"/>
              <a:t>• Interpretation: Category II, with concern for progression to category III</a:t>
            </a:r>
          </a:p>
          <a:p>
            <a:pPr algn="l"/>
            <a:r>
              <a:rPr lang="en-US" b="0" i="0" u="none" strike="noStrike" baseline="0" dirty="0"/>
              <a:t>• Differential diagnosis: No change.</a:t>
            </a:r>
          </a:p>
          <a:p>
            <a:pPr algn="l"/>
            <a:r>
              <a:rPr lang="en-US" b="0" i="0" u="none" strike="noStrike" baseline="0" dirty="0"/>
              <a:t>• Action: Given the abnormal tracing, an amniotomy was performed and a fetal scalp electrode was placed.  Despite the patient’s initial favorable response to hydralazine, the patient’s blood pressure again returned to the severe range, with concern for development of a cerebrovascular accident. Preeclampsia laboratory results included a platelet count of 119  103/mL (to convert to 109/L, multiply by 1), normal liver function and coagulation profiles, and proteinuria (þ2). These findings were further confirmation of the diagnosis of severe </a:t>
            </a:r>
            <a:r>
              <a:rPr lang="en-US" b="0" i="0" u="none" strike="noStrike" baseline="0" dirty="0" err="1"/>
              <a:t>preeclaa</a:t>
            </a:r>
            <a:r>
              <a:rPr lang="en-US" b="0" i="0" u="none" strike="noStrike" baseline="0" dirty="0"/>
              <a:t> based on blood pressure criteria, proteinuria, and thrombocytopenia.</a:t>
            </a: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26</a:t>
            </a:fld>
            <a:endParaRPr lang="en-US"/>
          </a:p>
        </p:txBody>
      </p:sp>
    </p:spTree>
    <p:extLst>
      <p:ext uri="{BB962C8B-B14F-4D97-AF65-F5344CB8AC3E}">
        <p14:creationId xmlns:p14="http://schemas.microsoft.com/office/powerpoint/2010/main" val="3767059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414130" y="3702396"/>
            <a:ext cx="6019800" cy="4648200"/>
          </a:xfrm>
        </p:spPr>
        <p:txBody>
          <a:bodyPr/>
          <a:lstStyle/>
          <a:p>
            <a:pPr algn="l"/>
            <a:r>
              <a:rPr lang="en-US" b="0" i="0" u="none" strike="noStrike" baseline="0" dirty="0"/>
              <a:t>• Variability: Absent</a:t>
            </a:r>
          </a:p>
          <a:p>
            <a:pPr algn="l"/>
            <a:r>
              <a:rPr lang="en-US" b="0" i="0" u="none" strike="noStrike" baseline="0" dirty="0"/>
              <a:t>• Baseline rate: 120 beats per minute</a:t>
            </a:r>
          </a:p>
          <a:p>
            <a:pPr algn="l"/>
            <a:r>
              <a:rPr lang="en-US" b="0" i="0" u="none" strike="noStrike" baseline="0" dirty="0"/>
              <a:t>• Episodic patterns: None</a:t>
            </a:r>
          </a:p>
          <a:p>
            <a:pPr algn="l"/>
            <a:r>
              <a:rPr lang="en-US" b="0" i="0" u="none" strike="noStrike" baseline="0" dirty="0"/>
              <a:t>• Periodic patterns: Recurrent late decelerations</a:t>
            </a:r>
          </a:p>
          <a:p>
            <a:pPr algn="l"/>
            <a:r>
              <a:rPr lang="en-US" b="0" i="0" u="none" strike="noStrike" baseline="0" dirty="0"/>
              <a:t>• Uterine contractions: Every 2 to 3 minutes, verified with palpation</a:t>
            </a:r>
          </a:p>
          <a:p>
            <a:pPr algn="l"/>
            <a:r>
              <a:rPr lang="en-US" b="0" i="0" u="none" strike="noStrike" baseline="0" dirty="0"/>
              <a:t>• Interpretation: Category III</a:t>
            </a:r>
          </a:p>
          <a:p>
            <a:pPr algn="l"/>
            <a:r>
              <a:rPr lang="en-US" b="0" i="0" u="none" strike="noStrike" baseline="0" dirty="0"/>
              <a:t>• Differential diagnosis: Severe preeclampsia with evolving fetal hypoxia and significant risk of acidosis</a:t>
            </a:r>
          </a:p>
          <a:p>
            <a:pPr algn="l"/>
            <a:r>
              <a:rPr lang="en-US" b="0" i="0" u="none" strike="noStrike" baseline="0" dirty="0"/>
              <a:t>• Action: Because of evidence of evolving fetal acidosis, as indicated by absent variability and recurrent late decelerations, a decision was made to proceed with a cesarean delivery.  The persistent severe range of blood pressures, despite antihypertensive therapy, was an added indication for immediate delivery. The neonatal intensive care unit team was notified, and the patient was transported to the operating room with the fetal scalp electrode in place. In the operating room, spinal anesthesia was administered, and the fetus was monitored continuously during the procedure.</a:t>
            </a:r>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27</a:t>
            </a:fld>
            <a:endParaRPr lang="en-US"/>
          </a:p>
        </p:txBody>
      </p:sp>
    </p:spTree>
    <p:extLst>
      <p:ext uri="{BB962C8B-B14F-4D97-AF65-F5344CB8AC3E}">
        <p14:creationId xmlns:p14="http://schemas.microsoft.com/office/powerpoint/2010/main" val="254123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severity of her illness on presentation to the hospital and the metabolic acidosis revealed by the cord gases, it appears likely that the infant had been exposed to significant hypoxia and evolving metabolic acidosis before labor. On the basis of the mother’s history of preeclampsia in a prior pregnancy, she most likely had preeclampsia superimposed on chronic hypertension. Women with chronic hypertension, diagnosed before pregnancy, generally have worse perinatal and maternal outcomes than those with gestational hypertension (diagnosed during pregnancy).</a:t>
            </a:r>
          </a:p>
          <a:p>
            <a:r>
              <a:rPr lang="en-US" dirty="0"/>
              <a:t>This is probably related to preexisting vascular hyperreactivity and resultant major maternal end organ damage.</a:t>
            </a:r>
          </a:p>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28</a:t>
            </a:fld>
            <a:endParaRPr lang="en-US"/>
          </a:p>
        </p:txBody>
      </p:sp>
    </p:spTree>
    <p:extLst>
      <p:ext uri="{BB962C8B-B14F-4D97-AF65-F5344CB8AC3E}">
        <p14:creationId xmlns:p14="http://schemas.microsoft.com/office/powerpoint/2010/main" val="927459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29</a:t>
            </a:fld>
            <a:endParaRPr lang="en-US"/>
          </a:p>
        </p:txBody>
      </p:sp>
    </p:spTree>
    <p:extLst>
      <p:ext uri="{BB962C8B-B14F-4D97-AF65-F5344CB8AC3E}">
        <p14:creationId xmlns:p14="http://schemas.microsoft.com/office/powerpoint/2010/main" val="19946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dirty="0"/>
              <a:t>All of these studies support the association between features within categories II and III the risk of acidemia, but the majority of patients with these patterns will have a normal pH, which is why EFM patterns remain poorly predictive of acidemia.</a:t>
            </a:r>
          </a:p>
          <a:p>
            <a:endParaRPr lang="en-US" dirty="0"/>
          </a:p>
          <a:p>
            <a:r>
              <a:rPr lang="en-US" dirty="0"/>
              <a:t>Intrapartum EFM patterns have also been associated with neonatal morbidity. A large cohort study investigated the association between EFM patterns in the 30 minutes before delivery and neonatal respiratory morbidity.  40  It found that tachycardia, marked variability, and prolonged decelerations were associated with neonatal respiratory distress. A prospective cohort study of over 8000 women also found an association between EFM patterns and adverse neonatal outcomes.  41  It was found that tachycardia and repetitive decelerations in the 2 hours prior to delivery were associated with neonatal morbidity at term, defined as comprising neonatal death, hypothermic therapy, respiratory distress, mechanical ventilation, meconium aspiration, seizures, or treatment for sepsis. Both studies demonstrate that features of category II and III EFM are associated with neonatal morbidities at term.</a:t>
            </a:r>
          </a:p>
          <a:p>
            <a:r>
              <a:rPr lang="en-US" dirty="0"/>
              <a:t>Several of these studies have also provided evidence for EFM patterns associated with normal </a:t>
            </a:r>
            <a:r>
              <a:rPr lang="en-US" dirty="0" err="1"/>
              <a:t>pH.</a:t>
            </a:r>
            <a:r>
              <a:rPr lang="en-US" dirty="0"/>
              <a:t> Several studies have shown that persistent category I EFM, or the presence of accelerations, is associated with a normal </a:t>
            </a:r>
            <a:r>
              <a:rPr lang="en-US" dirty="0" err="1"/>
              <a:t>pH.</a:t>
            </a:r>
            <a:r>
              <a:rPr lang="en-US" dirty="0"/>
              <a:t> 344142 In addition, moderate variability has also been associated with a normal </a:t>
            </a:r>
            <a:r>
              <a:rPr lang="en-US" dirty="0" err="1"/>
              <a:t>pH.</a:t>
            </a:r>
            <a:r>
              <a:rPr lang="en-US" dirty="0"/>
              <a:t> 2543 However,  it is important to recognize that neither category I nor moderate variability is 100% specific for a normal </a:t>
            </a:r>
            <a:r>
              <a:rPr lang="en-US" dirty="0" err="1"/>
              <a:t>pH.</a:t>
            </a:r>
            <a:r>
              <a:rPr lang="en-US" dirty="0"/>
              <a:t> It is also important to assess all of the EFM patterns together as well as the clinical context since it is possible to have significant risk of acidemia if other features are present and persistent despite moderate variability .  41 </a:t>
            </a:r>
          </a:p>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3</a:t>
            </a:fld>
            <a:endParaRPr lang="en-US"/>
          </a:p>
        </p:txBody>
      </p:sp>
    </p:spTree>
    <p:extLst>
      <p:ext uri="{BB962C8B-B14F-4D97-AF65-F5344CB8AC3E}">
        <p14:creationId xmlns:p14="http://schemas.microsoft.com/office/powerpoint/2010/main" val="439398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30</a:t>
            </a:fld>
            <a:endParaRPr lang="en-US"/>
          </a:p>
        </p:txBody>
      </p:sp>
    </p:spTree>
    <p:extLst>
      <p:ext uri="{BB962C8B-B14F-4D97-AF65-F5344CB8AC3E}">
        <p14:creationId xmlns:p14="http://schemas.microsoft.com/office/powerpoint/2010/main" val="3549722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31</a:t>
            </a:fld>
            <a:endParaRPr lang="en-US"/>
          </a:p>
        </p:txBody>
      </p:sp>
    </p:spTree>
    <p:extLst>
      <p:ext uri="{BB962C8B-B14F-4D97-AF65-F5344CB8AC3E}">
        <p14:creationId xmlns:p14="http://schemas.microsoft.com/office/powerpoint/2010/main" val="168664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32</a:t>
            </a:fld>
            <a:endParaRPr lang="en-US"/>
          </a:p>
        </p:txBody>
      </p:sp>
    </p:spTree>
    <p:extLst>
      <p:ext uri="{BB962C8B-B14F-4D97-AF65-F5344CB8AC3E}">
        <p14:creationId xmlns:p14="http://schemas.microsoft.com/office/powerpoint/2010/main" val="2382225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33</a:t>
            </a:fld>
            <a:endParaRPr lang="en-US"/>
          </a:p>
        </p:txBody>
      </p:sp>
    </p:spTree>
    <p:extLst>
      <p:ext uri="{BB962C8B-B14F-4D97-AF65-F5344CB8AC3E}">
        <p14:creationId xmlns:p14="http://schemas.microsoft.com/office/powerpoint/2010/main" val="3985568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comes attributable to this process.</a:t>
            </a:r>
          </a:p>
          <a:p>
            <a:r>
              <a:rPr lang="en-US" dirty="0"/>
              <a:t>Figure 1 illustrates the monitor tracing immediately prior to delivery of a stillborn infant. This neonate had no response to resuscitation efforts, indicating death at least some minutes before</a:t>
            </a:r>
          </a:p>
          <a:p>
            <a:r>
              <a:rPr lang="en-US" dirty="0"/>
              <a:t>the actual delivery, implying that the heart rate tracing in the minutes before birth is entirely maternal, although the staff had interpreted it as fetal. This tracing demonstrates regular persistent</a:t>
            </a:r>
          </a:p>
          <a:p>
            <a:r>
              <a:rPr lang="en-US" dirty="0"/>
              <a:t>heart rate accelerations during second stage bearing-down efforts. Figures 2-5 show representative tracings from the earlier parts of the labor demonstrating the expected FHR reactivity of a healthy fetus at the start and typical responses to changing conditions during the labor.</a:t>
            </a:r>
          </a:p>
          <a:p>
            <a:r>
              <a:rPr lang="en-US" dirty="0"/>
              <a:t>The transition to the pure maternal tracing at the end of labor (Figure 1) is not  evident at any point in the record, although Figure 5 demonstrates a possible point, evidenced by the shifting baseline.  The mother was tachycardic during the last several hours of labor, ultimately with a rate between contractions of 120 beats per minute.</a:t>
            </a:r>
          </a:p>
        </p:txBody>
      </p:sp>
      <p:sp>
        <p:nvSpPr>
          <p:cNvPr id="4" name="Slide Number Placeholder 3"/>
          <p:cNvSpPr>
            <a:spLocks noGrp="1"/>
          </p:cNvSpPr>
          <p:nvPr>
            <p:ph type="sldNum" sz="quarter" idx="5"/>
          </p:nvPr>
        </p:nvSpPr>
        <p:spPr/>
        <p:txBody>
          <a:bodyPr/>
          <a:lstStyle/>
          <a:p>
            <a:fld id="{0D3FA4E6-628D-49B9-980E-E8FD58E0F876}" type="slidenum">
              <a:rPr lang="en-US" smtClean="0"/>
              <a:t>34</a:t>
            </a:fld>
            <a:endParaRPr lang="en-US"/>
          </a:p>
        </p:txBody>
      </p:sp>
    </p:spTree>
    <p:extLst>
      <p:ext uri="{BB962C8B-B14F-4D97-AF65-F5344CB8AC3E}">
        <p14:creationId xmlns:p14="http://schemas.microsoft.com/office/powerpoint/2010/main" val="248734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35</a:t>
            </a:fld>
            <a:endParaRPr lang="en-US"/>
          </a:p>
        </p:txBody>
      </p:sp>
    </p:spTree>
    <p:extLst>
      <p:ext uri="{BB962C8B-B14F-4D97-AF65-F5344CB8AC3E}">
        <p14:creationId xmlns:p14="http://schemas.microsoft.com/office/powerpoint/2010/main" val="362812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173038"/>
            <a:ext cx="4038600" cy="2271712"/>
          </a:xfrm>
        </p:spPr>
      </p:sp>
      <p:sp>
        <p:nvSpPr>
          <p:cNvPr id="3" name="Notes Placeholder 2"/>
          <p:cNvSpPr>
            <a:spLocks noGrp="1"/>
          </p:cNvSpPr>
          <p:nvPr>
            <p:ph type="body" idx="1"/>
          </p:nvPr>
        </p:nvSpPr>
        <p:spPr>
          <a:xfrm>
            <a:off x="394252" y="2444750"/>
            <a:ext cx="6096000" cy="654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Operative findings include bloody amniotic fluid, a</a:t>
            </a:r>
          </a:p>
          <a:p>
            <a:r>
              <a:rPr lang="en-US" dirty="0"/>
              <a:t> 200-mL placental clot, and malodorous amniotic fluid.</a:t>
            </a:r>
          </a:p>
          <a:p>
            <a:r>
              <a:rPr lang="en-US" dirty="0"/>
              <a:t>After closure of the uterus, diffuse intra-abdominal bleeding occurs, suggestive of DIC. There is also diffuse oozing from multiple areas along the rectus muscle,</a:t>
            </a:r>
          </a:p>
          <a:p>
            <a:r>
              <a:rPr lang="en-US" dirty="0" err="1"/>
              <a:t>omentum</a:t>
            </a:r>
            <a:r>
              <a:rPr lang="en-US" dirty="0"/>
              <a:t>, and subcutaneous tissue. A JP drain is placed. </a:t>
            </a:r>
          </a:p>
          <a:p>
            <a:r>
              <a:rPr lang="en-US" dirty="0"/>
              <a:t>Estimated intraoperative blood loss is 2,500 mL, and the massive transfusion protocol is activated.</a:t>
            </a:r>
          </a:p>
          <a:p>
            <a:r>
              <a:rPr lang="en-US" dirty="0"/>
              <a:t>After closure, another 500 mL of blood is expressed from the uterus and another 650 mL drained from the</a:t>
            </a:r>
          </a:p>
          <a:p>
            <a:r>
              <a:rPr lang="en-US" dirty="0"/>
              <a:t>JP. Interventions include the use of </a:t>
            </a:r>
            <a:r>
              <a:rPr lang="en-US" dirty="0" err="1"/>
              <a:t>carboprost</a:t>
            </a:r>
            <a:r>
              <a:rPr lang="en-US" dirty="0"/>
              <a:t>, medical antishock trousers, and a Bakri balloon (catheter that contains a large central lumen and a 500-mL balloon that</a:t>
            </a:r>
          </a:p>
          <a:p>
            <a:r>
              <a:rPr lang="en-US" dirty="0"/>
              <a:t>can be inflated once the device is inserted in the uterus to tamponade bleeding) in an attempt to stabilize the bleeding. Postoperative blood loss is estimated at 1,500</a:t>
            </a:r>
          </a:p>
          <a:p>
            <a:r>
              <a:rPr lang="en-US" dirty="0" err="1"/>
              <a:t>mL.</a:t>
            </a:r>
            <a:r>
              <a:rPr lang="en-US" dirty="0"/>
              <a:t> DIC should be managed initially by transfusion of packed red cells to maintain tissue oxygenation. Therapy should be guided by the clinical condition of the patient</a:t>
            </a:r>
          </a:p>
          <a:p>
            <a:r>
              <a:rPr lang="en-US" dirty="0"/>
              <a:t>and laboratory evidence of continuing coagulopathy.</a:t>
            </a:r>
          </a:p>
          <a:p>
            <a:r>
              <a:rPr lang="en-US" dirty="0"/>
              <a:t>This patient receives 14 units of packed red blood cells, 6 units of fresh frozen plasma, 10 units of </a:t>
            </a:r>
            <a:r>
              <a:rPr lang="en-US" dirty="0" err="1"/>
              <a:t>cryopreciptate</a:t>
            </a:r>
            <a:r>
              <a:rPr lang="en-US" dirty="0"/>
              <a:t>, and 45 g/kg of factor VII. She is transported to the</a:t>
            </a:r>
          </a:p>
          <a:p>
            <a:r>
              <a:rPr lang="en-US" dirty="0"/>
              <a:t>intensive care unit, where she is treated with ampicillin, gentamicin, and clindamycin and subsequently does well. She remains afebrile and is extubated and discharged</a:t>
            </a:r>
          </a:p>
          <a:p>
            <a:r>
              <a:rPr lang="en-US" dirty="0"/>
              <a:t>from the intensive care unit on postoperative day 1. On postoperative day 4, she develops premature ventricular contractions. Her electrolyte values are normal,</a:t>
            </a:r>
          </a:p>
          <a:p>
            <a:r>
              <a:rPr lang="en-US" dirty="0"/>
              <a:t>except for low magnesium, which is replaced. She also has a superficial wound hematoma that is evacuated, and wound care is initiated. The patient is discharged with</a:t>
            </a:r>
          </a:p>
          <a:p>
            <a:r>
              <a:rPr lang="en-US" dirty="0"/>
              <a:t>her baby on postoperative day 5, and both mother and baby do well. Placental pathology reveals acute chorioamnionitis and moderate-to-severe umbilical vein vasculitis</a:t>
            </a:r>
          </a:p>
          <a:p>
            <a:r>
              <a:rPr lang="en-US" dirty="0"/>
              <a:t>consistent with an amniotic fluid infection. No evidence of an abruption is found.</a:t>
            </a:r>
          </a:p>
          <a:p>
            <a:r>
              <a:rPr lang="en-US" dirty="0"/>
              <a:t>AFE is a rare, unpredictable, and unpreventable obstetric emergency that requires prompt recognition of the signs and symptoms, aggressive resuscitation efforts,</a:t>
            </a:r>
          </a:p>
          <a:p>
            <a:r>
              <a:rPr lang="en-US" dirty="0"/>
              <a:t>and supportive therapy. This case exemplifies the importance of simulation training for obstetrics/neonatal multidisciplinary teams to improve outcomes and patient</a:t>
            </a:r>
          </a:p>
          <a:p>
            <a:r>
              <a:rPr lang="en-US" dirty="0"/>
              <a:t>safety. This rare life-threatening event requires a rapid response and clear, concise communication in a very short period of time. There is no doubt that this mother</a:t>
            </a:r>
          </a:p>
          <a:p>
            <a:r>
              <a:rPr lang="en-US" dirty="0"/>
              <a:t>and baby survived intact because of a highly functioning multidisciplinary team.</a:t>
            </a:r>
          </a:p>
        </p:txBody>
      </p:sp>
      <p:sp>
        <p:nvSpPr>
          <p:cNvPr id="4" name="Slide Number Placeholder 3"/>
          <p:cNvSpPr>
            <a:spLocks noGrp="1"/>
          </p:cNvSpPr>
          <p:nvPr>
            <p:ph type="sldNum" sz="quarter" idx="5"/>
          </p:nvPr>
        </p:nvSpPr>
        <p:spPr/>
        <p:txBody>
          <a:bodyPr/>
          <a:lstStyle/>
          <a:p>
            <a:fld id="{0D3FA4E6-628D-49B9-980E-E8FD58E0F876}" type="slidenum">
              <a:rPr lang="en-US" smtClean="0"/>
              <a:t>36</a:t>
            </a:fld>
            <a:endParaRPr lang="en-US"/>
          </a:p>
        </p:txBody>
      </p:sp>
    </p:spTree>
    <p:extLst>
      <p:ext uri="{BB962C8B-B14F-4D97-AF65-F5344CB8AC3E}">
        <p14:creationId xmlns:p14="http://schemas.microsoft.com/office/powerpoint/2010/main" val="1596536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37</a:t>
            </a:fld>
            <a:endParaRPr lang="en-US"/>
          </a:p>
        </p:txBody>
      </p:sp>
    </p:spTree>
    <p:extLst>
      <p:ext uri="{BB962C8B-B14F-4D97-AF65-F5344CB8AC3E}">
        <p14:creationId xmlns:p14="http://schemas.microsoft.com/office/powerpoint/2010/main" val="3287623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38</a:t>
            </a:fld>
            <a:endParaRPr lang="en-US"/>
          </a:p>
        </p:txBody>
      </p:sp>
    </p:spTree>
    <p:extLst>
      <p:ext uri="{BB962C8B-B14F-4D97-AF65-F5344CB8AC3E}">
        <p14:creationId xmlns:p14="http://schemas.microsoft.com/office/powerpoint/2010/main" val="293152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39</a:t>
            </a:fld>
            <a:endParaRPr lang="en-US"/>
          </a:p>
        </p:txBody>
      </p:sp>
    </p:spTree>
    <p:extLst>
      <p:ext uri="{BB962C8B-B14F-4D97-AF65-F5344CB8AC3E}">
        <p14:creationId xmlns:p14="http://schemas.microsoft.com/office/powerpoint/2010/main" val="131808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fetus has a specialized circulatory system that allows for oxygenated blood to preferentially flow to the organs with the highest oxygen demand.  Understanding that gestational age affects the fetus’s ability to maintain its homeostasis.  We think of the fetus’s extrinsic influences of Cord, Amniotic fluid, uterus &amp; placenta and maternal physiology providing appropriate amounts of oxygen, nutrients and disposal of waste products.  While at the same time maturation of intrinsic influences of the Autonomic nervous system (sympathetic and parasympathetic), Baroreceptors, Chemoreceptors and hormonal responses to manage the ability to maintain homeostasis.   </a:t>
            </a:r>
          </a:p>
        </p:txBody>
      </p:sp>
      <p:sp>
        <p:nvSpPr>
          <p:cNvPr id="4" name="Slide Number Placeholder 3"/>
          <p:cNvSpPr>
            <a:spLocks noGrp="1"/>
          </p:cNvSpPr>
          <p:nvPr>
            <p:ph type="sldNum" sz="quarter" idx="5"/>
          </p:nvPr>
        </p:nvSpPr>
        <p:spPr/>
        <p:txBody>
          <a:bodyPr/>
          <a:lstStyle/>
          <a:p>
            <a:fld id="{0D3FA4E6-628D-49B9-980E-E8FD58E0F876}" type="slidenum">
              <a:rPr lang="en-US" smtClean="0"/>
              <a:t>4</a:t>
            </a:fld>
            <a:endParaRPr lang="en-US"/>
          </a:p>
        </p:txBody>
      </p:sp>
    </p:spTree>
    <p:extLst>
      <p:ext uri="{BB962C8B-B14F-4D97-AF65-F5344CB8AC3E}">
        <p14:creationId xmlns:p14="http://schemas.microsoft.com/office/powerpoint/2010/main" val="2721693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40</a:t>
            </a:fld>
            <a:endParaRPr lang="en-US"/>
          </a:p>
        </p:txBody>
      </p:sp>
    </p:spTree>
    <p:extLst>
      <p:ext uri="{BB962C8B-B14F-4D97-AF65-F5344CB8AC3E}">
        <p14:creationId xmlns:p14="http://schemas.microsoft.com/office/powerpoint/2010/main" val="2319468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41</a:t>
            </a:fld>
            <a:endParaRPr lang="en-US"/>
          </a:p>
        </p:txBody>
      </p:sp>
    </p:spTree>
    <p:extLst>
      <p:ext uri="{BB962C8B-B14F-4D97-AF65-F5344CB8AC3E}">
        <p14:creationId xmlns:p14="http://schemas.microsoft.com/office/powerpoint/2010/main" val="118890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5</a:t>
            </a:fld>
            <a:endParaRPr lang="en-US"/>
          </a:p>
        </p:txBody>
      </p:sp>
    </p:spTree>
    <p:extLst>
      <p:ext uri="{BB962C8B-B14F-4D97-AF65-F5344CB8AC3E}">
        <p14:creationId xmlns:p14="http://schemas.microsoft.com/office/powerpoint/2010/main" val="44906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6</a:t>
            </a:fld>
            <a:endParaRPr lang="en-US"/>
          </a:p>
        </p:txBody>
      </p:sp>
    </p:spTree>
    <p:extLst>
      <p:ext uri="{BB962C8B-B14F-4D97-AF65-F5344CB8AC3E}">
        <p14:creationId xmlns:p14="http://schemas.microsoft.com/office/powerpoint/2010/main" val="192680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FA4E6-628D-49B9-980E-E8FD58E0F876}" type="slidenum">
              <a:rPr lang="en-US" smtClean="0"/>
              <a:t>7</a:t>
            </a:fld>
            <a:endParaRPr lang="en-US"/>
          </a:p>
        </p:txBody>
      </p:sp>
    </p:spTree>
    <p:extLst>
      <p:ext uri="{BB962C8B-B14F-4D97-AF65-F5344CB8AC3E}">
        <p14:creationId xmlns:p14="http://schemas.microsoft.com/office/powerpoint/2010/main" val="381712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patient’s obstetric history included a full-term vaginal delivery complicated by preeclampsia with severe features.  The current pregnancy was complicated only by a recent maternal diagnosis of avascular necrosis of the femoral head. She had no other medical concerns. Her gynecologic history included an abnormal Pap smear with positive high-risk human papillomavirus. Her family history was notable for her brother who had a recent diagnosis of an “autoimmune clotting disorder” treated with clopidogrel and warfarin; the patient reported that her brother was doing well and had no other information regarding his diagnosis</a:t>
            </a:r>
          </a:p>
        </p:txBody>
      </p:sp>
      <p:sp>
        <p:nvSpPr>
          <p:cNvPr id="4" name="Slide Number Placeholder 3"/>
          <p:cNvSpPr>
            <a:spLocks noGrp="1"/>
          </p:cNvSpPr>
          <p:nvPr>
            <p:ph type="sldNum" sz="quarter" idx="5"/>
          </p:nvPr>
        </p:nvSpPr>
        <p:spPr/>
        <p:txBody>
          <a:bodyPr/>
          <a:lstStyle/>
          <a:p>
            <a:fld id="{0D3FA4E6-628D-49B9-980E-E8FD58E0F876}" type="slidenum">
              <a:rPr lang="en-US" smtClean="0"/>
              <a:t>8</a:t>
            </a:fld>
            <a:endParaRPr lang="en-US"/>
          </a:p>
        </p:txBody>
      </p:sp>
    </p:spTree>
    <p:extLst>
      <p:ext uri="{BB962C8B-B14F-4D97-AF65-F5344CB8AC3E}">
        <p14:creationId xmlns:p14="http://schemas.microsoft.com/office/powerpoint/2010/main" val="323304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FA4E6-628D-49B9-980E-E8FD58E0F876}" type="slidenum">
              <a:rPr lang="en-US" smtClean="0"/>
              <a:t>9</a:t>
            </a:fld>
            <a:endParaRPr lang="en-US"/>
          </a:p>
        </p:txBody>
      </p:sp>
    </p:spTree>
    <p:extLst>
      <p:ext uri="{BB962C8B-B14F-4D97-AF65-F5344CB8AC3E}">
        <p14:creationId xmlns:p14="http://schemas.microsoft.com/office/powerpoint/2010/main" val="355269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7517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625278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9231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93438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974834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9/16/21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745840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9/16/21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71317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5609664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367013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8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0AA665-77CC-4CB3-BCD1-7D3F7860884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359627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10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A665-77CC-4CB3-BCD1-7D3F7860884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96020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0AA665-77CC-4CB3-BCD1-7D3F7860884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32908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0AA665-77CC-4CB3-BCD1-7D3F78608847}"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44825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0AA665-77CC-4CB3-BCD1-7D3F78608847}" type="datetimeFigureOut">
              <a:rPr lang="en-US" smtClean="0"/>
              <a:t>9/16/21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50419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0AA665-77CC-4CB3-BCD1-7D3F78608847}" type="datetimeFigureOut">
              <a:rPr lang="en-US" smtClean="0"/>
              <a:t>9/16/21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3884076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AA665-77CC-4CB3-BCD1-7D3F78608847}" type="datetimeFigureOut">
              <a:rPr lang="en-US" smtClean="0"/>
              <a:t>9/16/21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196471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AA665-77CC-4CB3-BCD1-7D3F78608847}"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86505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AA665-77CC-4CB3-BCD1-7D3F78608847}"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1362000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A665-77CC-4CB3-BCD1-7D3F7860884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1400090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A665-77CC-4CB3-BCD1-7D3F7860884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70094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71911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69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2778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7010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61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5479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9/16/21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0514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6FA2B21-3FCD-4721-B95C-427943F61125}" type="datetime1">
              <a:rPr lang="en-US" smtClean="0"/>
              <a:t>9/16/21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57850080"/>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AA665-77CC-4CB3-BCD1-7D3F78608847}" type="datetimeFigureOut">
              <a:rPr lang="en-US" smtClean="0"/>
              <a:t>9/16/21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AA670-21DD-4392-92EF-21677F6F5871}" type="slidenum">
              <a:rPr lang="en-US" smtClean="0"/>
              <a:t>‹#›</a:t>
            </a:fld>
            <a:endParaRPr lang="en-US"/>
          </a:p>
        </p:txBody>
      </p:sp>
    </p:spTree>
    <p:extLst>
      <p:ext uri="{BB962C8B-B14F-4D97-AF65-F5344CB8AC3E}">
        <p14:creationId xmlns:p14="http://schemas.microsoft.com/office/powerpoint/2010/main" val="32876524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en.wikipedia.org/wiki/File:CTG_Output.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hyperlink" Target="https://sctelehealth.org/services/pregnancy-wellness"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hyperlink" Target="https://www.calhealthreport.org/2019/07/16/in-effort-to-decrease-californias-stillbirth-rate-advocates-encourage-pregnant-women-to-count-babys-kicks/"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638961" y="2663498"/>
            <a:ext cx="10914077" cy="20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2" tIns="60957" rIns="121912" bIns="60957"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latin typeface="+mj-lt"/>
                <a:ea typeface="Verdana" panose="020B0604030504040204" pitchFamily="34" charset="0"/>
              </a:rPr>
              <a:t>“Fetal Heart Rate Tracings – </a:t>
            </a:r>
          </a:p>
          <a:p>
            <a:pPr algn="ctr"/>
            <a:r>
              <a:rPr lang="en-US" sz="4800" b="1" dirty="0">
                <a:latin typeface="+mj-lt"/>
                <a:ea typeface="Verdana" panose="020B0604030504040204" pitchFamily="34" charset="0"/>
              </a:rPr>
              <a:t>What is the baby telling you?”</a:t>
            </a:r>
          </a:p>
        </p:txBody>
      </p:sp>
      <p:pic>
        <p:nvPicPr>
          <p:cNvPr id="1026" name="Picture 2" descr="Image result for Clipart fetus">
            <a:extLst>
              <a:ext uri="{FF2B5EF4-FFF2-40B4-BE49-F238E27FC236}">
                <a16:creationId xmlns:a16="http://schemas.microsoft.com/office/drawing/2014/main" id="{A211F179-B88E-4B1F-B56B-592A20E945ED}"/>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3200" y="131111"/>
            <a:ext cx="2616200" cy="2616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rt beating clipart, Cartoons - Heartbeat Line Png - Heart Beat Rate Png">
            <a:extLst>
              <a:ext uri="{FF2B5EF4-FFF2-40B4-BE49-F238E27FC236}">
                <a16:creationId xmlns:a16="http://schemas.microsoft.com/office/drawing/2014/main" id="{35ED3655-D1EA-4747-A9D9-8F2340615E36}"/>
              </a:ext>
            </a:extLst>
          </p:cNvPr>
          <p:cNvPicPr>
            <a:picLocks noChangeAspect="1" noChangeArrowheads="1"/>
          </p:cNvPicPr>
          <p:nvPr/>
        </p:nvPicPr>
        <p:blipFill>
          <a:blip r:embed="rId4">
            <a:clrChange>
              <a:clrFrom>
                <a:srgbClr val="EEEEEE"/>
              </a:clrFrom>
              <a:clrTo>
                <a:srgbClr val="EEEEE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6800" y="-127000"/>
            <a:ext cx="9601200" cy="2523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64C09E-3E4E-4D98-A2E4-0F2722CEFCD0}"/>
              </a:ext>
            </a:extLst>
          </p:cNvPr>
          <p:cNvSpPr txBox="1"/>
          <p:nvPr/>
        </p:nvSpPr>
        <p:spPr>
          <a:xfrm>
            <a:off x="7731855" y="5425579"/>
            <a:ext cx="4267200" cy="1323439"/>
          </a:xfrm>
          <a:prstGeom prst="rect">
            <a:avLst/>
          </a:prstGeom>
          <a:noFill/>
        </p:spPr>
        <p:txBody>
          <a:bodyPr wrap="square" rtlCol="0">
            <a:spAutoFit/>
          </a:bodyPr>
          <a:lstStyle/>
          <a:p>
            <a:pPr algn="r"/>
            <a:r>
              <a:rPr lang="en-US" sz="1600" dirty="0"/>
              <a:t>Michelle Flanagan, BSN, RNC-OB, C-EFM</a:t>
            </a:r>
          </a:p>
          <a:p>
            <a:pPr algn="r"/>
            <a:r>
              <a:rPr lang="en-US" sz="1600" dirty="0"/>
              <a:t>Prisma Health Richland Hospital </a:t>
            </a:r>
          </a:p>
          <a:p>
            <a:pPr algn="r"/>
            <a:r>
              <a:rPr lang="en-US" sz="1600" dirty="0"/>
              <a:t>Perinatal Systems</a:t>
            </a:r>
          </a:p>
          <a:p>
            <a:pPr algn="r"/>
            <a:r>
              <a:rPr lang="en-US" sz="1600" dirty="0"/>
              <a:t>Obstetric Outreach Educator</a:t>
            </a:r>
          </a:p>
          <a:p>
            <a:pPr algn="r"/>
            <a:r>
              <a:rPr lang="en-US" sz="1600" dirty="0"/>
              <a:t>Michelle.Flanagan@PrismaHealth.org</a:t>
            </a:r>
          </a:p>
        </p:txBody>
      </p:sp>
      <p:sp>
        <p:nvSpPr>
          <p:cNvPr id="8" name="Subtitle 7">
            <a:extLst>
              <a:ext uri="{FF2B5EF4-FFF2-40B4-BE49-F238E27FC236}">
                <a16:creationId xmlns:a16="http://schemas.microsoft.com/office/drawing/2014/main" id="{DC847F16-F70F-46F4-954E-75FFAD17049B}"/>
              </a:ext>
            </a:extLst>
          </p:cNvPr>
          <p:cNvSpPr>
            <a:spLocks noGrp="1"/>
          </p:cNvSpPr>
          <p:nvPr>
            <p:ph type="subTitle" idx="1"/>
          </p:nvPr>
        </p:nvSpPr>
        <p:spPr>
          <a:xfrm>
            <a:off x="1292093" y="4403560"/>
            <a:ext cx="9440034" cy="1049867"/>
          </a:xfrm>
        </p:spPr>
        <p:txBody>
          <a:bodyPr>
            <a:normAutofit fontScale="92500" lnSpcReduction="20000"/>
          </a:bodyPr>
          <a:lstStyle/>
          <a:p>
            <a:r>
              <a:rPr lang="en-US" sz="3900" dirty="0"/>
              <a:t>Project ECHO</a:t>
            </a:r>
          </a:p>
          <a:p>
            <a:r>
              <a:rPr lang="en-US" sz="2400" dirty="0"/>
              <a:t>09/15/2021</a:t>
            </a:r>
          </a:p>
          <a:p>
            <a:endParaRPr lang="en-US" dirty="0"/>
          </a:p>
        </p:txBody>
      </p:sp>
    </p:spTree>
    <p:extLst>
      <p:ext uri="{BB962C8B-B14F-4D97-AF65-F5344CB8AC3E}">
        <p14:creationId xmlns:p14="http://schemas.microsoft.com/office/powerpoint/2010/main" val="42709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734A9A-EB10-4401-BA87-4CB41FE7ABAE}"/>
              </a:ext>
            </a:extLst>
          </p:cNvPr>
          <p:cNvSpPr txBox="1"/>
          <p:nvPr/>
        </p:nvSpPr>
        <p:spPr>
          <a:xfrm>
            <a:off x="0" y="6646638"/>
            <a:ext cx="6096000" cy="256545"/>
          </a:xfrm>
          <a:prstGeom prst="rect">
            <a:avLst/>
          </a:prstGeom>
          <a:noFill/>
        </p:spPr>
        <p:txBody>
          <a:bodyPr wrap="square">
            <a:spAutoFit/>
          </a:bodyPr>
          <a:lstStyle/>
          <a:p>
            <a:r>
              <a:rPr lang="en-US" sz="1067" dirty="0">
                <a:latin typeface="AdvOT46dcae81"/>
              </a:rPr>
              <a:t>Figures 4a and 4b. </a:t>
            </a:r>
            <a:r>
              <a:rPr lang="en-US" sz="1067" dirty="0">
                <a:latin typeface="AdvOT07517017"/>
              </a:rPr>
              <a:t>Electronic fetal monitoring strip 3.</a:t>
            </a:r>
            <a:endParaRPr lang="en-US" sz="2400" dirty="0"/>
          </a:p>
        </p:txBody>
      </p:sp>
      <p:pic>
        <p:nvPicPr>
          <p:cNvPr id="5" name="Picture 4">
            <a:extLst>
              <a:ext uri="{FF2B5EF4-FFF2-40B4-BE49-F238E27FC236}">
                <a16:creationId xmlns:a16="http://schemas.microsoft.com/office/drawing/2014/main" id="{C8DBCCE0-FADC-4F84-BB7E-8D2FF1C435A9}"/>
              </a:ext>
            </a:extLst>
          </p:cNvPr>
          <p:cNvPicPr>
            <a:picLocks noChangeAspect="1"/>
          </p:cNvPicPr>
          <p:nvPr/>
        </p:nvPicPr>
        <p:blipFill rotWithShape="1">
          <a:blip r:embed="rId3"/>
          <a:srcRect b="60119"/>
          <a:stretch/>
        </p:blipFill>
        <p:spPr>
          <a:xfrm>
            <a:off x="120098" y="1103169"/>
            <a:ext cx="11951804" cy="2946400"/>
          </a:xfrm>
          <a:prstGeom prst="rect">
            <a:avLst/>
          </a:prstGeom>
          <a:noFill/>
        </p:spPr>
      </p:pic>
    </p:spTree>
    <p:extLst>
      <p:ext uri="{BB962C8B-B14F-4D97-AF65-F5344CB8AC3E}">
        <p14:creationId xmlns:p14="http://schemas.microsoft.com/office/powerpoint/2010/main" val="76747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1001CD-8D7B-4211-BEFA-C8EB1D5583A6}"/>
              </a:ext>
            </a:extLst>
          </p:cNvPr>
          <p:cNvPicPr>
            <a:picLocks noChangeAspect="1"/>
          </p:cNvPicPr>
          <p:nvPr/>
        </p:nvPicPr>
        <p:blipFill rotWithShape="1">
          <a:blip r:embed="rId3"/>
          <a:srcRect t="40309" r="6918"/>
          <a:stretch/>
        </p:blipFill>
        <p:spPr>
          <a:xfrm>
            <a:off x="72736" y="945444"/>
            <a:ext cx="12046527" cy="4775200"/>
          </a:xfrm>
          <a:prstGeom prst="rect">
            <a:avLst/>
          </a:prstGeom>
          <a:noFill/>
        </p:spPr>
      </p:pic>
      <p:sp>
        <p:nvSpPr>
          <p:cNvPr id="7" name="TextBox 6">
            <a:extLst>
              <a:ext uri="{FF2B5EF4-FFF2-40B4-BE49-F238E27FC236}">
                <a16:creationId xmlns:a16="http://schemas.microsoft.com/office/drawing/2014/main" id="{95734A9A-EB10-4401-BA87-4CB41FE7ABAE}"/>
              </a:ext>
            </a:extLst>
          </p:cNvPr>
          <p:cNvSpPr txBox="1"/>
          <p:nvPr/>
        </p:nvSpPr>
        <p:spPr>
          <a:xfrm>
            <a:off x="0" y="6646638"/>
            <a:ext cx="6096000" cy="256545"/>
          </a:xfrm>
          <a:prstGeom prst="rect">
            <a:avLst/>
          </a:prstGeom>
          <a:noFill/>
        </p:spPr>
        <p:txBody>
          <a:bodyPr wrap="square">
            <a:spAutoFit/>
          </a:bodyPr>
          <a:lstStyle/>
          <a:p>
            <a:r>
              <a:rPr lang="en-US" sz="1067" dirty="0">
                <a:latin typeface="AdvOT46dcae81"/>
              </a:rPr>
              <a:t>Figures 4a and 4b. </a:t>
            </a:r>
            <a:r>
              <a:rPr lang="en-US" sz="1067" dirty="0">
                <a:latin typeface="AdvOT07517017"/>
              </a:rPr>
              <a:t>Electronic fetal monitoring strip 3.</a:t>
            </a:r>
            <a:endParaRPr lang="en-US" sz="2400" dirty="0"/>
          </a:p>
        </p:txBody>
      </p:sp>
      <p:sp>
        <p:nvSpPr>
          <p:cNvPr id="2" name="TextBox 1">
            <a:extLst>
              <a:ext uri="{FF2B5EF4-FFF2-40B4-BE49-F238E27FC236}">
                <a16:creationId xmlns:a16="http://schemas.microsoft.com/office/drawing/2014/main" id="{9324D272-684C-494B-8942-E78DE60241C0}"/>
              </a:ext>
            </a:extLst>
          </p:cNvPr>
          <p:cNvSpPr txBox="1"/>
          <p:nvPr/>
        </p:nvSpPr>
        <p:spPr>
          <a:xfrm>
            <a:off x="5384800" y="279401"/>
            <a:ext cx="6056466" cy="461665"/>
          </a:xfrm>
          <a:prstGeom prst="rect">
            <a:avLst/>
          </a:prstGeom>
          <a:noFill/>
        </p:spPr>
        <p:txBody>
          <a:bodyPr wrap="none" rtlCol="0">
            <a:spAutoFit/>
          </a:bodyPr>
          <a:lstStyle/>
          <a:p>
            <a:r>
              <a:rPr lang="en-US" sz="2400" dirty="0"/>
              <a:t>Zoom in on the end of the previous strip</a:t>
            </a:r>
          </a:p>
        </p:txBody>
      </p:sp>
    </p:spTree>
    <p:extLst>
      <p:ext uri="{BB962C8B-B14F-4D97-AF65-F5344CB8AC3E}">
        <p14:creationId xmlns:p14="http://schemas.microsoft.com/office/powerpoint/2010/main" val="349994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07AC-1D21-4E0B-8F27-275BB8327423}"/>
              </a:ext>
            </a:extLst>
          </p:cNvPr>
          <p:cNvSpPr>
            <a:spLocks noGrp="1"/>
          </p:cNvSpPr>
          <p:nvPr>
            <p:ph type="title"/>
          </p:nvPr>
        </p:nvSpPr>
        <p:spPr>
          <a:xfrm>
            <a:off x="609600" y="24520"/>
            <a:ext cx="4683760" cy="970450"/>
          </a:xfrm>
        </p:spPr>
        <p:txBody>
          <a:bodyPr/>
          <a:lstStyle/>
          <a:p>
            <a:pPr algn="l"/>
            <a:r>
              <a:rPr lang="en-US" dirty="0">
                <a:solidFill>
                  <a:schemeClr val="tx1"/>
                </a:solidFill>
              </a:rPr>
              <a:t>Outcome </a:t>
            </a:r>
          </a:p>
        </p:txBody>
      </p:sp>
      <p:sp>
        <p:nvSpPr>
          <p:cNvPr id="3" name="Content Placeholder 2">
            <a:extLst>
              <a:ext uri="{FF2B5EF4-FFF2-40B4-BE49-F238E27FC236}">
                <a16:creationId xmlns:a16="http://schemas.microsoft.com/office/drawing/2014/main" id="{060D89F6-E5E4-49E3-A065-F76D7B3EE2DF}"/>
              </a:ext>
            </a:extLst>
          </p:cNvPr>
          <p:cNvSpPr>
            <a:spLocks noGrp="1"/>
          </p:cNvSpPr>
          <p:nvPr>
            <p:ph sz="half" idx="1"/>
          </p:nvPr>
        </p:nvSpPr>
        <p:spPr>
          <a:xfrm>
            <a:off x="609599" y="901859"/>
            <a:ext cx="4683760" cy="5054281"/>
          </a:xfrm>
        </p:spPr>
        <p:txBody>
          <a:bodyPr>
            <a:noAutofit/>
          </a:bodyPr>
          <a:lstStyle/>
          <a:p>
            <a:r>
              <a:rPr lang="en-US" sz="1867" dirty="0">
                <a:solidFill>
                  <a:schemeClr val="tx1"/>
                </a:solidFill>
              </a:rPr>
              <a:t>Urgent primary cesarean delivery, Neonatology was present at the delivery</a:t>
            </a:r>
          </a:p>
          <a:p>
            <a:r>
              <a:rPr lang="en-US" sz="1867" dirty="0">
                <a:solidFill>
                  <a:schemeClr val="tx1"/>
                </a:solidFill>
              </a:rPr>
              <a:t>Female infant</a:t>
            </a:r>
          </a:p>
          <a:p>
            <a:pPr lvl="1"/>
            <a:r>
              <a:rPr lang="en-US" dirty="0">
                <a:solidFill>
                  <a:schemeClr val="tx1"/>
                </a:solidFill>
              </a:rPr>
              <a:t>Weight: 2,570 g</a:t>
            </a:r>
          </a:p>
          <a:p>
            <a:pPr lvl="1"/>
            <a:r>
              <a:rPr lang="en-US" dirty="0">
                <a:solidFill>
                  <a:schemeClr val="tx1"/>
                </a:solidFill>
              </a:rPr>
              <a:t>Apgar:  6, 8, and 8</a:t>
            </a:r>
          </a:p>
          <a:p>
            <a:pPr lvl="1"/>
            <a:r>
              <a:rPr lang="en-US" dirty="0">
                <a:solidFill>
                  <a:schemeClr val="tx1"/>
                </a:solidFill>
              </a:rPr>
              <a:t>The infant appeared extremely pale and required intubation immediately after delivery </a:t>
            </a:r>
          </a:p>
          <a:p>
            <a:pPr lvl="1"/>
            <a:r>
              <a:rPr lang="en-US" dirty="0">
                <a:solidFill>
                  <a:schemeClr val="tx1"/>
                </a:solidFill>
              </a:rPr>
              <a:t>She was given a blood transfusion in the operating room via an umbilical line for a hematocrit of 9%. </a:t>
            </a:r>
          </a:p>
          <a:p>
            <a:r>
              <a:rPr lang="en-US" sz="1867" dirty="0">
                <a:solidFill>
                  <a:schemeClr val="tx1"/>
                </a:solidFill>
              </a:rPr>
              <a:t>She was transferred to the special care nursery in stable condition. </a:t>
            </a:r>
          </a:p>
          <a:p>
            <a:endParaRPr lang="en-US" sz="1867" dirty="0">
              <a:solidFill>
                <a:schemeClr val="tx1"/>
              </a:solidFill>
            </a:endParaRPr>
          </a:p>
        </p:txBody>
      </p:sp>
      <p:sp>
        <p:nvSpPr>
          <p:cNvPr id="4" name="Content Placeholder 3">
            <a:extLst>
              <a:ext uri="{FF2B5EF4-FFF2-40B4-BE49-F238E27FC236}">
                <a16:creationId xmlns:a16="http://schemas.microsoft.com/office/drawing/2014/main" id="{4674D67D-844D-40CD-AC5E-78C2C21C1F03}"/>
              </a:ext>
            </a:extLst>
          </p:cNvPr>
          <p:cNvSpPr>
            <a:spLocks noGrp="1"/>
          </p:cNvSpPr>
          <p:nvPr>
            <p:ph sz="half" idx="2"/>
          </p:nvPr>
        </p:nvSpPr>
        <p:spPr>
          <a:xfrm>
            <a:off x="5293361" y="180622"/>
            <a:ext cx="6627706" cy="6558845"/>
          </a:xfrm>
        </p:spPr>
        <p:txBody>
          <a:bodyPr>
            <a:noAutofit/>
          </a:bodyPr>
          <a:lstStyle/>
          <a:p>
            <a:pPr marL="0" indent="0">
              <a:buNone/>
            </a:pPr>
            <a:r>
              <a:rPr lang="en-US" sz="2400" b="1" dirty="0">
                <a:solidFill>
                  <a:schemeClr val="tx1"/>
                </a:solidFill>
                <a:effectLst/>
              </a:rPr>
              <a:t>Post Delivery:</a:t>
            </a:r>
          </a:p>
          <a:p>
            <a:pPr>
              <a:spcBef>
                <a:spcPts val="0"/>
              </a:spcBef>
              <a:spcAft>
                <a:spcPts val="0"/>
              </a:spcAft>
            </a:pPr>
            <a:r>
              <a:rPr lang="en-US" sz="1800" dirty="0">
                <a:solidFill>
                  <a:schemeClr val="tx1"/>
                </a:solidFill>
              </a:rPr>
              <a:t>Abnormal coagulation studies:</a:t>
            </a:r>
          </a:p>
          <a:p>
            <a:pPr lvl="1">
              <a:spcBef>
                <a:spcPts val="0"/>
              </a:spcBef>
              <a:spcAft>
                <a:spcPts val="0"/>
              </a:spcAft>
            </a:pPr>
            <a:r>
              <a:rPr lang="en-US" dirty="0">
                <a:solidFill>
                  <a:schemeClr val="tx1"/>
                </a:solidFill>
              </a:rPr>
              <a:t>elevated PT &amp; PTT, INR; decreased fibrinogen level; Normal platelet counts</a:t>
            </a:r>
          </a:p>
          <a:p>
            <a:pPr>
              <a:spcBef>
                <a:spcPts val="0"/>
              </a:spcBef>
              <a:spcAft>
                <a:spcPts val="0"/>
              </a:spcAft>
            </a:pPr>
            <a:r>
              <a:rPr lang="en-US" sz="1800" dirty="0">
                <a:solidFill>
                  <a:schemeClr val="tx1"/>
                </a:solidFill>
              </a:rPr>
              <a:t>Brain ultrasound 2 days after birth </a:t>
            </a:r>
          </a:p>
          <a:p>
            <a:pPr lvl="1">
              <a:spcBef>
                <a:spcPts val="0"/>
              </a:spcBef>
              <a:spcAft>
                <a:spcPts val="0"/>
              </a:spcAft>
            </a:pPr>
            <a:r>
              <a:rPr lang="en-US" dirty="0">
                <a:solidFill>
                  <a:schemeClr val="tx1"/>
                </a:solidFill>
              </a:rPr>
              <a:t>showed a marked amount of complex extra-axial fluid and moderate ventriculomegaly, as well as an abnormal appearance of the gyri and sulci  with cystic encephalomalacia of the left parietal lobe, hemorrhagic ischemic changes in the left parietal, occipital, and temporal lobes </a:t>
            </a:r>
          </a:p>
          <a:p>
            <a:pPr>
              <a:spcBef>
                <a:spcPts val="0"/>
              </a:spcBef>
              <a:spcAft>
                <a:spcPts val="0"/>
              </a:spcAft>
            </a:pPr>
            <a:r>
              <a:rPr lang="en-US" sz="1800" dirty="0">
                <a:solidFill>
                  <a:schemeClr val="tx1"/>
                </a:solidFill>
              </a:rPr>
              <a:t>Negative for  CMV, parvovirus, &amp; HSV</a:t>
            </a:r>
          </a:p>
          <a:p>
            <a:pPr>
              <a:spcBef>
                <a:spcPts val="0"/>
              </a:spcBef>
              <a:spcAft>
                <a:spcPts val="0"/>
              </a:spcAft>
            </a:pPr>
            <a:r>
              <a:rPr lang="en-US" sz="1800" dirty="0">
                <a:solidFill>
                  <a:schemeClr val="tx1"/>
                </a:solidFill>
              </a:rPr>
              <a:t>Fetal MRI revealed large bilateral hemispheric parenchymal hemorrhages within the parietal, occipital, and posterior temporal lobes; large intraventricular hemorrhages; and bilateral multiseptated subdural hemorrhages over the entire cerebral hemisphere and posterior superior cerebellum</a:t>
            </a:r>
          </a:p>
          <a:p>
            <a:pPr>
              <a:spcBef>
                <a:spcPts val="0"/>
              </a:spcBef>
              <a:spcAft>
                <a:spcPts val="0"/>
              </a:spcAft>
            </a:pPr>
            <a:r>
              <a:rPr lang="en-US" sz="1800" dirty="0">
                <a:solidFill>
                  <a:schemeClr val="tx1"/>
                </a:solidFill>
              </a:rPr>
              <a:t>The infant underwent successful </a:t>
            </a:r>
            <a:r>
              <a:rPr lang="en-US" sz="1800" dirty="0" err="1">
                <a:solidFill>
                  <a:schemeClr val="tx1"/>
                </a:solidFill>
              </a:rPr>
              <a:t>extubation</a:t>
            </a:r>
            <a:r>
              <a:rPr lang="en-US" sz="1800" dirty="0">
                <a:solidFill>
                  <a:schemeClr val="tx1"/>
                </a:solidFill>
              </a:rPr>
              <a:t> and is currently undergoing continued hematologic evaluation and monitoring in the special care nursery.</a:t>
            </a:r>
          </a:p>
        </p:txBody>
      </p:sp>
    </p:spTree>
    <p:extLst>
      <p:ext uri="{BB962C8B-B14F-4D97-AF65-F5344CB8AC3E}">
        <p14:creationId xmlns:p14="http://schemas.microsoft.com/office/powerpoint/2010/main" val="19319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81E54-016F-44AC-8043-09EF3B7C18D5}"/>
              </a:ext>
            </a:extLst>
          </p:cNvPr>
          <p:cNvSpPr>
            <a:spLocks noGrp="1"/>
          </p:cNvSpPr>
          <p:nvPr>
            <p:ph type="title"/>
          </p:nvPr>
        </p:nvSpPr>
        <p:spPr/>
        <p:txBody>
          <a:bodyPr>
            <a:normAutofit/>
          </a:bodyPr>
          <a:lstStyle/>
          <a:p>
            <a:pPr algn="l"/>
            <a:r>
              <a:rPr lang="en-US" dirty="0">
                <a:solidFill>
                  <a:schemeClr val="tx1"/>
                </a:solidFill>
              </a:rPr>
              <a:t>Case 2: </a:t>
            </a:r>
          </a:p>
        </p:txBody>
      </p:sp>
      <p:sp>
        <p:nvSpPr>
          <p:cNvPr id="5" name="Content Placeholder 4">
            <a:extLst>
              <a:ext uri="{FF2B5EF4-FFF2-40B4-BE49-F238E27FC236}">
                <a16:creationId xmlns:a16="http://schemas.microsoft.com/office/drawing/2014/main" id="{7AF10B6D-2DF2-4CDC-9BD6-55E4C52F4931}"/>
              </a:ext>
            </a:extLst>
          </p:cNvPr>
          <p:cNvSpPr>
            <a:spLocks noGrp="1"/>
          </p:cNvSpPr>
          <p:nvPr>
            <p:ph idx="1"/>
          </p:nvPr>
        </p:nvSpPr>
        <p:spPr/>
        <p:txBody>
          <a:bodyPr>
            <a:normAutofit/>
          </a:bodyPr>
          <a:lstStyle/>
          <a:p>
            <a:r>
              <a:rPr lang="en-US" dirty="0">
                <a:solidFill>
                  <a:schemeClr val="tx1"/>
                </a:solidFill>
              </a:rPr>
              <a:t>40-year-old gravida 3, para 1-0-0-1-1 at 39 4/7 weeks’ gestation with a history of prior cesarean delivery for a large-for–gestational age infant arrived in labor and delivery desiring a trial-of-labor-after-cesarean </a:t>
            </a:r>
          </a:p>
          <a:p>
            <a:r>
              <a:rPr lang="en-US" dirty="0">
                <a:solidFill>
                  <a:schemeClr val="tx1"/>
                </a:solidFill>
              </a:rPr>
              <a:t>She presented with contractions, SVE:  1-2 CM</a:t>
            </a:r>
          </a:p>
          <a:p>
            <a:r>
              <a:rPr lang="en-US" dirty="0">
                <a:solidFill>
                  <a:schemeClr val="tx1"/>
                </a:solidFill>
              </a:rPr>
              <a:t>She denied leaking of fluid or vaginal bleeding and reported normal fetal movement. </a:t>
            </a:r>
          </a:p>
          <a:p>
            <a:r>
              <a:rPr lang="en-US" dirty="0">
                <a:solidFill>
                  <a:schemeClr val="tx1"/>
                </a:solidFill>
              </a:rPr>
              <a:t>Her history included fibroids and sexual abuse in the distant past. </a:t>
            </a:r>
          </a:p>
          <a:p>
            <a:r>
              <a:rPr lang="en-US" dirty="0">
                <a:solidFill>
                  <a:schemeClr val="tx1"/>
                </a:solidFill>
              </a:rPr>
              <a:t>Her most recent ultrasonographic scan performed 1 week ago showed an estimated fetal weight of 3,768 g. </a:t>
            </a:r>
          </a:p>
          <a:p>
            <a:r>
              <a:rPr lang="en-US" dirty="0">
                <a:solidFill>
                  <a:schemeClr val="tx1"/>
                </a:solidFill>
              </a:rPr>
              <a:t>Admission vital signs:  T - 98.2°F   HR - 75 bpm  BP - 124/89 mmHg  RR- 18 </a:t>
            </a:r>
          </a:p>
          <a:p>
            <a:r>
              <a:rPr lang="en-US" dirty="0">
                <a:solidFill>
                  <a:schemeClr val="tx1"/>
                </a:solidFill>
              </a:rPr>
              <a:t>Prenatal laboratory findings were within normal limits, GBS negative</a:t>
            </a:r>
          </a:p>
        </p:txBody>
      </p:sp>
      <p:sp>
        <p:nvSpPr>
          <p:cNvPr id="6" name="TextBox 5">
            <a:extLst>
              <a:ext uri="{FF2B5EF4-FFF2-40B4-BE49-F238E27FC236}">
                <a16:creationId xmlns:a16="http://schemas.microsoft.com/office/drawing/2014/main" id="{531954D3-B8D2-4CCC-BF73-FC8D87FAE479}"/>
              </a:ext>
            </a:extLst>
          </p:cNvPr>
          <p:cNvSpPr txBox="1"/>
          <p:nvPr/>
        </p:nvSpPr>
        <p:spPr>
          <a:xfrm>
            <a:off x="406400" y="6439732"/>
            <a:ext cx="9550400" cy="297454"/>
          </a:xfrm>
          <a:prstGeom prst="rect">
            <a:avLst/>
          </a:prstGeom>
          <a:noFill/>
        </p:spPr>
        <p:txBody>
          <a:bodyPr wrap="square">
            <a:spAutoFit/>
          </a:bodyPr>
          <a:lstStyle/>
          <a:p>
            <a:r>
              <a:rPr lang="en-US" sz="1333" dirty="0" err="1"/>
              <a:t>Druzin</a:t>
            </a:r>
            <a:r>
              <a:rPr lang="en-US" sz="1333" dirty="0"/>
              <a:t>, M &amp; Peterson, P.  </a:t>
            </a:r>
            <a:r>
              <a:rPr lang="en-US" sz="1333" i="1" dirty="0" err="1"/>
              <a:t>NeoReviews</a:t>
            </a:r>
            <a:r>
              <a:rPr lang="en-US" sz="1333" i="1" dirty="0"/>
              <a:t> </a:t>
            </a:r>
            <a:r>
              <a:rPr lang="en-US" sz="1333" dirty="0"/>
              <a:t>2017;18;e75</a:t>
            </a:r>
          </a:p>
        </p:txBody>
      </p:sp>
    </p:spTree>
    <p:extLst>
      <p:ext uri="{BB962C8B-B14F-4D97-AF65-F5344CB8AC3E}">
        <p14:creationId xmlns:p14="http://schemas.microsoft.com/office/powerpoint/2010/main" val="162537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C801-31C9-41E8-BDDA-6519B9065C9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EBF1AC63-2795-4C92-8E9E-00A6748B44D4}"/>
              </a:ext>
            </a:extLst>
          </p:cNvPr>
          <p:cNvPicPr>
            <a:picLocks noChangeAspect="1"/>
          </p:cNvPicPr>
          <p:nvPr/>
        </p:nvPicPr>
        <p:blipFill>
          <a:blip r:embed="rId3"/>
          <a:stretch>
            <a:fillRect/>
          </a:stretch>
        </p:blipFill>
        <p:spPr>
          <a:xfrm>
            <a:off x="0" y="89973"/>
            <a:ext cx="12192000" cy="6063916"/>
          </a:xfrm>
          <a:prstGeom prst="rect">
            <a:avLst/>
          </a:prstGeom>
        </p:spPr>
      </p:pic>
      <p:sp>
        <p:nvSpPr>
          <p:cNvPr id="7" name="TextBox 6">
            <a:extLst>
              <a:ext uri="{FF2B5EF4-FFF2-40B4-BE49-F238E27FC236}">
                <a16:creationId xmlns:a16="http://schemas.microsoft.com/office/drawing/2014/main" id="{BA920F20-85D3-4B33-A6D3-B314A336E132}"/>
              </a:ext>
            </a:extLst>
          </p:cNvPr>
          <p:cNvSpPr txBox="1"/>
          <p:nvPr/>
        </p:nvSpPr>
        <p:spPr>
          <a:xfrm>
            <a:off x="406400" y="6439733"/>
            <a:ext cx="9550400" cy="297454"/>
          </a:xfrm>
          <a:prstGeom prst="rect">
            <a:avLst/>
          </a:prstGeom>
          <a:noFill/>
        </p:spPr>
        <p:txBody>
          <a:bodyPr wrap="square">
            <a:spAutoFit/>
          </a:bodyPr>
          <a:lstStyle/>
          <a:p>
            <a:r>
              <a:rPr lang="en-US" sz="1333" dirty="0"/>
              <a:t>Figure 1. Electronic fetal monitoring strip 1. </a:t>
            </a:r>
            <a:r>
              <a:rPr lang="en-US" sz="1333" dirty="0" err="1"/>
              <a:t>Druzin</a:t>
            </a:r>
            <a:r>
              <a:rPr lang="en-US" sz="1333" dirty="0"/>
              <a:t>, M &amp; Peterson, P.  </a:t>
            </a:r>
            <a:r>
              <a:rPr lang="en-US" sz="1333" i="1" dirty="0" err="1"/>
              <a:t>NeoReviews</a:t>
            </a:r>
            <a:r>
              <a:rPr lang="en-US" sz="1333" i="1" dirty="0"/>
              <a:t> </a:t>
            </a:r>
            <a:r>
              <a:rPr lang="en-US" sz="1333" dirty="0"/>
              <a:t>2017;18;e75</a:t>
            </a:r>
          </a:p>
        </p:txBody>
      </p:sp>
    </p:spTree>
    <p:extLst>
      <p:ext uri="{BB962C8B-B14F-4D97-AF65-F5344CB8AC3E}">
        <p14:creationId xmlns:p14="http://schemas.microsoft.com/office/powerpoint/2010/main" val="42305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136B-3539-4CD4-B26D-2475C3D904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E5430D-5F4D-4500-9A69-C73140B05352}"/>
              </a:ext>
            </a:extLst>
          </p:cNvPr>
          <p:cNvSpPr>
            <a:spLocks noGrp="1"/>
          </p:cNvSpPr>
          <p:nvPr>
            <p:ph idx="1"/>
          </p:nvPr>
        </p:nvSpPr>
        <p:spPr>
          <a:xfrm>
            <a:off x="913795" y="2082405"/>
            <a:ext cx="10353762" cy="4058751"/>
          </a:xfrm>
        </p:spPr>
        <p:txBody>
          <a:bodyPr>
            <a:normAutofit fontScale="92500" lnSpcReduction="20000"/>
          </a:bodyPr>
          <a:lstStyle/>
          <a:p>
            <a:r>
              <a:rPr lang="en-US" sz="2800" dirty="0">
                <a:solidFill>
                  <a:schemeClr val="tx1"/>
                </a:solidFill>
              </a:rPr>
              <a:t>After several hours, a cervical examination revealed no change and augmentation with oxytocin was recommended. </a:t>
            </a:r>
          </a:p>
          <a:p>
            <a:r>
              <a:rPr lang="en-US" sz="2800" dirty="0">
                <a:solidFill>
                  <a:schemeClr val="tx1"/>
                </a:solidFill>
              </a:rPr>
              <a:t>At first the patient was amenable to the plan, but then changed her mind and refused oxytocin and any other interventions and wished to go home.  </a:t>
            </a:r>
          </a:p>
          <a:p>
            <a:r>
              <a:rPr lang="en-US" sz="2800" dirty="0">
                <a:solidFill>
                  <a:schemeClr val="tx1"/>
                </a:solidFill>
              </a:rPr>
              <a:t>The physician discussed the concerns of the patient and her husband, and informed them of the risk of uterine rupture with her history of a prior cesarean delivery with a </a:t>
            </a:r>
            <a:r>
              <a:rPr lang="en-US" sz="2800" dirty="0" err="1">
                <a:solidFill>
                  <a:schemeClr val="tx1"/>
                </a:solidFill>
              </a:rPr>
              <a:t>macrosomic</a:t>
            </a:r>
            <a:r>
              <a:rPr lang="en-US" sz="2800" dirty="0">
                <a:solidFill>
                  <a:schemeClr val="tx1"/>
                </a:solidFill>
              </a:rPr>
              <a:t> infant. </a:t>
            </a:r>
          </a:p>
          <a:p>
            <a:r>
              <a:rPr lang="en-US" sz="2800" dirty="0">
                <a:solidFill>
                  <a:schemeClr val="tx1"/>
                </a:solidFill>
              </a:rPr>
              <a:t>The patient and husband verbalized their understanding but again refused treatment, signed a discharge form, and left the hospital.</a:t>
            </a:r>
          </a:p>
        </p:txBody>
      </p:sp>
    </p:spTree>
    <p:extLst>
      <p:ext uri="{BB962C8B-B14F-4D97-AF65-F5344CB8AC3E}">
        <p14:creationId xmlns:p14="http://schemas.microsoft.com/office/powerpoint/2010/main" val="425777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482A-245C-4F9E-B4BD-D812846F58B9}"/>
              </a:ext>
            </a:extLst>
          </p:cNvPr>
          <p:cNvSpPr>
            <a:spLocks noGrp="1"/>
          </p:cNvSpPr>
          <p:nvPr>
            <p:ph type="title"/>
          </p:nvPr>
        </p:nvSpPr>
        <p:spPr>
          <a:xfrm>
            <a:off x="913795" y="581575"/>
            <a:ext cx="10353762" cy="970450"/>
          </a:xfrm>
        </p:spPr>
        <p:txBody>
          <a:bodyPr>
            <a:normAutofit/>
          </a:bodyPr>
          <a:lstStyle/>
          <a:p>
            <a:r>
              <a:rPr lang="en-US" sz="5400" dirty="0">
                <a:solidFill>
                  <a:schemeClr val="tx1"/>
                </a:solidFill>
              </a:rPr>
              <a:t>3 Days Later</a:t>
            </a:r>
          </a:p>
        </p:txBody>
      </p:sp>
      <p:sp>
        <p:nvSpPr>
          <p:cNvPr id="3" name="Content Placeholder 2">
            <a:extLst>
              <a:ext uri="{FF2B5EF4-FFF2-40B4-BE49-F238E27FC236}">
                <a16:creationId xmlns:a16="http://schemas.microsoft.com/office/drawing/2014/main" id="{672C4F49-DB7A-4013-A4A7-1FBAD2C87A49}"/>
              </a:ext>
            </a:extLst>
          </p:cNvPr>
          <p:cNvSpPr>
            <a:spLocks noGrp="1"/>
          </p:cNvSpPr>
          <p:nvPr>
            <p:ph idx="1"/>
          </p:nvPr>
        </p:nvSpPr>
        <p:spPr/>
        <p:txBody>
          <a:bodyPr>
            <a:normAutofit/>
          </a:bodyPr>
          <a:lstStyle/>
          <a:p>
            <a:r>
              <a:rPr lang="en-US" sz="2800" dirty="0">
                <a:solidFill>
                  <a:schemeClr val="tx1"/>
                </a:solidFill>
              </a:rPr>
              <a:t>Patient returns to labor &amp; delivery with painful contractions that she rated as 8 out of 10, and requested pain relief. </a:t>
            </a:r>
          </a:p>
          <a:p>
            <a:r>
              <a:rPr lang="en-US" sz="2800" dirty="0">
                <a:solidFill>
                  <a:schemeClr val="tx1"/>
                </a:solidFill>
              </a:rPr>
              <a:t>SVE:  2/30%/-3 </a:t>
            </a:r>
          </a:p>
          <a:p>
            <a:r>
              <a:rPr lang="en-US" sz="2800" dirty="0">
                <a:solidFill>
                  <a:schemeClr val="tx1"/>
                </a:solidFill>
              </a:rPr>
              <a:t>She considered taking an epidural but was hesitant to do so, because she believed it was the reason she had a cesarean delivery the first time, when she did not progress past 3 cm after epidural placement. </a:t>
            </a:r>
          </a:p>
        </p:txBody>
      </p:sp>
    </p:spTree>
    <p:extLst>
      <p:ext uri="{BB962C8B-B14F-4D97-AF65-F5344CB8AC3E}">
        <p14:creationId xmlns:p14="http://schemas.microsoft.com/office/powerpoint/2010/main" val="192104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B5F56-C1E0-418B-99B4-99A8DFF9D93B}"/>
              </a:ext>
            </a:extLst>
          </p:cNvPr>
          <p:cNvPicPr>
            <a:picLocks noChangeAspect="1"/>
          </p:cNvPicPr>
          <p:nvPr/>
        </p:nvPicPr>
        <p:blipFill>
          <a:blip r:embed="rId3"/>
          <a:stretch>
            <a:fillRect/>
          </a:stretch>
        </p:blipFill>
        <p:spPr>
          <a:xfrm>
            <a:off x="101600" y="543711"/>
            <a:ext cx="12151360" cy="5770579"/>
          </a:xfrm>
          <a:prstGeom prst="rect">
            <a:avLst/>
          </a:prstGeom>
        </p:spPr>
      </p:pic>
      <p:sp>
        <p:nvSpPr>
          <p:cNvPr id="8" name="TextBox 7">
            <a:extLst>
              <a:ext uri="{FF2B5EF4-FFF2-40B4-BE49-F238E27FC236}">
                <a16:creationId xmlns:a16="http://schemas.microsoft.com/office/drawing/2014/main" id="{6738B09E-93F5-4843-99F2-729B0BA683F9}"/>
              </a:ext>
            </a:extLst>
          </p:cNvPr>
          <p:cNvSpPr txBox="1"/>
          <p:nvPr/>
        </p:nvSpPr>
        <p:spPr>
          <a:xfrm>
            <a:off x="0" y="6524626"/>
            <a:ext cx="9550400" cy="297454"/>
          </a:xfrm>
          <a:prstGeom prst="rect">
            <a:avLst/>
          </a:prstGeom>
          <a:noFill/>
        </p:spPr>
        <p:txBody>
          <a:bodyPr wrap="square">
            <a:spAutoFit/>
          </a:bodyPr>
          <a:lstStyle/>
          <a:p>
            <a:r>
              <a:rPr lang="en-US" sz="1333" dirty="0"/>
              <a:t>Figure 2. Electronic fetal monitoring strip 1. </a:t>
            </a:r>
            <a:r>
              <a:rPr lang="en-US" sz="1333" dirty="0" err="1"/>
              <a:t>Druzin</a:t>
            </a:r>
            <a:r>
              <a:rPr lang="en-US" sz="1333" dirty="0"/>
              <a:t>, M &amp; Peterson, P.  </a:t>
            </a:r>
            <a:r>
              <a:rPr lang="en-US" sz="1333" i="1" dirty="0" err="1"/>
              <a:t>NeoReviews</a:t>
            </a:r>
            <a:r>
              <a:rPr lang="en-US" sz="1333" i="1" dirty="0"/>
              <a:t> </a:t>
            </a:r>
            <a:r>
              <a:rPr lang="en-US" sz="1333" dirty="0"/>
              <a:t>2017;18;e75</a:t>
            </a:r>
          </a:p>
        </p:txBody>
      </p:sp>
    </p:spTree>
    <p:extLst>
      <p:ext uri="{BB962C8B-B14F-4D97-AF65-F5344CB8AC3E}">
        <p14:creationId xmlns:p14="http://schemas.microsoft.com/office/powerpoint/2010/main" val="79401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5846-B0B1-4483-99FF-488F90FCC330}"/>
              </a:ext>
            </a:extLst>
          </p:cNvPr>
          <p:cNvSpPr>
            <a:spLocks noGrp="1"/>
          </p:cNvSpPr>
          <p:nvPr>
            <p:ph type="title"/>
          </p:nvPr>
        </p:nvSpPr>
        <p:spPr>
          <a:xfrm>
            <a:off x="609600" y="269559"/>
            <a:ext cx="10972800" cy="833439"/>
          </a:xfrm>
        </p:spPr>
        <p:txBody>
          <a:bodyPr>
            <a:noAutofit/>
          </a:bodyPr>
          <a:lstStyle/>
          <a:p>
            <a:r>
              <a:rPr lang="en-US" sz="3733" dirty="0"/>
              <a:t>1 hour later   SVE:  3/50%/-3, IUPC Placed</a:t>
            </a:r>
          </a:p>
        </p:txBody>
      </p:sp>
      <p:sp>
        <p:nvSpPr>
          <p:cNvPr id="3" name="Content Placeholder 2">
            <a:extLst>
              <a:ext uri="{FF2B5EF4-FFF2-40B4-BE49-F238E27FC236}">
                <a16:creationId xmlns:a16="http://schemas.microsoft.com/office/drawing/2014/main" id="{446BD9B0-8C9A-469A-A07F-358628FAD40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9F72173-5FFE-494F-BE33-FDD003838A3C}"/>
              </a:ext>
            </a:extLst>
          </p:cNvPr>
          <p:cNvPicPr>
            <a:picLocks noChangeAspect="1"/>
          </p:cNvPicPr>
          <p:nvPr/>
        </p:nvPicPr>
        <p:blipFill>
          <a:blip r:embed="rId3"/>
          <a:stretch>
            <a:fillRect/>
          </a:stretch>
        </p:blipFill>
        <p:spPr>
          <a:xfrm>
            <a:off x="406400" y="269559"/>
            <a:ext cx="11233355" cy="6193125"/>
          </a:xfrm>
          <a:prstGeom prst="rect">
            <a:avLst/>
          </a:prstGeom>
        </p:spPr>
      </p:pic>
      <p:sp>
        <p:nvSpPr>
          <p:cNvPr id="6" name="TextBox 5">
            <a:extLst>
              <a:ext uri="{FF2B5EF4-FFF2-40B4-BE49-F238E27FC236}">
                <a16:creationId xmlns:a16="http://schemas.microsoft.com/office/drawing/2014/main" id="{73414C05-6691-4629-9038-E565CD133AA9}"/>
              </a:ext>
            </a:extLst>
          </p:cNvPr>
          <p:cNvSpPr txBox="1"/>
          <p:nvPr/>
        </p:nvSpPr>
        <p:spPr>
          <a:xfrm>
            <a:off x="406400" y="6439733"/>
            <a:ext cx="9550400" cy="297454"/>
          </a:xfrm>
          <a:prstGeom prst="rect">
            <a:avLst/>
          </a:prstGeom>
          <a:noFill/>
        </p:spPr>
        <p:txBody>
          <a:bodyPr wrap="square">
            <a:spAutoFit/>
          </a:bodyPr>
          <a:lstStyle/>
          <a:p>
            <a:r>
              <a:rPr lang="en-US" sz="1333" dirty="0"/>
              <a:t>Figure 3. Electronic fetal monitoring strip 1. </a:t>
            </a:r>
            <a:r>
              <a:rPr lang="en-US" sz="1333" dirty="0" err="1"/>
              <a:t>Druzin</a:t>
            </a:r>
            <a:r>
              <a:rPr lang="en-US" sz="1333" dirty="0"/>
              <a:t>, M &amp; Peterson, P.  </a:t>
            </a:r>
            <a:r>
              <a:rPr lang="en-US" sz="1333" i="1" dirty="0" err="1"/>
              <a:t>NeoReviews</a:t>
            </a:r>
            <a:r>
              <a:rPr lang="en-US" sz="1333" i="1" dirty="0"/>
              <a:t> </a:t>
            </a:r>
            <a:r>
              <a:rPr lang="en-US" sz="1333" dirty="0"/>
              <a:t>2017;18;e75</a:t>
            </a:r>
          </a:p>
        </p:txBody>
      </p:sp>
      <p:sp>
        <p:nvSpPr>
          <p:cNvPr id="7" name="TextBox 6">
            <a:extLst>
              <a:ext uri="{FF2B5EF4-FFF2-40B4-BE49-F238E27FC236}">
                <a16:creationId xmlns:a16="http://schemas.microsoft.com/office/drawing/2014/main" id="{8262FDF3-D59E-4F26-A5F4-3739265FFBF2}"/>
              </a:ext>
            </a:extLst>
          </p:cNvPr>
          <p:cNvSpPr txBox="1"/>
          <p:nvPr/>
        </p:nvSpPr>
        <p:spPr>
          <a:xfrm>
            <a:off x="4572000" y="3429000"/>
            <a:ext cx="6908800" cy="1200329"/>
          </a:xfrm>
          <a:prstGeom prst="rect">
            <a:avLst/>
          </a:prstGeom>
          <a:solidFill>
            <a:schemeClr val="accent2"/>
          </a:solidFill>
        </p:spPr>
        <p:txBody>
          <a:bodyPr wrap="square" rtlCol="0">
            <a:spAutoFit/>
          </a:bodyPr>
          <a:lstStyle/>
          <a:p>
            <a:r>
              <a:rPr lang="en-US" sz="2400" dirty="0"/>
              <a:t>Discussion of continued augmentation v/s repeat C/S, Pt &amp; husband wish to continue with augmentation</a:t>
            </a:r>
          </a:p>
        </p:txBody>
      </p:sp>
    </p:spTree>
    <p:extLst>
      <p:ext uri="{BB962C8B-B14F-4D97-AF65-F5344CB8AC3E}">
        <p14:creationId xmlns:p14="http://schemas.microsoft.com/office/powerpoint/2010/main" val="15080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823623-5AD9-42ED-B6F8-5EE2100763C5}"/>
              </a:ext>
            </a:extLst>
          </p:cNvPr>
          <p:cNvPicPr>
            <a:picLocks noChangeAspect="1"/>
          </p:cNvPicPr>
          <p:nvPr/>
        </p:nvPicPr>
        <p:blipFill>
          <a:blip r:embed="rId3"/>
          <a:stretch>
            <a:fillRect/>
          </a:stretch>
        </p:blipFill>
        <p:spPr>
          <a:xfrm>
            <a:off x="812800" y="0"/>
            <a:ext cx="9963355" cy="6384413"/>
          </a:xfrm>
          <a:prstGeom prst="rect">
            <a:avLst/>
          </a:prstGeom>
        </p:spPr>
      </p:pic>
      <p:sp>
        <p:nvSpPr>
          <p:cNvPr id="2" name="Title 1">
            <a:extLst>
              <a:ext uri="{FF2B5EF4-FFF2-40B4-BE49-F238E27FC236}">
                <a16:creationId xmlns:a16="http://schemas.microsoft.com/office/drawing/2014/main" id="{639E0DE4-A8A1-492E-8DA1-54D7F5649459}"/>
              </a:ext>
            </a:extLst>
          </p:cNvPr>
          <p:cNvSpPr>
            <a:spLocks noGrp="1"/>
          </p:cNvSpPr>
          <p:nvPr>
            <p:ph type="title"/>
          </p:nvPr>
        </p:nvSpPr>
        <p:spPr>
          <a:xfrm>
            <a:off x="-914400" y="381000"/>
            <a:ext cx="10972800" cy="1143000"/>
          </a:xfrm>
        </p:spPr>
        <p:txBody>
          <a:bodyPr>
            <a:normAutofit fontScale="90000"/>
          </a:bodyPr>
          <a:lstStyle/>
          <a:p>
            <a:r>
              <a:rPr lang="en-US" dirty="0"/>
              <a:t>1 hour later</a:t>
            </a:r>
            <a:br>
              <a:rPr lang="en-US" dirty="0"/>
            </a:br>
            <a:endParaRPr lang="en-US" dirty="0"/>
          </a:p>
        </p:txBody>
      </p:sp>
      <p:sp>
        <p:nvSpPr>
          <p:cNvPr id="8" name="TextBox 7">
            <a:extLst>
              <a:ext uri="{FF2B5EF4-FFF2-40B4-BE49-F238E27FC236}">
                <a16:creationId xmlns:a16="http://schemas.microsoft.com/office/drawing/2014/main" id="{FCB7C538-D407-472D-B1AE-E09BDA45B7AE}"/>
              </a:ext>
            </a:extLst>
          </p:cNvPr>
          <p:cNvSpPr txBox="1"/>
          <p:nvPr/>
        </p:nvSpPr>
        <p:spPr>
          <a:xfrm>
            <a:off x="406400" y="6439733"/>
            <a:ext cx="9550400" cy="297454"/>
          </a:xfrm>
          <a:prstGeom prst="rect">
            <a:avLst/>
          </a:prstGeom>
          <a:noFill/>
        </p:spPr>
        <p:txBody>
          <a:bodyPr wrap="square">
            <a:spAutoFit/>
          </a:bodyPr>
          <a:lstStyle/>
          <a:p>
            <a:r>
              <a:rPr lang="en-US" sz="1333" dirty="0"/>
              <a:t>Figure 4. Electronic fetal monitoring strip 1. </a:t>
            </a:r>
            <a:r>
              <a:rPr lang="en-US" sz="1333" dirty="0" err="1"/>
              <a:t>Druzin</a:t>
            </a:r>
            <a:r>
              <a:rPr lang="en-US" sz="1333" dirty="0"/>
              <a:t>, M &amp; Peterson, P.  </a:t>
            </a:r>
            <a:r>
              <a:rPr lang="en-US" sz="1333" i="1" dirty="0" err="1"/>
              <a:t>NeoReviews</a:t>
            </a:r>
            <a:r>
              <a:rPr lang="en-US" sz="1333" i="1" dirty="0"/>
              <a:t> </a:t>
            </a:r>
            <a:r>
              <a:rPr lang="en-US" sz="1333" dirty="0"/>
              <a:t>2017;18;e75</a:t>
            </a:r>
          </a:p>
        </p:txBody>
      </p:sp>
      <p:sp>
        <p:nvSpPr>
          <p:cNvPr id="3" name="TextBox 2">
            <a:extLst>
              <a:ext uri="{FF2B5EF4-FFF2-40B4-BE49-F238E27FC236}">
                <a16:creationId xmlns:a16="http://schemas.microsoft.com/office/drawing/2014/main" id="{756BED46-B278-41A5-A06B-86AA5AD1DF28}"/>
              </a:ext>
            </a:extLst>
          </p:cNvPr>
          <p:cNvSpPr txBox="1"/>
          <p:nvPr/>
        </p:nvSpPr>
        <p:spPr>
          <a:xfrm>
            <a:off x="10776155" y="3429001"/>
            <a:ext cx="1058303" cy="461665"/>
          </a:xfrm>
          <a:prstGeom prst="rect">
            <a:avLst/>
          </a:prstGeom>
          <a:solidFill>
            <a:schemeClr val="accent1">
              <a:lumMod val="60000"/>
              <a:lumOff val="40000"/>
            </a:schemeClr>
          </a:solidFill>
        </p:spPr>
        <p:txBody>
          <a:bodyPr wrap="none" rtlCol="0">
            <a:spAutoFit/>
          </a:bodyPr>
          <a:lstStyle/>
          <a:p>
            <a:r>
              <a:rPr lang="en-US" sz="2400" dirty="0"/>
              <a:t>To OR</a:t>
            </a:r>
          </a:p>
        </p:txBody>
      </p:sp>
    </p:spTree>
    <p:extLst>
      <p:ext uri="{BB962C8B-B14F-4D97-AF65-F5344CB8AC3E}">
        <p14:creationId xmlns:p14="http://schemas.microsoft.com/office/powerpoint/2010/main" val="33431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55D725-6FA2-4AFC-A4F5-73D428101E82}"/>
              </a:ext>
            </a:extLst>
          </p:cNvPr>
          <p:cNvSpPr>
            <a:spLocks noGrp="1"/>
          </p:cNvSpPr>
          <p:nvPr>
            <p:ph type="title"/>
          </p:nvPr>
        </p:nvSpPr>
        <p:spPr>
          <a:xfrm>
            <a:off x="370624" y="274639"/>
            <a:ext cx="6465641" cy="1143000"/>
          </a:xfrm>
        </p:spPr>
        <p:txBody>
          <a:bodyPr/>
          <a:lstStyle/>
          <a:p>
            <a:r>
              <a:rPr lang="en-US" dirty="0">
                <a:solidFill>
                  <a:schemeClr val="tx1"/>
                </a:solidFill>
              </a:rPr>
              <a:t>Benefit of EFM</a:t>
            </a:r>
          </a:p>
        </p:txBody>
      </p:sp>
      <p:sp>
        <p:nvSpPr>
          <p:cNvPr id="3" name="Content Placeholder 2"/>
          <p:cNvSpPr>
            <a:spLocks noGrp="1"/>
          </p:cNvSpPr>
          <p:nvPr>
            <p:ph idx="1"/>
          </p:nvPr>
        </p:nvSpPr>
        <p:spPr>
          <a:xfrm>
            <a:off x="656492" y="1588867"/>
            <a:ext cx="6418749" cy="4481733"/>
          </a:xfrm>
        </p:spPr>
        <p:txBody>
          <a:bodyPr>
            <a:normAutofit fontScale="92500"/>
          </a:bodyPr>
          <a:lstStyle/>
          <a:p>
            <a:r>
              <a:rPr lang="en-US" dirty="0">
                <a:solidFill>
                  <a:schemeClr val="tx1"/>
                </a:solidFill>
              </a:rPr>
              <a:t>Theory is to identify and intervene on fetal hypoxia secondary to the physiologic demands of normal and abnormal labor</a:t>
            </a:r>
          </a:p>
          <a:p>
            <a:endParaRPr lang="en-US" dirty="0">
              <a:solidFill>
                <a:schemeClr val="tx1"/>
              </a:solidFill>
            </a:endParaRPr>
          </a:p>
          <a:p>
            <a:r>
              <a:rPr lang="en-US" dirty="0">
                <a:solidFill>
                  <a:schemeClr val="tx1"/>
                </a:solidFill>
              </a:rPr>
              <a:t>Remember!</a:t>
            </a:r>
          </a:p>
          <a:p>
            <a:pPr lvl="1"/>
            <a:r>
              <a:rPr lang="en-US" dirty="0">
                <a:solidFill>
                  <a:schemeClr val="tx1"/>
                </a:solidFill>
              </a:rPr>
              <a:t>Normal components of labor result in transient decreases in oxygen delivery and gas exchange for the fetus</a:t>
            </a:r>
          </a:p>
          <a:p>
            <a:pPr lvl="1"/>
            <a:r>
              <a:rPr lang="en-US" dirty="0">
                <a:solidFill>
                  <a:schemeClr val="tx1"/>
                </a:solidFill>
              </a:rPr>
              <a:t>These events place the fetus at risk for interruption in oxygenation and hypoxia even in uncomplicated pregnancies </a:t>
            </a:r>
          </a:p>
          <a:p>
            <a:pPr lvl="1"/>
            <a:r>
              <a:rPr lang="en-US" dirty="0">
                <a:solidFill>
                  <a:schemeClr val="tx1"/>
                </a:solidFill>
              </a:rPr>
              <a:t>Examples: </a:t>
            </a:r>
          </a:p>
          <a:p>
            <a:pPr marL="1219170" lvl="2"/>
            <a:r>
              <a:rPr lang="en-US" dirty="0">
                <a:solidFill>
                  <a:schemeClr val="tx1"/>
                </a:solidFill>
              </a:rPr>
              <a:t>Contractions throughout the first and second stage</a:t>
            </a:r>
          </a:p>
          <a:p>
            <a:pPr marL="1219170" lvl="2"/>
            <a:r>
              <a:rPr lang="en-US" dirty="0">
                <a:solidFill>
                  <a:schemeClr val="tx1"/>
                </a:solidFill>
              </a:rPr>
              <a:t>Maternal expulsive efforts during the second stage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142" y="274639"/>
            <a:ext cx="4454420" cy="5666023"/>
          </a:xfrm>
          <a:prstGeom prst="rect">
            <a:avLst/>
          </a:prstGeom>
        </p:spPr>
      </p:pic>
      <p:sp>
        <p:nvSpPr>
          <p:cNvPr id="5" name="Rectangle 4"/>
          <p:cNvSpPr/>
          <p:nvPr/>
        </p:nvSpPr>
        <p:spPr>
          <a:xfrm>
            <a:off x="7232142" y="5940662"/>
            <a:ext cx="4454420" cy="420756"/>
          </a:xfrm>
          <a:prstGeom prst="rect">
            <a:avLst/>
          </a:prstGeom>
        </p:spPr>
        <p:txBody>
          <a:bodyPr wrap="square">
            <a:spAutoFit/>
          </a:bodyPr>
          <a:lstStyle/>
          <a:p>
            <a:r>
              <a:rPr lang="en-US" sz="1067" dirty="0"/>
              <a:t>Image from: Fig. 15.1 - The Oxygen Pathway.</a:t>
            </a:r>
            <a:endParaRPr lang="en-US" sz="2133" dirty="0"/>
          </a:p>
          <a:p>
            <a:r>
              <a:rPr lang="en-US" sz="1067" dirty="0" err="1"/>
              <a:t>Gabbe's</a:t>
            </a:r>
            <a:r>
              <a:rPr lang="en-US" sz="1067" dirty="0"/>
              <a:t> Obstetrics: Normal and Problem Pregnancies. </a:t>
            </a:r>
          </a:p>
        </p:txBody>
      </p:sp>
      <p:sp>
        <p:nvSpPr>
          <p:cNvPr id="9" name="Rectangle 8">
            <a:extLst>
              <a:ext uri="{FF2B5EF4-FFF2-40B4-BE49-F238E27FC236}">
                <a16:creationId xmlns:a16="http://schemas.microsoft.com/office/drawing/2014/main" id="{89600715-84B2-4EEA-BEE1-7E7D54632751}"/>
              </a:ext>
            </a:extLst>
          </p:cNvPr>
          <p:cNvSpPr/>
          <p:nvPr/>
        </p:nvSpPr>
        <p:spPr>
          <a:xfrm>
            <a:off x="159622" y="6554908"/>
            <a:ext cx="6915620" cy="276999"/>
          </a:xfrm>
          <a:prstGeom prst="rect">
            <a:avLst/>
          </a:prstGeom>
        </p:spPr>
        <p:txBody>
          <a:bodyPr wrap="square">
            <a:spAutoFit/>
          </a:bodyPr>
          <a:lstStyle/>
          <a:p>
            <a:r>
              <a:rPr lang="en-US" sz="1200" dirty="0"/>
              <a:t>Landon, M.  </a:t>
            </a:r>
            <a:r>
              <a:rPr lang="en-US" sz="1200" dirty="0" err="1"/>
              <a:t>Gabbe's</a:t>
            </a:r>
            <a:r>
              <a:rPr lang="en-US" sz="1200" dirty="0"/>
              <a:t> Obstetrics: Normal and Problem Pregnancies Eighth Edition 2021</a:t>
            </a:r>
          </a:p>
        </p:txBody>
      </p:sp>
    </p:spTree>
    <p:extLst>
      <p:ext uri="{BB962C8B-B14F-4D97-AF65-F5344CB8AC3E}">
        <p14:creationId xmlns:p14="http://schemas.microsoft.com/office/powerpoint/2010/main" val="148726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1BB8A3-DE67-4E1E-B199-1B39C8D65DDC}"/>
              </a:ext>
            </a:extLst>
          </p:cNvPr>
          <p:cNvPicPr>
            <a:picLocks noChangeAspect="1"/>
          </p:cNvPicPr>
          <p:nvPr/>
        </p:nvPicPr>
        <p:blipFill>
          <a:blip r:embed="rId3"/>
          <a:stretch>
            <a:fillRect/>
          </a:stretch>
        </p:blipFill>
        <p:spPr>
          <a:xfrm>
            <a:off x="650240" y="0"/>
            <a:ext cx="9963355" cy="6515509"/>
          </a:xfrm>
          <a:prstGeom prst="rect">
            <a:avLst/>
          </a:prstGeom>
        </p:spPr>
      </p:pic>
      <p:sp>
        <p:nvSpPr>
          <p:cNvPr id="8" name="TextBox 7">
            <a:extLst>
              <a:ext uri="{FF2B5EF4-FFF2-40B4-BE49-F238E27FC236}">
                <a16:creationId xmlns:a16="http://schemas.microsoft.com/office/drawing/2014/main" id="{37BD0BBD-4B8D-4BFC-B998-C09B3BEA83A8}"/>
              </a:ext>
            </a:extLst>
          </p:cNvPr>
          <p:cNvSpPr txBox="1"/>
          <p:nvPr/>
        </p:nvSpPr>
        <p:spPr>
          <a:xfrm>
            <a:off x="101600" y="6543134"/>
            <a:ext cx="9550400" cy="297454"/>
          </a:xfrm>
          <a:prstGeom prst="rect">
            <a:avLst/>
          </a:prstGeom>
          <a:noFill/>
        </p:spPr>
        <p:txBody>
          <a:bodyPr wrap="square">
            <a:spAutoFit/>
          </a:bodyPr>
          <a:lstStyle/>
          <a:p>
            <a:r>
              <a:rPr lang="en-US" sz="1333" dirty="0"/>
              <a:t>Figure 5 Electronic fetal monitoring strip 1. </a:t>
            </a:r>
            <a:r>
              <a:rPr lang="en-US" sz="1333" dirty="0" err="1"/>
              <a:t>Druzin</a:t>
            </a:r>
            <a:r>
              <a:rPr lang="en-US" sz="1333" dirty="0"/>
              <a:t>, M &amp; Peterson, P.  </a:t>
            </a:r>
            <a:r>
              <a:rPr lang="en-US" sz="1333" i="1" dirty="0" err="1"/>
              <a:t>NeoReviews</a:t>
            </a:r>
            <a:r>
              <a:rPr lang="en-US" sz="1333" i="1" dirty="0"/>
              <a:t> </a:t>
            </a:r>
            <a:r>
              <a:rPr lang="en-US" sz="1333" dirty="0"/>
              <a:t>2017;18;e75</a:t>
            </a:r>
          </a:p>
        </p:txBody>
      </p:sp>
      <p:sp>
        <p:nvSpPr>
          <p:cNvPr id="2" name="TextBox 1">
            <a:extLst>
              <a:ext uri="{FF2B5EF4-FFF2-40B4-BE49-F238E27FC236}">
                <a16:creationId xmlns:a16="http://schemas.microsoft.com/office/drawing/2014/main" id="{4571DEC4-5E53-437B-92F4-20257481D314}"/>
              </a:ext>
            </a:extLst>
          </p:cNvPr>
          <p:cNvSpPr txBox="1"/>
          <p:nvPr/>
        </p:nvSpPr>
        <p:spPr>
          <a:xfrm>
            <a:off x="4165601" y="584201"/>
            <a:ext cx="2900153" cy="461665"/>
          </a:xfrm>
          <a:prstGeom prst="rect">
            <a:avLst/>
          </a:prstGeom>
          <a:noFill/>
        </p:spPr>
        <p:txBody>
          <a:bodyPr wrap="none" rtlCol="0">
            <a:spAutoFit/>
          </a:bodyPr>
          <a:lstStyle/>
          <a:p>
            <a:r>
              <a:rPr lang="en-US" sz="2400" dirty="0"/>
              <a:t>Final Tracing in OR</a:t>
            </a:r>
          </a:p>
        </p:txBody>
      </p:sp>
    </p:spTree>
    <p:extLst>
      <p:ext uri="{BB962C8B-B14F-4D97-AF65-F5344CB8AC3E}">
        <p14:creationId xmlns:p14="http://schemas.microsoft.com/office/powerpoint/2010/main" val="16804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3C90A-0A31-495F-AB07-4128B2359F43}"/>
              </a:ext>
            </a:extLst>
          </p:cNvPr>
          <p:cNvSpPr>
            <a:spLocks noGrp="1"/>
          </p:cNvSpPr>
          <p:nvPr>
            <p:ph type="title"/>
          </p:nvPr>
        </p:nvSpPr>
        <p:spPr>
          <a:xfrm>
            <a:off x="614924" y="120815"/>
            <a:ext cx="10353762" cy="1002432"/>
          </a:xfrm>
        </p:spPr>
        <p:txBody>
          <a:bodyPr/>
          <a:lstStyle/>
          <a:p>
            <a:pPr algn="l"/>
            <a:r>
              <a:rPr lang="en-US" dirty="0">
                <a:solidFill>
                  <a:schemeClr val="tx1"/>
                </a:solidFill>
              </a:rPr>
              <a:t>Outcome</a:t>
            </a:r>
          </a:p>
        </p:txBody>
      </p:sp>
      <p:sp>
        <p:nvSpPr>
          <p:cNvPr id="6" name="Content Placeholder 5">
            <a:extLst>
              <a:ext uri="{FF2B5EF4-FFF2-40B4-BE49-F238E27FC236}">
                <a16:creationId xmlns:a16="http://schemas.microsoft.com/office/drawing/2014/main" id="{925B0DA3-33F9-4631-9CF1-C85BA1AA404C}"/>
              </a:ext>
            </a:extLst>
          </p:cNvPr>
          <p:cNvSpPr>
            <a:spLocks noGrp="1"/>
          </p:cNvSpPr>
          <p:nvPr>
            <p:ph sz="half" idx="1"/>
          </p:nvPr>
        </p:nvSpPr>
        <p:spPr>
          <a:xfrm>
            <a:off x="604276" y="1306687"/>
            <a:ext cx="10972800" cy="4902202"/>
          </a:xfrm>
        </p:spPr>
        <p:txBody>
          <a:bodyPr>
            <a:normAutofit lnSpcReduction="10000"/>
          </a:bodyPr>
          <a:lstStyle/>
          <a:p>
            <a:pPr>
              <a:lnSpc>
                <a:spcPct val="110000"/>
              </a:lnSpc>
              <a:spcBef>
                <a:spcPts val="0"/>
              </a:spcBef>
              <a:spcAft>
                <a:spcPts val="0"/>
              </a:spcAft>
            </a:pPr>
            <a:r>
              <a:rPr lang="en-US" dirty="0">
                <a:solidFill>
                  <a:schemeClr val="tx1"/>
                </a:solidFill>
              </a:rPr>
              <a:t>Upon entering the abdominal cavity</a:t>
            </a:r>
          </a:p>
          <a:p>
            <a:pPr lvl="1">
              <a:lnSpc>
                <a:spcPct val="110000"/>
              </a:lnSpc>
              <a:spcBef>
                <a:spcPts val="0"/>
              </a:spcBef>
              <a:spcAft>
                <a:spcPts val="0"/>
              </a:spcAft>
            </a:pPr>
            <a:r>
              <a:rPr lang="en-US" dirty="0">
                <a:solidFill>
                  <a:schemeClr val="tx1"/>
                </a:solidFill>
              </a:rPr>
              <a:t>Placenta was noted to be completely separated from the uterus</a:t>
            </a:r>
          </a:p>
          <a:p>
            <a:pPr lvl="1">
              <a:lnSpc>
                <a:spcPct val="110000"/>
              </a:lnSpc>
              <a:spcBef>
                <a:spcPts val="0"/>
              </a:spcBef>
              <a:spcAft>
                <a:spcPts val="0"/>
              </a:spcAft>
            </a:pPr>
            <a:r>
              <a:rPr lang="en-US" dirty="0">
                <a:solidFill>
                  <a:schemeClr val="tx1"/>
                </a:solidFill>
              </a:rPr>
              <a:t>Uterus was empty and contracted down</a:t>
            </a:r>
          </a:p>
          <a:p>
            <a:pPr lvl="1">
              <a:lnSpc>
                <a:spcPct val="110000"/>
              </a:lnSpc>
              <a:spcBef>
                <a:spcPts val="0"/>
              </a:spcBef>
              <a:spcAft>
                <a:spcPts val="0"/>
              </a:spcAft>
            </a:pPr>
            <a:r>
              <a:rPr lang="en-US" dirty="0">
                <a:solidFill>
                  <a:schemeClr val="tx1"/>
                </a:solidFill>
              </a:rPr>
              <a:t>Fetus and placenta were found in the left upper quadrant superior and behind the uterus. </a:t>
            </a:r>
          </a:p>
          <a:p>
            <a:pPr lvl="1">
              <a:lnSpc>
                <a:spcPct val="110000"/>
              </a:lnSpc>
              <a:spcBef>
                <a:spcPts val="0"/>
              </a:spcBef>
              <a:spcAft>
                <a:spcPts val="0"/>
              </a:spcAft>
            </a:pPr>
            <a:r>
              <a:rPr lang="en-US" dirty="0">
                <a:solidFill>
                  <a:schemeClr val="tx1"/>
                </a:solidFill>
              </a:rPr>
              <a:t>The head was delivered, followed by the torso within 2 minutes. </a:t>
            </a:r>
          </a:p>
          <a:p>
            <a:pPr>
              <a:lnSpc>
                <a:spcPct val="110000"/>
              </a:lnSpc>
              <a:spcBef>
                <a:spcPts val="0"/>
              </a:spcBef>
              <a:spcAft>
                <a:spcPts val="0"/>
              </a:spcAft>
            </a:pPr>
            <a:endParaRPr lang="en-US" dirty="0">
              <a:solidFill>
                <a:schemeClr val="tx1"/>
              </a:solidFill>
            </a:endParaRPr>
          </a:p>
          <a:p>
            <a:pPr>
              <a:lnSpc>
                <a:spcPct val="110000"/>
              </a:lnSpc>
              <a:spcBef>
                <a:spcPts val="0"/>
              </a:spcBef>
              <a:spcAft>
                <a:spcPts val="0"/>
              </a:spcAft>
            </a:pPr>
            <a:r>
              <a:rPr lang="en-US" dirty="0">
                <a:solidFill>
                  <a:schemeClr val="tx1"/>
                </a:solidFill>
              </a:rPr>
              <a:t>Female Infant</a:t>
            </a:r>
          </a:p>
          <a:p>
            <a:pPr lvl="1">
              <a:lnSpc>
                <a:spcPct val="110000"/>
              </a:lnSpc>
              <a:spcBef>
                <a:spcPts val="0"/>
              </a:spcBef>
              <a:spcAft>
                <a:spcPts val="0"/>
              </a:spcAft>
            </a:pPr>
            <a:r>
              <a:rPr lang="en-US" dirty="0">
                <a:solidFill>
                  <a:schemeClr val="tx1"/>
                </a:solidFill>
              </a:rPr>
              <a:t>Viable pale, floppy, apneic female infant was delivered and handed to the NICU team. </a:t>
            </a:r>
          </a:p>
          <a:p>
            <a:pPr lvl="1">
              <a:lnSpc>
                <a:spcPct val="110000"/>
              </a:lnSpc>
              <a:spcBef>
                <a:spcPts val="0"/>
              </a:spcBef>
              <a:spcAft>
                <a:spcPts val="0"/>
              </a:spcAft>
            </a:pPr>
            <a:r>
              <a:rPr lang="en-US" dirty="0">
                <a:solidFill>
                  <a:schemeClr val="tx1"/>
                </a:solidFill>
              </a:rPr>
              <a:t>Birthweight was 4 kg (8.8 </a:t>
            </a:r>
            <a:r>
              <a:rPr lang="en-US" dirty="0" err="1">
                <a:solidFill>
                  <a:schemeClr val="tx1"/>
                </a:solidFill>
              </a:rPr>
              <a:t>lb</a:t>
            </a:r>
            <a:r>
              <a:rPr lang="en-US" dirty="0">
                <a:solidFill>
                  <a:schemeClr val="tx1"/>
                </a:solidFill>
              </a:rPr>
              <a:t>)</a:t>
            </a:r>
          </a:p>
          <a:p>
            <a:pPr lvl="1">
              <a:lnSpc>
                <a:spcPct val="110000"/>
              </a:lnSpc>
              <a:spcBef>
                <a:spcPts val="0"/>
              </a:spcBef>
              <a:spcAft>
                <a:spcPts val="0"/>
              </a:spcAft>
            </a:pPr>
            <a:r>
              <a:rPr lang="en-US" dirty="0" err="1">
                <a:solidFill>
                  <a:schemeClr val="tx1"/>
                </a:solidFill>
              </a:rPr>
              <a:t>Apgars</a:t>
            </a:r>
            <a:r>
              <a:rPr lang="en-US" dirty="0">
                <a:solidFill>
                  <a:schemeClr val="tx1"/>
                </a:solidFill>
              </a:rPr>
              <a:t>:  1 and 8</a:t>
            </a:r>
          </a:p>
          <a:p>
            <a:pPr lvl="1">
              <a:lnSpc>
                <a:spcPct val="110000"/>
              </a:lnSpc>
              <a:spcBef>
                <a:spcPts val="0"/>
              </a:spcBef>
              <a:spcAft>
                <a:spcPts val="0"/>
              </a:spcAft>
            </a:pPr>
            <a:r>
              <a:rPr lang="en-US" dirty="0">
                <a:solidFill>
                  <a:schemeClr val="tx1"/>
                </a:solidFill>
              </a:rPr>
              <a:t>The infant received positive pressure ventilation for 2 minutes, with a rapid improvement in heart rate</a:t>
            </a:r>
          </a:p>
          <a:p>
            <a:pPr lvl="1">
              <a:lnSpc>
                <a:spcPct val="110000"/>
              </a:lnSpc>
              <a:spcBef>
                <a:spcPts val="0"/>
              </a:spcBef>
              <a:spcAft>
                <a:spcPts val="0"/>
              </a:spcAft>
            </a:pPr>
            <a:r>
              <a:rPr lang="en-US" dirty="0">
                <a:solidFill>
                  <a:schemeClr val="tx1"/>
                </a:solidFill>
              </a:rPr>
              <a:t>The infant started to breathe spontaneously and cried. Deep suction yielded copious amounts of bloody fluid</a:t>
            </a:r>
          </a:p>
          <a:p>
            <a:pPr lvl="1">
              <a:lnSpc>
                <a:spcPct val="110000"/>
              </a:lnSpc>
              <a:spcBef>
                <a:spcPts val="0"/>
              </a:spcBef>
              <a:spcAft>
                <a:spcPts val="0"/>
              </a:spcAft>
            </a:pPr>
            <a:r>
              <a:rPr lang="fr-FR" dirty="0" err="1">
                <a:solidFill>
                  <a:schemeClr val="tx1"/>
                </a:solidFill>
              </a:rPr>
              <a:t>Cord</a:t>
            </a:r>
            <a:r>
              <a:rPr lang="fr-FR" dirty="0">
                <a:solidFill>
                  <a:schemeClr val="tx1"/>
                </a:solidFill>
              </a:rPr>
              <a:t> Gas:  pH: 6.9  pCO2: 104.9  pO2: 9.0  BE:  –10</a:t>
            </a:r>
            <a:endParaRPr lang="en-US" dirty="0">
              <a:solidFill>
                <a:schemeClr val="tx1"/>
              </a:solidFill>
            </a:endParaRPr>
          </a:p>
          <a:p>
            <a:pPr>
              <a:lnSpc>
                <a:spcPct val="110000"/>
              </a:lnSpc>
              <a:spcBef>
                <a:spcPts val="0"/>
              </a:spcBef>
              <a:spcAft>
                <a:spcPts val="0"/>
              </a:spcAft>
            </a:pPr>
            <a:endParaRPr lang="en-US" dirty="0">
              <a:solidFill>
                <a:schemeClr val="tx1"/>
              </a:solidFill>
            </a:endParaRPr>
          </a:p>
          <a:p>
            <a:pPr>
              <a:lnSpc>
                <a:spcPct val="110000"/>
              </a:lnSpc>
              <a:spcBef>
                <a:spcPts val="0"/>
              </a:spcBef>
              <a:spcAft>
                <a:spcPts val="0"/>
              </a:spcAft>
            </a:pPr>
            <a:r>
              <a:rPr lang="en-US" dirty="0">
                <a:solidFill>
                  <a:schemeClr val="tx1"/>
                </a:solidFill>
              </a:rPr>
              <a:t>She was taken to the NICU and had an uneventful course.</a:t>
            </a:r>
          </a:p>
          <a:p>
            <a:pPr>
              <a:lnSpc>
                <a:spcPct val="110000"/>
              </a:lnSpc>
              <a:spcBef>
                <a:spcPts val="0"/>
              </a:spcBef>
              <a:spcAft>
                <a:spcPts val="0"/>
              </a:spcAft>
            </a:pPr>
            <a:endParaRPr lang="en-US" dirty="0">
              <a:solidFill>
                <a:schemeClr val="tx1"/>
              </a:solidFill>
            </a:endParaRPr>
          </a:p>
          <a:p>
            <a:pPr>
              <a:lnSpc>
                <a:spcPct val="110000"/>
              </a:lnSpc>
              <a:spcBef>
                <a:spcPts val="0"/>
              </a:spcBef>
              <a:spcAft>
                <a:spcPts val="0"/>
              </a:spcAft>
            </a:pPr>
            <a:endParaRPr lang="en-US" dirty="0">
              <a:solidFill>
                <a:schemeClr val="tx1"/>
              </a:solidFill>
            </a:endParaRPr>
          </a:p>
          <a:p>
            <a:pPr>
              <a:lnSpc>
                <a:spcPct val="110000"/>
              </a:lnSpc>
              <a:spcBef>
                <a:spcPts val="0"/>
              </a:spcBef>
              <a:spcAft>
                <a:spcPts val="0"/>
              </a:spcAft>
            </a:pPr>
            <a:endParaRPr lang="en-US" dirty="0">
              <a:solidFill>
                <a:schemeClr val="tx1"/>
              </a:solidFill>
            </a:endParaRPr>
          </a:p>
        </p:txBody>
      </p:sp>
      <p:sp>
        <p:nvSpPr>
          <p:cNvPr id="4" name="TextBox 3">
            <a:extLst>
              <a:ext uri="{FF2B5EF4-FFF2-40B4-BE49-F238E27FC236}">
                <a16:creationId xmlns:a16="http://schemas.microsoft.com/office/drawing/2014/main" id="{58F04B58-B057-483B-B7A9-3C8C657FE311}"/>
              </a:ext>
            </a:extLst>
          </p:cNvPr>
          <p:cNvSpPr txBox="1"/>
          <p:nvPr/>
        </p:nvSpPr>
        <p:spPr>
          <a:xfrm>
            <a:off x="406400" y="6439732"/>
            <a:ext cx="9550400" cy="297454"/>
          </a:xfrm>
          <a:prstGeom prst="rect">
            <a:avLst/>
          </a:prstGeom>
          <a:noFill/>
        </p:spPr>
        <p:txBody>
          <a:bodyPr wrap="square">
            <a:spAutoFit/>
          </a:bodyPr>
          <a:lstStyle/>
          <a:p>
            <a:r>
              <a:rPr lang="en-US" sz="1333" dirty="0" err="1"/>
              <a:t>Druzin</a:t>
            </a:r>
            <a:r>
              <a:rPr lang="en-US" sz="1333" dirty="0"/>
              <a:t>, M &amp; Peterson, P.  </a:t>
            </a:r>
            <a:r>
              <a:rPr lang="en-US" sz="1333" i="1" dirty="0" err="1"/>
              <a:t>NeoReviews</a:t>
            </a:r>
            <a:r>
              <a:rPr lang="en-US" sz="1333" i="1" dirty="0"/>
              <a:t> </a:t>
            </a:r>
            <a:r>
              <a:rPr lang="en-US" sz="1333" dirty="0"/>
              <a:t>2017;18;e75</a:t>
            </a:r>
          </a:p>
        </p:txBody>
      </p:sp>
    </p:spTree>
    <p:extLst>
      <p:ext uri="{BB962C8B-B14F-4D97-AF65-F5344CB8AC3E}">
        <p14:creationId xmlns:p14="http://schemas.microsoft.com/office/powerpoint/2010/main" val="261765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5C67-F18D-48FD-B684-8D65EA009350}"/>
              </a:ext>
            </a:extLst>
          </p:cNvPr>
          <p:cNvSpPr>
            <a:spLocks noGrp="1"/>
          </p:cNvSpPr>
          <p:nvPr>
            <p:ph type="title"/>
          </p:nvPr>
        </p:nvSpPr>
        <p:spPr/>
        <p:txBody>
          <a:bodyPr/>
          <a:lstStyle/>
          <a:p>
            <a:pPr algn="l"/>
            <a:r>
              <a:rPr lang="en-US" dirty="0">
                <a:solidFill>
                  <a:schemeClr val="tx1"/>
                </a:solidFill>
              </a:rPr>
              <a:t>Case 3:</a:t>
            </a:r>
          </a:p>
        </p:txBody>
      </p:sp>
      <p:sp>
        <p:nvSpPr>
          <p:cNvPr id="3" name="Content Placeholder 2">
            <a:extLst>
              <a:ext uri="{FF2B5EF4-FFF2-40B4-BE49-F238E27FC236}">
                <a16:creationId xmlns:a16="http://schemas.microsoft.com/office/drawing/2014/main" id="{D43F819C-ADF6-4DEB-9138-BA940A9F9B91}"/>
              </a:ext>
            </a:extLst>
          </p:cNvPr>
          <p:cNvSpPr>
            <a:spLocks noGrp="1"/>
          </p:cNvSpPr>
          <p:nvPr>
            <p:ph idx="1"/>
          </p:nvPr>
        </p:nvSpPr>
        <p:spPr/>
        <p:txBody>
          <a:bodyPr>
            <a:normAutofit/>
          </a:bodyPr>
          <a:lstStyle/>
          <a:p>
            <a:pPr>
              <a:spcBef>
                <a:spcPts val="0"/>
              </a:spcBef>
              <a:spcAft>
                <a:spcPts val="0"/>
              </a:spcAft>
            </a:pPr>
            <a:r>
              <a:rPr lang="en-US" dirty="0">
                <a:solidFill>
                  <a:schemeClr val="tx1"/>
                </a:solidFill>
              </a:rPr>
              <a:t>This case involves a 35-year-old, gravida 6 para 5005 who presented to the emergency department at 38 4/7 weeks’ gestation with contractions every 10 minutes</a:t>
            </a:r>
          </a:p>
          <a:p>
            <a:pPr>
              <a:spcBef>
                <a:spcPts val="0"/>
              </a:spcBef>
              <a:spcAft>
                <a:spcPts val="0"/>
              </a:spcAft>
            </a:pPr>
            <a:r>
              <a:rPr lang="en-US" dirty="0">
                <a:solidFill>
                  <a:schemeClr val="tx1"/>
                </a:solidFill>
              </a:rPr>
              <a:t>She had not received any prenatal care with this current pregnancy, and her obstetric history was significant for:</a:t>
            </a:r>
          </a:p>
          <a:p>
            <a:pPr lvl="1">
              <a:spcBef>
                <a:spcPts val="0"/>
              </a:spcBef>
              <a:spcAft>
                <a:spcPts val="0"/>
              </a:spcAft>
            </a:pPr>
            <a:r>
              <a:rPr lang="en-US" sz="2000" dirty="0">
                <a:solidFill>
                  <a:schemeClr val="tx1"/>
                </a:solidFill>
              </a:rPr>
              <a:t>G1: gestational diabetes (medication dependent)</a:t>
            </a:r>
          </a:p>
          <a:p>
            <a:pPr lvl="1">
              <a:spcBef>
                <a:spcPts val="0"/>
              </a:spcBef>
              <a:spcAft>
                <a:spcPts val="0"/>
              </a:spcAft>
            </a:pPr>
            <a:r>
              <a:rPr lang="en-US" sz="2000" dirty="0">
                <a:solidFill>
                  <a:schemeClr val="tx1"/>
                </a:solidFill>
              </a:rPr>
              <a:t>G4: gestational diabetes (nonmedication dependent) </a:t>
            </a:r>
          </a:p>
          <a:p>
            <a:pPr lvl="1">
              <a:spcBef>
                <a:spcPts val="0"/>
              </a:spcBef>
              <a:spcAft>
                <a:spcPts val="0"/>
              </a:spcAft>
            </a:pPr>
            <a:r>
              <a:rPr lang="en-US" sz="2000" dirty="0">
                <a:solidFill>
                  <a:schemeClr val="tx1"/>
                </a:solidFill>
              </a:rPr>
              <a:t>G5: gestational diabetes (nonmedication dependent)and  preeclampsia with induction of labor at 37 weeks’ gestation</a:t>
            </a:r>
          </a:p>
          <a:p>
            <a:pPr algn="l">
              <a:spcBef>
                <a:spcPts val="0"/>
              </a:spcBef>
              <a:spcAft>
                <a:spcPts val="0"/>
              </a:spcAft>
            </a:pPr>
            <a:r>
              <a:rPr lang="en-US" dirty="0">
                <a:solidFill>
                  <a:schemeClr val="tx1"/>
                </a:solidFill>
              </a:rPr>
              <a:t>She denied headache, visual changes, right upper quadrant pain, or shortness of breath. </a:t>
            </a:r>
          </a:p>
          <a:p>
            <a:pPr algn="l">
              <a:spcBef>
                <a:spcPts val="0"/>
              </a:spcBef>
              <a:spcAft>
                <a:spcPts val="0"/>
              </a:spcAft>
            </a:pPr>
            <a:r>
              <a:rPr lang="en-US" dirty="0">
                <a:solidFill>
                  <a:schemeClr val="tx1"/>
                </a:solidFill>
              </a:rPr>
              <a:t>BP - 210-220/110s mmHg  HR - 56 bpm RR – Normal </a:t>
            </a:r>
          </a:p>
          <a:p>
            <a:pPr algn="l">
              <a:spcBef>
                <a:spcPts val="0"/>
              </a:spcBef>
              <a:spcAft>
                <a:spcPts val="0"/>
              </a:spcAft>
            </a:pPr>
            <a:r>
              <a:rPr lang="en-US" dirty="0">
                <a:solidFill>
                  <a:schemeClr val="tx1"/>
                </a:solidFill>
              </a:rPr>
              <a:t>SVE:  3 cm/ 30% / –3 </a:t>
            </a:r>
          </a:p>
          <a:p>
            <a:pPr algn="l">
              <a:spcBef>
                <a:spcPts val="0"/>
              </a:spcBef>
              <a:spcAft>
                <a:spcPts val="0"/>
              </a:spcAft>
            </a:pPr>
            <a:r>
              <a:rPr lang="en-US" dirty="0">
                <a:solidFill>
                  <a:schemeClr val="tx1"/>
                </a:solidFill>
              </a:rPr>
              <a:t>Bedside ultrasonography confirmed a viable fetus in the vertex presentation with measurements consistent with a gestational age of 35 weeks</a:t>
            </a:r>
          </a:p>
        </p:txBody>
      </p:sp>
      <p:sp>
        <p:nvSpPr>
          <p:cNvPr id="4" name="TextBox 3">
            <a:extLst>
              <a:ext uri="{FF2B5EF4-FFF2-40B4-BE49-F238E27FC236}">
                <a16:creationId xmlns:a16="http://schemas.microsoft.com/office/drawing/2014/main" id="{0149B5F1-2109-4ECD-A98A-4B45B81FBFB5}"/>
              </a:ext>
            </a:extLst>
          </p:cNvPr>
          <p:cNvSpPr txBox="1"/>
          <p:nvPr/>
        </p:nvSpPr>
        <p:spPr>
          <a:xfrm>
            <a:off x="304800" y="6529706"/>
            <a:ext cx="8026400" cy="297454"/>
          </a:xfrm>
          <a:prstGeom prst="rect">
            <a:avLst/>
          </a:prstGeom>
          <a:noFill/>
        </p:spPr>
        <p:txBody>
          <a:bodyPr wrap="square">
            <a:spAutoFit/>
          </a:bodyPr>
          <a:lstStyle/>
          <a:p>
            <a:pPr algn="l"/>
            <a:r>
              <a:rPr lang="en-US" sz="1333" dirty="0" err="1"/>
              <a:t>NeoReviews</a:t>
            </a:r>
            <a:r>
              <a:rPr lang="en-US" sz="1333" dirty="0"/>
              <a:t> Vol.16 No.9 September 2015  e564</a:t>
            </a:r>
          </a:p>
        </p:txBody>
      </p:sp>
    </p:spTree>
    <p:extLst>
      <p:ext uri="{BB962C8B-B14F-4D97-AF65-F5344CB8AC3E}">
        <p14:creationId xmlns:p14="http://schemas.microsoft.com/office/powerpoint/2010/main" val="116839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4A92-AAF1-4006-94E8-009E238F67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0549C-21D7-43F5-98D6-BFAAF05BD12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619090E-BC41-49CC-80C7-2F208637F38F}"/>
              </a:ext>
            </a:extLst>
          </p:cNvPr>
          <p:cNvPicPr>
            <a:picLocks noChangeAspect="1"/>
          </p:cNvPicPr>
          <p:nvPr/>
        </p:nvPicPr>
        <p:blipFill>
          <a:blip r:embed="rId3"/>
          <a:stretch>
            <a:fillRect/>
          </a:stretch>
        </p:blipFill>
        <p:spPr>
          <a:xfrm>
            <a:off x="13547" y="0"/>
            <a:ext cx="12091053" cy="5562600"/>
          </a:xfrm>
          <a:prstGeom prst="rect">
            <a:avLst/>
          </a:prstGeom>
        </p:spPr>
      </p:pic>
      <p:sp>
        <p:nvSpPr>
          <p:cNvPr id="6" name="TextBox 5">
            <a:extLst>
              <a:ext uri="{FF2B5EF4-FFF2-40B4-BE49-F238E27FC236}">
                <a16:creationId xmlns:a16="http://schemas.microsoft.com/office/drawing/2014/main" id="{CA95B790-6AAC-45B5-AC5B-9993349CF668}"/>
              </a:ext>
            </a:extLst>
          </p:cNvPr>
          <p:cNvSpPr txBox="1"/>
          <p:nvPr/>
        </p:nvSpPr>
        <p:spPr>
          <a:xfrm>
            <a:off x="304800" y="6497334"/>
            <a:ext cx="6096000" cy="318100"/>
          </a:xfrm>
          <a:prstGeom prst="rect">
            <a:avLst/>
          </a:prstGeom>
          <a:noFill/>
        </p:spPr>
        <p:txBody>
          <a:bodyPr wrap="square">
            <a:spAutoFit/>
          </a:bodyPr>
          <a:lstStyle/>
          <a:p>
            <a:r>
              <a:rPr lang="en-US" sz="1467" dirty="0">
                <a:latin typeface="Abadi" panose="020B0604020104020204" pitchFamily="34" charset="0"/>
              </a:rPr>
              <a:t>Figure 1.  </a:t>
            </a:r>
            <a:r>
              <a:rPr lang="en-US" sz="1467" dirty="0" err="1">
                <a:latin typeface="Abadi" panose="020B0604020104020204" pitchFamily="34" charset="0"/>
              </a:rPr>
              <a:t>NeoReviews</a:t>
            </a:r>
            <a:r>
              <a:rPr lang="en-US" sz="1467" dirty="0">
                <a:latin typeface="Abadi" panose="020B0604020104020204" pitchFamily="34" charset="0"/>
              </a:rPr>
              <a:t> Vol.16 No.9 September 2015</a:t>
            </a:r>
            <a:endParaRPr lang="en-US" sz="4267" dirty="0">
              <a:latin typeface="Abadi" panose="020B0604020104020204" pitchFamily="34" charset="0"/>
            </a:endParaRPr>
          </a:p>
        </p:txBody>
      </p:sp>
    </p:spTree>
    <p:extLst>
      <p:ext uri="{BB962C8B-B14F-4D97-AF65-F5344CB8AC3E}">
        <p14:creationId xmlns:p14="http://schemas.microsoft.com/office/powerpoint/2010/main" val="349638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6E61-2090-4C12-9EB5-6BC54583A1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44926-F6F6-4C1C-815E-837FD2F4B13E}"/>
              </a:ext>
            </a:extLst>
          </p:cNvPr>
          <p:cNvSpPr>
            <a:spLocks noGrp="1"/>
          </p:cNvSpPr>
          <p:nvPr>
            <p:ph idx="1"/>
          </p:nvPr>
        </p:nvSpPr>
        <p:spPr>
          <a:xfrm>
            <a:off x="913795" y="1732449"/>
            <a:ext cx="10353762" cy="4408707"/>
          </a:xfrm>
        </p:spPr>
        <p:txBody>
          <a:bodyPr>
            <a:normAutofit fontScale="85000" lnSpcReduction="10000"/>
          </a:bodyPr>
          <a:lstStyle/>
          <a:p>
            <a:r>
              <a:rPr lang="en-US" sz="2800" dirty="0">
                <a:solidFill>
                  <a:schemeClr val="tx1"/>
                </a:solidFill>
              </a:rPr>
              <a:t>An intravenous catheter was placed, and magnesium sulfate for seizure prophylaxis and hydralazine for blood pressure control was administered</a:t>
            </a:r>
          </a:p>
          <a:p>
            <a:r>
              <a:rPr lang="en-US" sz="2800" dirty="0">
                <a:solidFill>
                  <a:schemeClr val="tx1"/>
                </a:solidFill>
              </a:rPr>
              <a:t>Laboratory studies for evaluation of preeclampsia were performed, a Foley catheter was inserted, and cesarean delivery consent was obtained</a:t>
            </a:r>
          </a:p>
          <a:p>
            <a:r>
              <a:rPr lang="en-US" sz="2800" dirty="0">
                <a:solidFill>
                  <a:schemeClr val="tx1"/>
                </a:solidFill>
              </a:rPr>
              <a:t>Obstetric anesthesia and neonatal care unit team was notified of the patient and fetal status</a:t>
            </a:r>
          </a:p>
          <a:p>
            <a:r>
              <a:rPr lang="en-US" sz="2800" dirty="0">
                <a:solidFill>
                  <a:schemeClr val="tx1"/>
                </a:solidFill>
              </a:rPr>
              <a:t>Patient’s blood pressures decreased to 150s/70s mm Hg with 2 doses of hydralazine. </a:t>
            </a:r>
          </a:p>
          <a:p>
            <a:r>
              <a:rPr lang="en-US" sz="2800" dirty="0">
                <a:solidFill>
                  <a:schemeClr val="tx1"/>
                </a:solidFill>
              </a:rPr>
              <a:t>Decision was made to begin labor augmentation with oxytocin while awaiting the laboratory results.</a:t>
            </a:r>
          </a:p>
          <a:p>
            <a:endParaRPr lang="en-US" sz="2800" dirty="0">
              <a:solidFill>
                <a:schemeClr val="tx1"/>
              </a:solidFill>
            </a:endParaRPr>
          </a:p>
        </p:txBody>
      </p:sp>
    </p:spTree>
    <p:extLst>
      <p:ext uri="{BB962C8B-B14F-4D97-AF65-F5344CB8AC3E}">
        <p14:creationId xmlns:p14="http://schemas.microsoft.com/office/powerpoint/2010/main" val="183283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A09F0-84E1-4105-B1A5-15F6B14DAE23}"/>
              </a:ext>
            </a:extLst>
          </p:cNvPr>
          <p:cNvPicPr>
            <a:picLocks noChangeAspect="1"/>
          </p:cNvPicPr>
          <p:nvPr/>
        </p:nvPicPr>
        <p:blipFill>
          <a:blip r:embed="rId3"/>
          <a:stretch>
            <a:fillRect/>
          </a:stretch>
        </p:blipFill>
        <p:spPr>
          <a:xfrm>
            <a:off x="101600" y="501742"/>
            <a:ext cx="12192000" cy="5624423"/>
          </a:xfrm>
          <a:prstGeom prst="rect">
            <a:avLst/>
          </a:prstGeom>
        </p:spPr>
      </p:pic>
      <p:sp>
        <p:nvSpPr>
          <p:cNvPr id="6" name="TextBox 5">
            <a:extLst>
              <a:ext uri="{FF2B5EF4-FFF2-40B4-BE49-F238E27FC236}">
                <a16:creationId xmlns:a16="http://schemas.microsoft.com/office/drawing/2014/main" id="{235D83A2-6D76-432D-8AFC-B937BFCCFB9A}"/>
              </a:ext>
            </a:extLst>
          </p:cNvPr>
          <p:cNvSpPr txBox="1"/>
          <p:nvPr/>
        </p:nvSpPr>
        <p:spPr>
          <a:xfrm>
            <a:off x="304800" y="6497334"/>
            <a:ext cx="6096000" cy="318100"/>
          </a:xfrm>
          <a:prstGeom prst="rect">
            <a:avLst/>
          </a:prstGeom>
          <a:noFill/>
        </p:spPr>
        <p:txBody>
          <a:bodyPr wrap="square">
            <a:spAutoFit/>
          </a:bodyPr>
          <a:lstStyle/>
          <a:p>
            <a:r>
              <a:rPr lang="en-US" sz="1467" dirty="0">
                <a:latin typeface="Abadi" panose="020B0604020104020204" pitchFamily="34" charset="0"/>
              </a:rPr>
              <a:t>Figure 2.  </a:t>
            </a:r>
            <a:r>
              <a:rPr lang="en-US" sz="1467" dirty="0" err="1">
                <a:latin typeface="Abadi" panose="020B0604020104020204" pitchFamily="34" charset="0"/>
              </a:rPr>
              <a:t>NeoReviews</a:t>
            </a:r>
            <a:r>
              <a:rPr lang="en-US" sz="1467" dirty="0">
                <a:latin typeface="Abadi" panose="020B0604020104020204" pitchFamily="34" charset="0"/>
              </a:rPr>
              <a:t> Vol.16 No.9 September 2015</a:t>
            </a:r>
            <a:endParaRPr lang="en-US" sz="4267" dirty="0">
              <a:latin typeface="Abadi" panose="020B0604020104020204" pitchFamily="34" charset="0"/>
            </a:endParaRPr>
          </a:p>
        </p:txBody>
      </p:sp>
      <p:sp>
        <p:nvSpPr>
          <p:cNvPr id="4" name="TextBox 3">
            <a:extLst>
              <a:ext uri="{FF2B5EF4-FFF2-40B4-BE49-F238E27FC236}">
                <a16:creationId xmlns:a16="http://schemas.microsoft.com/office/drawing/2014/main" id="{7FCBF25C-2582-4A58-BD24-41226487B1A4}"/>
              </a:ext>
            </a:extLst>
          </p:cNvPr>
          <p:cNvSpPr txBox="1"/>
          <p:nvPr/>
        </p:nvSpPr>
        <p:spPr>
          <a:xfrm>
            <a:off x="3048000" y="69937"/>
            <a:ext cx="2505814" cy="461665"/>
          </a:xfrm>
          <a:prstGeom prst="rect">
            <a:avLst/>
          </a:prstGeom>
          <a:noFill/>
        </p:spPr>
        <p:txBody>
          <a:bodyPr wrap="none" rtlCol="0">
            <a:spAutoFit/>
          </a:bodyPr>
          <a:lstStyle/>
          <a:p>
            <a:r>
              <a:rPr lang="en-US" sz="2400" dirty="0"/>
              <a:t>45 Minutes later</a:t>
            </a:r>
          </a:p>
        </p:txBody>
      </p:sp>
    </p:spTree>
    <p:extLst>
      <p:ext uri="{BB962C8B-B14F-4D97-AF65-F5344CB8AC3E}">
        <p14:creationId xmlns:p14="http://schemas.microsoft.com/office/powerpoint/2010/main" val="33069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1F85-11BC-4148-B5AE-1C586802FC79}"/>
              </a:ext>
            </a:extLst>
          </p:cNvPr>
          <p:cNvPicPr>
            <a:picLocks noChangeAspect="1"/>
          </p:cNvPicPr>
          <p:nvPr/>
        </p:nvPicPr>
        <p:blipFill>
          <a:blip r:embed="rId3"/>
          <a:stretch>
            <a:fillRect/>
          </a:stretch>
        </p:blipFill>
        <p:spPr>
          <a:xfrm>
            <a:off x="0" y="592830"/>
            <a:ext cx="12192000" cy="5672340"/>
          </a:xfrm>
          <a:prstGeom prst="rect">
            <a:avLst/>
          </a:prstGeom>
        </p:spPr>
      </p:pic>
      <p:sp>
        <p:nvSpPr>
          <p:cNvPr id="6" name="TextBox 5">
            <a:extLst>
              <a:ext uri="{FF2B5EF4-FFF2-40B4-BE49-F238E27FC236}">
                <a16:creationId xmlns:a16="http://schemas.microsoft.com/office/drawing/2014/main" id="{15E0AEAD-6AB3-4781-B499-35DFC80ED5AB}"/>
              </a:ext>
            </a:extLst>
          </p:cNvPr>
          <p:cNvSpPr txBox="1"/>
          <p:nvPr/>
        </p:nvSpPr>
        <p:spPr>
          <a:xfrm>
            <a:off x="304800" y="6497334"/>
            <a:ext cx="6096000" cy="318100"/>
          </a:xfrm>
          <a:prstGeom prst="rect">
            <a:avLst/>
          </a:prstGeom>
          <a:noFill/>
        </p:spPr>
        <p:txBody>
          <a:bodyPr wrap="square">
            <a:spAutoFit/>
          </a:bodyPr>
          <a:lstStyle/>
          <a:p>
            <a:r>
              <a:rPr lang="en-US" sz="1467" dirty="0">
                <a:latin typeface="Abadi" panose="020B0604020104020204" pitchFamily="34" charset="0"/>
              </a:rPr>
              <a:t>Figure 3.  </a:t>
            </a:r>
            <a:r>
              <a:rPr lang="en-US" sz="1467" dirty="0" err="1">
                <a:latin typeface="Abadi" panose="020B0604020104020204" pitchFamily="34" charset="0"/>
              </a:rPr>
              <a:t>NeoReviews</a:t>
            </a:r>
            <a:r>
              <a:rPr lang="en-US" sz="1467" dirty="0">
                <a:latin typeface="Abadi" panose="020B0604020104020204" pitchFamily="34" charset="0"/>
              </a:rPr>
              <a:t> Vol.16 No.9 September 2015</a:t>
            </a:r>
            <a:endParaRPr lang="en-US" sz="4267" dirty="0">
              <a:latin typeface="Abadi" panose="020B0604020104020204" pitchFamily="34" charset="0"/>
            </a:endParaRPr>
          </a:p>
        </p:txBody>
      </p:sp>
      <p:sp>
        <p:nvSpPr>
          <p:cNvPr id="4" name="TextBox 3">
            <a:extLst>
              <a:ext uri="{FF2B5EF4-FFF2-40B4-BE49-F238E27FC236}">
                <a16:creationId xmlns:a16="http://schemas.microsoft.com/office/drawing/2014/main" id="{DBCC90F9-74C4-41C9-9B6F-4F0649DD76C9}"/>
              </a:ext>
            </a:extLst>
          </p:cNvPr>
          <p:cNvSpPr txBox="1"/>
          <p:nvPr/>
        </p:nvSpPr>
        <p:spPr>
          <a:xfrm>
            <a:off x="7315200" y="177801"/>
            <a:ext cx="2512226" cy="461665"/>
          </a:xfrm>
          <a:prstGeom prst="rect">
            <a:avLst/>
          </a:prstGeom>
          <a:noFill/>
        </p:spPr>
        <p:txBody>
          <a:bodyPr wrap="none" rtlCol="0">
            <a:spAutoFit/>
          </a:bodyPr>
          <a:lstStyle/>
          <a:p>
            <a:r>
              <a:rPr lang="en-US" sz="2400" dirty="0"/>
              <a:t>10 minutes later</a:t>
            </a:r>
          </a:p>
        </p:txBody>
      </p:sp>
    </p:spTree>
    <p:extLst>
      <p:ext uri="{BB962C8B-B14F-4D97-AF65-F5344CB8AC3E}">
        <p14:creationId xmlns:p14="http://schemas.microsoft.com/office/powerpoint/2010/main" val="392896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896D-9DC9-4E1C-AF63-06A435BEEBD9}"/>
              </a:ext>
            </a:extLst>
          </p:cNvPr>
          <p:cNvSpPr>
            <a:spLocks noGrp="1"/>
          </p:cNvSpPr>
          <p:nvPr>
            <p:ph type="title"/>
          </p:nvPr>
        </p:nvSpPr>
        <p:spPr>
          <a:xfrm>
            <a:off x="609600" y="11854"/>
            <a:ext cx="10972800" cy="719983"/>
          </a:xfrm>
        </p:spPr>
        <p:txBody>
          <a:bodyPr>
            <a:normAutofit/>
          </a:bodyPr>
          <a:lstStyle/>
          <a:p>
            <a:r>
              <a:rPr lang="en-US" dirty="0">
                <a:solidFill>
                  <a:schemeClr val="tx1"/>
                </a:solidFill>
              </a:rPr>
              <a:t>15 minutes later</a:t>
            </a:r>
          </a:p>
        </p:txBody>
      </p:sp>
      <p:sp>
        <p:nvSpPr>
          <p:cNvPr id="3" name="Content Placeholder 2">
            <a:extLst>
              <a:ext uri="{FF2B5EF4-FFF2-40B4-BE49-F238E27FC236}">
                <a16:creationId xmlns:a16="http://schemas.microsoft.com/office/drawing/2014/main" id="{AE972B60-7EBD-4665-83C4-A4F891C8E6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154DD66-3F6B-4A11-921A-9A7C82AC4F63}"/>
              </a:ext>
            </a:extLst>
          </p:cNvPr>
          <p:cNvPicPr>
            <a:picLocks noChangeAspect="1"/>
          </p:cNvPicPr>
          <p:nvPr/>
        </p:nvPicPr>
        <p:blipFill>
          <a:blip r:embed="rId3"/>
          <a:stretch>
            <a:fillRect/>
          </a:stretch>
        </p:blipFill>
        <p:spPr>
          <a:xfrm>
            <a:off x="0" y="731836"/>
            <a:ext cx="12192000" cy="5625267"/>
          </a:xfrm>
          <a:prstGeom prst="rect">
            <a:avLst/>
          </a:prstGeom>
        </p:spPr>
      </p:pic>
      <p:sp>
        <p:nvSpPr>
          <p:cNvPr id="6" name="TextBox 5">
            <a:extLst>
              <a:ext uri="{FF2B5EF4-FFF2-40B4-BE49-F238E27FC236}">
                <a16:creationId xmlns:a16="http://schemas.microsoft.com/office/drawing/2014/main" id="{A78105A2-3552-4D0B-8ACA-612F8122B21E}"/>
              </a:ext>
            </a:extLst>
          </p:cNvPr>
          <p:cNvSpPr txBox="1"/>
          <p:nvPr/>
        </p:nvSpPr>
        <p:spPr>
          <a:xfrm>
            <a:off x="304800" y="6497334"/>
            <a:ext cx="6096000" cy="318100"/>
          </a:xfrm>
          <a:prstGeom prst="rect">
            <a:avLst/>
          </a:prstGeom>
          <a:noFill/>
        </p:spPr>
        <p:txBody>
          <a:bodyPr wrap="square">
            <a:spAutoFit/>
          </a:bodyPr>
          <a:lstStyle/>
          <a:p>
            <a:r>
              <a:rPr lang="en-US" sz="1467" dirty="0">
                <a:latin typeface="Abadi" panose="020B0604020104020204" pitchFamily="34" charset="0"/>
              </a:rPr>
              <a:t>Figure 4.  </a:t>
            </a:r>
            <a:r>
              <a:rPr lang="en-US" sz="1467" dirty="0" err="1">
                <a:latin typeface="Abadi" panose="020B0604020104020204" pitchFamily="34" charset="0"/>
              </a:rPr>
              <a:t>NeoReviews</a:t>
            </a:r>
            <a:r>
              <a:rPr lang="en-US" sz="1467" dirty="0">
                <a:latin typeface="Abadi" panose="020B0604020104020204" pitchFamily="34" charset="0"/>
              </a:rPr>
              <a:t> Vol.16 No.9 September 2015</a:t>
            </a:r>
            <a:endParaRPr lang="en-US" sz="4267" dirty="0">
              <a:latin typeface="Abadi" panose="020B0604020104020204" pitchFamily="34" charset="0"/>
            </a:endParaRPr>
          </a:p>
        </p:txBody>
      </p:sp>
    </p:spTree>
    <p:extLst>
      <p:ext uri="{BB962C8B-B14F-4D97-AF65-F5344CB8AC3E}">
        <p14:creationId xmlns:p14="http://schemas.microsoft.com/office/powerpoint/2010/main" val="42933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D30C-D70D-483B-9D05-85DF28AA1DD7}"/>
              </a:ext>
            </a:extLst>
          </p:cNvPr>
          <p:cNvSpPr>
            <a:spLocks noGrp="1"/>
          </p:cNvSpPr>
          <p:nvPr>
            <p:ph type="title"/>
          </p:nvPr>
        </p:nvSpPr>
        <p:spPr/>
        <p:txBody>
          <a:bodyPr>
            <a:normAutofit/>
          </a:bodyPr>
          <a:lstStyle/>
          <a:p>
            <a:r>
              <a:rPr lang="en-US" dirty="0">
                <a:solidFill>
                  <a:schemeClr val="tx1"/>
                </a:solidFill>
              </a:rPr>
              <a:t>Outcome</a:t>
            </a:r>
          </a:p>
        </p:txBody>
      </p:sp>
      <p:sp>
        <p:nvSpPr>
          <p:cNvPr id="3" name="Content Placeholder 2">
            <a:extLst>
              <a:ext uri="{FF2B5EF4-FFF2-40B4-BE49-F238E27FC236}">
                <a16:creationId xmlns:a16="http://schemas.microsoft.com/office/drawing/2014/main" id="{1EF133EA-0C94-4AD2-A107-9DC885A83883}"/>
              </a:ext>
            </a:extLst>
          </p:cNvPr>
          <p:cNvSpPr>
            <a:spLocks noGrp="1"/>
          </p:cNvSpPr>
          <p:nvPr>
            <p:ph idx="1"/>
          </p:nvPr>
        </p:nvSpPr>
        <p:spPr>
          <a:xfrm>
            <a:off x="609599" y="1600201"/>
            <a:ext cx="6513689" cy="4648199"/>
          </a:xfrm>
        </p:spPr>
        <p:txBody>
          <a:bodyPr>
            <a:normAutofit/>
          </a:bodyPr>
          <a:lstStyle/>
          <a:p>
            <a:r>
              <a:rPr lang="en-US" sz="2800" dirty="0">
                <a:solidFill>
                  <a:schemeClr val="tx1"/>
                </a:solidFill>
              </a:rPr>
              <a:t>Cesarean Delivery of infant 2-3 minutes after skin incision </a:t>
            </a:r>
          </a:p>
          <a:p>
            <a:r>
              <a:rPr lang="en-US" sz="2800" dirty="0">
                <a:solidFill>
                  <a:schemeClr val="tx1"/>
                </a:solidFill>
              </a:rPr>
              <a:t>Male infant </a:t>
            </a:r>
          </a:p>
          <a:p>
            <a:pPr lvl="1"/>
            <a:r>
              <a:rPr lang="en-US" sz="2400" dirty="0">
                <a:solidFill>
                  <a:schemeClr val="tx1"/>
                </a:solidFill>
              </a:rPr>
              <a:t>Weight 3,036 g was delivered within</a:t>
            </a:r>
          </a:p>
          <a:p>
            <a:pPr lvl="1"/>
            <a:r>
              <a:rPr lang="en-US" sz="2400" dirty="0">
                <a:solidFill>
                  <a:schemeClr val="tx1"/>
                </a:solidFill>
              </a:rPr>
              <a:t>APGARS:  0 / 0 / 0 /0 / 0 </a:t>
            </a:r>
          </a:p>
          <a:p>
            <a:pPr lvl="1"/>
            <a:r>
              <a:rPr lang="en-US" sz="2400" dirty="0">
                <a:solidFill>
                  <a:schemeClr val="tx1"/>
                </a:solidFill>
              </a:rPr>
              <a:t>vigorous neonatal resuscitative efforts, no HR was noted for more than 20 minutes</a:t>
            </a:r>
          </a:p>
          <a:p>
            <a:r>
              <a:rPr lang="en-US" sz="2800" dirty="0">
                <a:solidFill>
                  <a:schemeClr val="tx1"/>
                </a:solidFill>
              </a:rPr>
              <a:t>After discussion with the family, resuscitation efforts were stopped. </a:t>
            </a:r>
          </a:p>
        </p:txBody>
      </p:sp>
      <p:sp>
        <p:nvSpPr>
          <p:cNvPr id="5" name="TextBox 4">
            <a:extLst>
              <a:ext uri="{FF2B5EF4-FFF2-40B4-BE49-F238E27FC236}">
                <a16:creationId xmlns:a16="http://schemas.microsoft.com/office/drawing/2014/main" id="{06D20BB5-8AE3-425E-B3A5-52C7F9B93DD5}"/>
              </a:ext>
            </a:extLst>
          </p:cNvPr>
          <p:cNvSpPr txBox="1"/>
          <p:nvPr/>
        </p:nvSpPr>
        <p:spPr>
          <a:xfrm>
            <a:off x="8331201" y="2225366"/>
            <a:ext cx="3251200" cy="1938992"/>
          </a:xfrm>
          <a:prstGeom prst="rect">
            <a:avLst/>
          </a:prstGeom>
          <a:noFill/>
        </p:spPr>
        <p:txBody>
          <a:bodyPr wrap="square">
            <a:spAutoFit/>
          </a:bodyPr>
          <a:lstStyle/>
          <a:p>
            <a:r>
              <a:rPr lang="fr-FR" sz="2400" dirty="0" err="1"/>
              <a:t>Arterial</a:t>
            </a:r>
            <a:r>
              <a:rPr lang="fr-FR" sz="2400" dirty="0"/>
              <a:t> </a:t>
            </a:r>
            <a:r>
              <a:rPr lang="fr-FR" sz="2400" dirty="0" err="1"/>
              <a:t>Cord</a:t>
            </a:r>
            <a:r>
              <a:rPr lang="fr-FR" sz="2400" dirty="0"/>
              <a:t> Blood:</a:t>
            </a:r>
          </a:p>
          <a:p>
            <a:r>
              <a:rPr lang="fr-FR" sz="2400" dirty="0"/>
              <a:t>pH:      6.822</a:t>
            </a:r>
          </a:p>
          <a:p>
            <a:r>
              <a:rPr lang="fr-FR" sz="2400" dirty="0"/>
              <a:t>pO2:    14 </a:t>
            </a:r>
          </a:p>
          <a:p>
            <a:r>
              <a:rPr lang="fr-FR" sz="2400" dirty="0"/>
              <a:t>PCO2:   84 </a:t>
            </a:r>
          </a:p>
          <a:p>
            <a:r>
              <a:rPr lang="fr-FR" sz="2400" dirty="0"/>
              <a:t>BE:       -20 </a:t>
            </a:r>
            <a:endParaRPr lang="en-US" sz="2400" dirty="0"/>
          </a:p>
        </p:txBody>
      </p:sp>
      <p:sp>
        <p:nvSpPr>
          <p:cNvPr id="7" name="TextBox 6">
            <a:extLst>
              <a:ext uri="{FF2B5EF4-FFF2-40B4-BE49-F238E27FC236}">
                <a16:creationId xmlns:a16="http://schemas.microsoft.com/office/drawing/2014/main" id="{EAF1F18C-C8CE-4F32-BF1B-92F416A8D037}"/>
              </a:ext>
            </a:extLst>
          </p:cNvPr>
          <p:cNvSpPr txBox="1"/>
          <p:nvPr/>
        </p:nvSpPr>
        <p:spPr>
          <a:xfrm>
            <a:off x="508000" y="6598390"/>
            <a:ext cx="6096000" cy="256545"/>
          </a:xfrm>
          <a:prstGeom prst="rect">
            <a:avLst/>
          </a:prstGeom>
          <a:noFill/>
        </p:spPr>
        <p:txBody>
          <a:bodyPr wrap="square">
            <a:spAutoFit/>
          </a:bodyPr>
          <a:lstStyle/>
          <a:p>
            <a:r>
              <a:rPr lang="en-US" sz="1067" dirty="0" err="1">
                <a:solidFill>
                  <a:srgbClr val="000000"/>
                </a:solidFill>
                <a:latin typeface="AdvROT-SSB"/>
              </a:rPr>
              <a:t>NeoReviews</a:t>
            </a:r>
            <a:r>
              <a:rPr lang="en-US" sz="1067" dirty="0">
                <a:solidFill>
                  <a:srgbClr val="000000"/>
                </a:solidFill>
                <a:latin typeface="AdvROT-SSB"/>
              </a:rPr>
              <a:t> </a:t>
            </a:r>
            <a:r>
              <a:rPr lang="en-US" sz="1067" dirty="0">
                <a:solidFill>
                  <a:srgbClr val="808080"/>
                </a:solidFill>
                <a:latin typeface="AdvROT-SS"/>
              </a:rPr>
              <a:t>Vol.16 No.9 September 2015</a:t>
            </a:r>
            <a:endParaRPr lang="en-US" sz="2400" dirty="0"/>
          </a:p>
        </p:txBody>
      </p:sp>
    </p:spTree>
    <p:extLst>
      <p:ext uri="{BB962C8B-B14F-4D97-AF65-F5344CB8AC3E}">
        <p14:creationId xmlns:p14="http://schemas.microsoft.com/office/powerpoint/2010/main" val="668539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57BB-CB06-47E5-8522-56DF39120256}"/>
              </a:ext>
            </a:extLst>
          </p:cNvPr>
          <p:cNvSpPr>
            <a:spLocks noGrp="1"/>
          </p:cNvSpPr>
          <p:nvPr>
            <p:ph type="title"/>
          </p:nvPr>
        </p:nvSpPr>
        <p:spPr/>
        <p:txBody>
          <a:bodyPr/>
          <a:lstStyle/>
          <a:p>
            <a:pPr algn="l"/>
            <a:r>
              <a:rPr lang="en-US" dirty="0">
                <a:solidFill>
                  <a:schemeClr val="tx1"/>
                </a:solidFill>
              </a:rPr>
              <a:t>Case 4:  </a:t>
            </a:r>
          </a:p>
        </p:txBody>
      </p:sp>
      <p:sp>
        <p:nvSpPr>
          <p:cNvPr id="3" name="Content Placeholder 2">
            <a:extLst>
              <a:ext uri="{FF2B5EF4-FFF2-40B4-BE49-F238E27FC236}">
                <a16:creationId xmlns:a16="http://schemas.microsoft.com/office/drawing/2014/main" id="{E9E953ED-0D7D-46F9-815E-FA23B7FB1BA3}"/>
              </a:ext>
            </a:extLst>
          </p:cNvPr>
          <p:cNvSpPr>
            <a:spLocks noGrp="1"/>
          </p:cNvSpPr>
          <p:nvPr>
            <p:ph idx="1"/>
          </p:nvPr>
        </p:nvSpPr>
        <p:spPr/>
        <p:txBody>
          <a:bodyPr>
            <a:normAutofit/>
          </a:bodyPr>
          <a:lstStyle/>
          <a:p>
            <a:r>
              <a:rPr lang="en-US" sz="2800" dirty="0">
                <a:solidFill>
                  <a:schemeClr val="tx1"/>
                </a:solidFill>
              </a:rPr>
              <a:t>Healthy, 25 year old G1P0</a:t>
            </a:r>
          </a:p>
          <a:p>
            <a:r>
              <a:rPr lang="en-US" sz="2800" dirty="0">
                <a:solidFill>
                  <a:schemeClr val="tx1"/>
                </a:solidFill>
              </a:rPr>
              <a:t>Presents to Labor &amp; Delivery with contractions every 4 minutes apart.</a:t>
            </a:r>
          </a:p>
          <a:p>
            <a:r>
              <a:rPr lang="en-US" sz="2800" dirty="0">
                <a:solidFill>
                  <a:schemeClr val="tx1"/>
                </a:solidFill>
              </a:rPr>
              <a:t>SVE:  3-4/90/0</a:t>
            </a:r>
          </a:p>
          <a:p>
            <a:r>
              <a:rPr lang="en-US" sz="2800" dirty="0">
                <a:solidFill>
                  <a:schemeClr val="tx1"/>
                </a:solidFill>
              </a:rPr>
              <a:t>+ SROM, clear fluid</a:t>
            </a:r>
          </a:p>
        </p:txBody>
      </p:sp>
    </p:spTree>
    <p:extLst>
      <p:ext uri="{BB962C8B-B14F-4D97-AF65-F5344CB8AC3E}">
        <p14:creationId xmlns:p14="http://schemas.microsoft.com/office/powerpoint/2010/main" val="18711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29661-4736-4263-802D-E118FDEA630F}"/>
              </a:ext>
            </a:extLst>
          </p:cNvPr>
          <p:cNvSpPr>
            <a:spLocks noGrp="1"/>
          </p:cNvSpPr>
          <p:nvPr>
            <p:ph type="title"/>
          </p:nvPr>
        </p:nvSpPr>
        <p:spPr>
          <a:xfrm>
            <a:off x="152400" y="88611"/>
            <a:ext cx="11887200" cy="1091667"/>
          </a:xfrm>
        </p:spPr>
        <p:txBody>
          <a:bodyPr>
            <a:noAutofit/>
          </a:bodyPr>
          <a:lstStyle/>
          <a:p>
            <a:r>
              <a:rPr lang="en-US" sz="3733" dirty="0">
                <a:solidFill>
                  <a:schemeClr val="tx1"/>
                </a:solidFill>
              </a:rPr>
              <a:t>What Information Can We Gain from </a:t>
            </a:r>
            <a:br>
              <a:rPr lang="en-US" sz="3733" dirty="0">
                <a:solidFill>
                  <a:schemeClr val="tx1"/>
                </a:solidFill>
              </a:rPr>
            </a:br>
            <a:r>
              <a:rPr lang="en-US" sz="3733" dirty="0">
                <a:solidFill>
                  <a:schemeClr val="tx1"/>
                </a:solidFill>
              </a:rPr>
              <a:t>Electronic Fetal Monitoring?</a:t>
            </a:r>
          </a:p>
        </p:txBody>
      </p:sp>
      <p:sp>
        <p:nvSpPr>
          <p:cNvPr id="10" name="Freeform: Shape 9">
            <a:extLst>
              <a:ext uri="{FF2B5EF4-FFF2-40B4-BE49-F238E27FC236}">
                <a16:creationId xmlns:a16="http://schemas.microsoft.com/office/drawing/2014/main" id="{CA11BF3C-98AF-4777-99BB-4620A1B5B742}"/>
              </a:ext>
            </a:extLst>
          </p:cNvPr>
          <p:cNvSpPr/>
          <p:nvPr/>
        </p:nvSpPr>
        <p:spPr>
          <a:xfrm>
            <a:off x="1326950" y="1456541"/>
            <a:ext cx="4937081" cy="758548"/>
          </a:xfrm>
          <a:custGeom>
            <a:avLst/>
            <a:gdLst>
              <a:gd name="connsiteX0" fmla="*/ 0 w 1550416"/>
              <a:gd name="connsiteY0" fmla="*/ 0 h 404348"/>
              <a:gd name="connsiteX1" fmla="*/ 1550416 w 1550416"/>
              <a:gd name="connsiteY1" fmla="*/ 0 h 404348"/>
              <a:gd name="connsiteX2" fmla="*/ 1550416 w 1550416"/>
              <a:gd name="connsiteY2" fmla="*/ 404348 h 404348"/>
              <a:gd name="connsiteX3" fmla="*/ 0 w 1550416"/>
              <a:gd name="connsiteY3" fmla="*/ 404348 h 404348"/>
              <a:gd name="connsiteX4" fmla="*/ 0 w 1550416"/>
              <a:gd name="connsiteY4" fmla="*/ 0 h 404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16" h="404348">
                <a:moveTo>
                  <a:pt x="0" y="0"/>
                </a:moveTo>
                <a:lnTo>
                  <a:pt x="1550416" y="0"/>
                </a:lnTo>
                <a:lnTo>
                  <a:pt x="1550416" y="404348"/>
                </a:lnTo>
                <a:lnTo>
                  <a:pt x="0" y="404348"/>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861" tIns="43349" rIns="75861" bIns="43349" numCol="1" spcCol="1270" anchor="ctr" anchorCtr="0">
            <a:noAutofit/>
          </a:bodyPr>
          <a:lstStyle/>
          <a:p>
            <a:pPr algn="ctr" defTabSz="474121">
              <a:lnSpc>
                <a:spcPct val="90000"/>
              </a:lnSpc>
              <a:spcBef>
                <a:spcPct val="0"/>
              </a:spcBef>
              <a:spcAft>
                <a:spcPct val="35000"/>
              </a:spcAft>
            </a:pPr>
            <a:r>
              <a:rPr lang="en-US" sz="2133" dirty="0"/>
              <a:t>Positive Outcomes Associated Intrapartum EFM</a:t>
            </a:r>
          </a:p>
        </p:txBody>
      </p:sp>
      <p:sp>
        <p:nvSpPr>
          <p:cNvPr id="11" name="Freeform: Shape 10">
            <a:extLst>
              <a:ext uri="{FF2B5EF4-FFF2-40B4-BE49-F238E27FC236}">
                <a16:creationId xmlns:a16="http://schemas.microsoft.com/office/drawing/2014/main" id="{4D51C58A-F09F-44B4-A801-655F22A8826D}"/>
              </a:ext>
            </a:extLst>
          </p:cNvPr>
          <p:cNvSpPr/>
          <p:nvPr/>
        </p:nvSpPr>
        <p:spPr>
          <a:xfrm>
            <a:off x="1326950" y="2233413"/>
            <a:ext cx="4937081" cy="1265412"/>
          </a:xfrm>
          <a:custGeom>
            <a:avLst/>
            <a:gdLst>
              <a:gd name="connsiteX0" fmla="*/ 0 w 1550416"/>
              <a:gd name="connsiteY0" fmla="*/ 0 h 2762842"/>
              <a:gd name="connsiteX1" fmla="*/ 1550416 w 1550416"/>
              <a:gd name="connsiteY1" fmla="*/ 0 h 2762842"/>
              <a:gd name="connsiteX2" fmla="*/ 1550416 w 1550416"/>
              <a:gd name="connsiteY2" fmla="*/ 2762842 h 2762842"/>
              <a:gd name="connsiteX3" fmla="*/ 0 w 1550416"/>
              <a:gd name="connsiteY3" fmla="*/ 2762842 h 2762842"/>
              <a:gd name="connsiteX4" fmla="*/ 0 w 1550416"/>
              <a:gd name="connsiteY4" fmla="*/ 0 h 276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16" h="2762842">
                <a:moveTo>
                  <a:pt x="0" y="0"/>
                </a:moveTo>
                <a:lnTo>
                  <a:pt x="1550416" y="0"/>
                </a:lnTo>
                <a:lnTo>
                  <a:pt x="1550416" y="2762842"/>
                </a:lnTo>
                <a:lnTo>
                  <a:pt x="0" y="2762842"/>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6896" tIns="56896" rIns="75861" bIns="85344" numCol="1" spcCol="1270" anchor="t" anchorCtr="0">
            <a:noAutofit/>
          </a:bodyPr>
          <a:lstStyle/>
          <a:p>
            <a:pPr marL="228594" lvl="1" indent="-228594" defTabSz="474121">
              <a:lnSpc>
                <a:spcPct val="90000"/>
              </a:lnSpc>
              <a:spcBef>
                <a:spcPct val="0"/>
              </a:spcBef>
              <a:spcAft>
                <a:spcPct val="15000"/>
              </a:spcAft>
              <a:buFont typeface="Arial" panose="020B0604020202020204" pitchFamily="34" charset="0"/>
              <a:buChar char="•"/>
            </a:pPr>
            <a:r>
              <a:rPr lang="en-US" sz="1333" dirty="0"/>
              <a:t>Several studies have shown that persistent Category I fetal monitoring strip, or the presence of accelerations, is associated with a normal pH</a:t>
            </a:r>
          </a:p>
          <a:p>
            <a:pPr marL="228594" lvl="1" indent="-228594" defTabSz="474121">
              <a:lnSpc>
                <a:spcPct val="90000"/>
              </a:lnSpc>
              <a:spcBef>
                <a:spcPct val="0"/>
              </a:spcBef>
              <a:spcAft>
                <a:spcPct val="15000"/>
              </a:spcAft>
              <a:buFont typeface="Arial" panose="020B0604020202020204" pitchFamily="34" charset="0"/>
              <a:buChar char="•"/>
            </a:pPr>
            <a:r>
              <a:rPr lang="en-US" sz="1333" dirty="0"/>
              <a:t>Moderate variability has also been associated with a normal pH</a:t>
            </a:r>
          </a:p>
        </p:txBody>
      </p:sp>
      <p:sp>
        <p:nvSpPr>
          <p:cNvPr id="12" name="Freeform: Shape 11">
            <a:extLst>
              <a:ext uri="{FF2B5EF4-FFF2-40B4-BE49-F238E27FC236}">
                <a16:creationId xmlns:a16="http://schemas.microsoft.com/office/drawing/2014/main" id="{EE4275A4-DC18-4F91-A5D0-249FF9F58DD2}"/>
              </a:ext>
            </a:extLst>
          </p:cNvPr>
          <p:cNvSpPr/>
          <p:nvPr/>
        </p:nvSpPr>
        <p:spPr>
          <a:xfrm>
            <a:off x="6502401" y="3840797"/>
            <a:ext cx="4937081" cy="613297"/>
          </a:xfrm>
          <a:custGeom>
            <a:avLst/>
            <a:gdLst>
              <a:gd name="connsiteX0" fmla="*/ 0 w 1550416"/>
              <a:gd name="connsiteY0" fmla="*/ 0 h 404348"/>
              <a:gd name="connsiteX1" fmla="*/ 1550416 w 1550416"/>
              <a:gd name="connsiteY1" fmla="*/ 0 h 404348"/>
              <a:gd name="connsiteX2" fmla="*/ 1550416 w 1550416"/>
              <a:gd name="connsiteY2" fmla="*/ 404348 h 404348"/>
              <a:gd name="connsiteX3" fmla="*/ 0 w 1550416"/>
              <a:gd name="connsiteY3" fmla="*/ 404348 h 404348"/>
              <a:gd name="connsiteX4" fmla="*/ 0 w 1550416"/>
              <a:gd name="connsiteY4" fmla="*/ 0 h 404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16" h="404348">
                <a:moveTo>
                  <a:pt x="0" y="0"/>
                </a:moveTo>
                <a:lnTo>
                  <a:pt x="1550416" y="0"/>
                </a:lnTo>
                <a:lnTo>
                  <a:pt x="1550416" y="404348"/>
                </a:lnTo>
                <a:lnTo>
                  <a:pt x="0" y="404348"/>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5861" tIns="43349" rIns="75861" bIns="43349" numCol="1" spcCol="1270" anchor="ctr" anchorCtr="0">
            <a:noAutofit/>
          </a:bodyPr>
          <a:lstStyle/>
          <a:p>
            <a:pPr algn="ctr" defTabSz="474121">
              <a:lnSpc>
                <a:spcPct val="90000"/>
              </a:lnSpc>
              <a:spcBef>
                <a:spcPct val="0"/>
              </a:spcBef>
              <a:spcAft>
                <a:spcPct val="35000"/>
              </a:spcAft>
            </a:pPr>
            <a:r>
              <a:rPr lang="en-US" sz="2133" dirty="0"/>
              <a:t>MUST Recognize:</a:t>
            </a:r>
          </a:p>
        </p:txBody>
      </p:sp>
      <p:sp>
        <p:nvSpPr>
          <p:cNvPr id="13" name="Freeform: Shape 12">
            <a:extLst>
              <a:ext uri="{FF2B5EF4-FFF2-40B4-BE49-F238E27FC236}">
                <a16:creationId xmlns:a16="http://schemas.microsoft.com/office/drawing/2014/main" id="{D5650B5D-B7DD-408E-B661-2F5A2E8D72B6}"/>
              </a:ext>
            </a:extLst>
          </p:cNvPr>
          <p:cNvSpPr/>
          <p:nvPr/>
        </p:nvSpPr>
        <p:spPr>
          <a:xfrm>
            <a:off x="6490678" y="4454093"/>
            <a:ext cx="4937081" cy="1740707"/>
          </a:xfrm>
          <a:custGeom>
            <a:avLst/>
            <a:gdLst>
              <a:gd name="connsiteX0" fmla="*/ 0 w 1550416"/>
              <a:gd name="connsiteY0" fmla="*/ 0 h 2762842"/>
              <a:gd name="connsiteX1" fmla="*/ 1550416 w 1550416"/>
              <a:gd name="connsiteY1" fmla="*/ 0 h 2762842"/>
              <a:gd name="connsiteX2" fmla="*/ 1550416 w 1550416"/>
              <a:gd name="connsiteY2" fmla="*/ 2762842 h 2762842"/>
              <a:gd name="connsiteX3" fmla="*/ 0 w 1550416"/>
              <a:gd name="connsiteY3" fmla="*/ 2762842 h 2762842"/>
              <a:gd name="connsiteX4" fmla="*/ 0 w 1550416"/>
              <a:gd name="connsiteY4" fmla="*/ 0 h 276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16" h="2762842">
                <a:moveTo>
                  <a:pt x="0" y="0"/>
                </a:moveTo>
                <a:lnTo>
                  <a:pt x="1550416" y="0"/>
                </a:lnTo>
                <a:lnTo>
                  <a:pt x="1550416" y="2762842"/>
                </a:lnTo>
                <a:lnTo>
                  <a:pt x="0" y="2762842"/>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6896" tIns="56896" rIns="75861" bIns="85344" numCol="1" spcCol="1270" anchor="t" anchorCtr="0">
            <a:noAutofit/>
          </a:bodyPr>
          <a:lstStyle/>
          <a:p>
            <a:pPr marL="228594" lvl="1" indent="-228594" defTabSz="474121">
              <a:lnSpc>
                <a:spcPct val="90000"/>
              </a:lnSpc>
              <a:spcBef>
                <a:spcPct val="0"/>
              </a:spcBef>
              <a:spcAft>
                <a:spcPct val="15000"/>
              </a:spcAft>
              <a:buFont typeface="Arial" panose="020B0604020202020204" pitchFamily="34" charset="0"/>
              <a:buChar char="•"/>
            </a:pPr>
            <a:r>
              <a:rPr lang="en-US" sz="1333" dirty="0"/>
              <a:t>Neither category I nor moderate variability is 100% specific for a normal pH</a:t>
            </a:r>
          </a:p>
          <a:p>
            <a:pPr marL="228594" lvl="1" indent="-228594" defTabSz="474121">
              <a:lnSpc>
                <a:spcPct val="90000"/>
              </a:lnSpc>
              <a:spcBef>
                <a:spcPct val="0"/>
              </a:spcBef>
              <a:spcAft>
                <a:spcPct val="15000"/>
              </a:spcAft>
              <a:buFont typeface="Arial" panose="020B0604020202020204" pitchFamily="34" charset="0"/>
              <a:buChar char="•"/>
            </a:pPr>
            <a:r>
              <a:rPr lang="en-US" sz="1333" dirty="0"/>
              <a:t>Assess all of the EFM patterns together as well as the clinical context</a:t>
            </a:r>
          </a:p>
          <a:p>
            <a:pPr marL="228594" lvl="2" indent="-228594" defTabSz="474121">
              <a:lnSpc>
                <a:spcPct val="90000"/>
              </a:lnSpc>
              <a:spcBef>
                <a:spcPct val="0"/>
              </a:spcBef>
              <a:spcAft>
                <a:spcPct val="15000"/>
              </a:spcAft>
              <a:buFont typeface="Arial" panose="020B0604020202020204" pitchFamily="34" charset="0"/>
              <a:buChar char="•"/>
            </a:pPr>
            <a:r>
              <a:rPr lang="en-US" sz="1333" dirty="0"/>
              <a:t>May have significant risk of acidemia if other features are present and persistent despite moderate variability</a:t>
            </a:r>
          </a:p>
        </p:txBody>
      </p:sp>
      <p:sp>
        <p:nvSpPr>
          <p:cNvPr id="6" name="Rectangle 5">
            <a:extLst>
              <a:ext uri="{FF2B5EF4-FFF2-40B4-BE49-F238E27FC236}">
                <a16:creationId xmlns:a16="http://schemas.microsoft.com/office/drawing/2014/main" id="{A131CC3C-BA58-4C48-8025-4B87EC0F5D25}"/>
              </a:ext>
            </a:extLst>
          </p:cNvPr>
          <p:cNvSpPr/>
          <p:nvPr/>
        </p:nvSpPr>
        <p:spPr>
          <a:xfrm>
            <a:off x="101601" y="6511573"/>
            <a:ext cx="11049000" cy="276999"/>
          </a:xfrm>
          <a:prstGeom prst="rect">
            <a:avLst/>
          </a:prstGeom>
        </p:spPr>
        <p:txBody>
          <a:bodyPr wrap="square">
            <a:spAutoFit/>
          </a:bodyPr>
          <a:lstStyle/>
          <a:p>
            <a:r>
              <a:rPr lang="en-US" sz="1200" dirty="0"/>
              <a:t>Landon, M.  </a:t>
            </a:r>
            <a:r>
              <a:rPr lang="en-US" sz="1200" dirty="0" err="1"/>
              <a:t>Gabbe's</a:t>
            </a:r>
            <a:r>
              <a:rPr lang="en-US" sz="1200" dirty="0"/>
              <a:t> Obstetrics: Normal and Problem Pregnancies Eighth Edition 2021</a:t>
            </a:r>
          </a:p>
        </p:txBody>
      </p:sp>
      <p:pic>
        <p:nvPicPr>
          <p:cNvPr id="14" name="Picture 13" descr="A picture containing timeline&#10;&#10;Description automatically generated">
            <a:extLst>
              <a:ext uri="{FF2B5EF4-FFF2-40B4-BE49-F238E27FC236}">
                <a16:creationId xmlns:a16="http://schemas.microsoft.com/office/drawing/2014/main" id="{8D91242B-BFE8-4104-A33E-D99A986BBF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26950" y="3706557"/>
            <a:ext cx="4937081" cy="2488244"/>
          </a:xfrm>
          <a:prstGeom prst="rect">
            <a:avLst/>
          </a:prstGeom>
        </p:spPr>
      </p:pic>
      <p:pic>
        <p:nvPicPr>
          <p:cNvPr id="2050" name="Picture 2" descr="Birth of a Human Baby - Biology Online Tutorial">
            <a:extLst>
              <a:ext uri="{FF2B5EF4-FFF2-40B4-BE49-F238E27FC236}">
                <a16:creationId xmlns:a16="http://schemas.microsoft.com/office/drawing/2014/main" id="{0CDD157F-65C1-4D9A-AE29-0269B6E80E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07" b="24263"/>
          <a:stretch/>
        </p:blipFill>
        <p:spPr bwMode="auto">
          <a:xfrm>
            <a:off x="6490678" y="1442863"/>
            <a:ext cx="4937081" cy="222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29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5DD13D-46DD-43BF-82CE-CCC8CF032DEF}"/>
              </a:ext>
            </a:extLst>
          </p:cNvPr>
          <p:cNvSpPr txBox="1"/>
          <p:nvPr/>
        </p:nvSpPr>
        <p:spPr>
          <a:xfrm>
            <a:off x="203200" y="6578600"/>
            <a:ext cx="10972800" cy="279400"/>
          </a:xfrm>
          <a:prstGeom prst="rect">
            <a:avLst/>
          </a:prstGeom>
        </p:spPr>
        <p:txBody>
          <a:bodyPr vert="horz" lIns="121920" tIns="60960" rIns="121920" bIns="60960" rtlCol="0" anchor="b">
            <a:normAutofit/>
          </a:bodyPr>
          <a:lstStyle/>
          <a:p>
            <a:pPr>
              <a:lnSpc>
                <a:spcPct val="90000"/>
              </a:lnSpc>
              <a:spcBef>
                <a:spcPct val="0"/>
              </a:spcBef>
              <a:spcAft>
                <a:spcPts val="800"/>
              </a:spcAft>
            </a:pPr>
            <a:r>
              <a:rPr lang="en-US" sz="800" dirty="0">
                <a:latin typeface="Abadi" panose="020B0604020104020204" pitchFamily="34" charset="0"/>
                <a:ea typeface="+mj-ea"/>
                <a:cs typeface="+mj-cs"/>
              </a:rPr>
              <a:t>FIGURE 2. Neilson. Signal ambiguity and unexpected outcome with external fetal heart rate monitoring. Am J </a:t>
            </a:r>
            <a:r>
              <a:rPr lang="en-US" sz="800" dirty="0" err="1">
                <a:latin typeface="Abadi" panose="020B0604020104020204" pitchFamily="34" charset="0"/>
                <a:ea typeface="+mj-ea"/>
                <a:cs typeface="+mj-cs"/>
              </a:rPr>
              <a:t>Obstet</a:t>
            </a:r>
            <a:r>
              <a:rPr lang="en-US" sz="800" dirty="0">
                <a:latin typeface="Abadi" panose="020B0604020104020204" pitchFamily="34" charset="0"/>
                <a:ea typeface="+mj-ea"/>
                <a:cs typeface="+mj-cs"/>
              </a:rPr>
              <a:t> </a:t>
            </a:r>
            <a:r>
              <a:rPr lang="en-US" sz="800" dirty="0" err="1">
                <a:latin typeface="Abadi" panose="020B0604020104020204" pitchFamily="34" charset="0"/>
                <a:ea typeface="+mj-ea"/>
                <a:cs typeface="+mj-cs"/>
              </a:rPr>
              <a:t>Gynecol</a:t>
            </a:r>
            <a:r>
              <a:rPr lang="en-US" sz="800" dirty="0">
                <a:latin typeface="Abadi" panose="020B0604020104020204" pitchFamily="34" charset="0"/>
                <a:ea typeface="+mj-ea"/>
                <a:cs typeface="+mj-cs"/>
              </a:rPr>
              <a:t> 2008.</a:t>
            </a:r>
          </a:p>
        </p:txBody>
      </p:sp>
      <p:pic>
        <p:nvPicPr>
          <p:cNvPr id="1026" name="Picture 2" descr="Figure thumbnail gr2">
            <a:extLst>
              <a:ext uri="{FF2B5EF4-FFF2-40B4-BE49-F238E27FC236}">
                <a16:creationId xmlns:a16="http://schemas.microsoft.com/office/drawing/2014/main" id="{D70ECD08-AA1B-4723-8CCC-B713D0BC9E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201" y="1143000"/>
            <a:ext cx="11952945" cy="4572000"/>
          </a:xfrm>
          <a:prstGeom prst="rect">
            <a:avLst/>
          </a:prstGeom>
          <a:solidFill>
            <a:srgbClr val="FFFFFF"/>
          </a:solidFill>
        </p:spPr>
      </p:pic>
    </p:spTree>
    <p:extLst>
      <p:ext uri="{BB962C8B-B14F-4D97-AF65-F5344CB8AC3E}">
        <p14:creationId xmlns:p14="http://schemas.microsoft.com/office/powerpoint/2010/main" val="3013008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thumbnail gr3">
            <a:extLst>
              <a:ext uri="{FF2B5EF4-FFF2-40B4-BE49-F238E27FC236}">
                <a16:creationId xmlns:a16="http://schemas.microsoft.com/office/drawing/2014/main" id="{2B110392-D724-4804-A517-436BDA87CA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787400"/>
            <a:ext cx="12031583" cy="4572000"/>
          </a:xfrm>
          <a:prstGeom prst="rect">
            <a:avLst/>
          </a:prstGeom>
          <a:solidFill>
            <a:srgbClr val="FFFFFF"/>
          </a:solidFill>
        </p:spPr>
      </p:pic>
      <p:sp>
        <p:nvSpPr>
          <p:cNvPr id="4" name="TextBox 3">
            <a:extLst>
              <a:ext uri="{FF2B5EF4-FFF2-40B4-BE49-F238E27FC236}">
                <a16:creationId xmlns:a16="http://schemas.microsoft.com/office/drawing/2014/main" id="{234670BE-8574-4489-96D9-8A12DAE30E31}"/>
              </a:ext>
            </a:extLst>
          </p:cNvPr>
          <p:cNvSpPr txBox="1"/>
          <p:nvPr/>
        </p:nvSpPr>
        <p:spPr>
          <a:xfrm>
            <a:off x="203200" y="6578600"/>
            <a:ext cx="10972800" cy="279400"/>
          </a:xfrm>
          <a:prstGeom prst="rect">
            <a:avLst/>
          </a:prstGeom>
        </p:spPr>
        <p:txBody>
          <a:bodyPr vert="horz" lIns="121920" tIns="60960" rIns="121920" bIns="60960" rtlCol="0" anchor="b">
            <a:normAutofit/>
          </a:bodyPr>
          <a:lstStyle/>
          <a:p>
            <a:pPr>
              <a:lnSpc>
                <a:spcPct val="90000"/>
              </a:lnSpc>
              <a:spcBef>
                <a:spcPct val="0"/>
              </a:spcBef>
              <a:spcAft>
                <a:spcPts val="800"/>
              </a:spcAft>
            </a:pPr>
            <a:r>
              <a:rPr lang="en-US" sz="800" dirty="0">
                <a:latin typeface="Abadi" panose="020B0604020104020204" pitchFamily="34" charset="0"/>
                <a:ea typeface="+mj-ea"/>
                <a:cs typeface="+mj-cs"/>
              </a:rPr>
              <a:t>FIGURE 3. Neilson. Signal ambiguity and unexpected outcome with external fetal heart rate monitoring. Am J </a:t>
            </a:r>
            <a:r>
              <a:rPr lang="en-US" sz="800" dirty="0" err="1">
                <a:latin typeface="Abadi" panose="020B0604020104020204" pitchFamily="34" charset="0"/>
                <a:ea typeface="+mj-ea"/>
                <a:cs typeface="+mj-cs"/>
              </a:rPr>
              <a:t>Obstet</a:t>
            </a:r>
            <a:r>
              <a:rPr lang="en-US" sz="800" dirty="0">
                <a:latin typeface="Abadi" panose="020B0604020104020204" pitchFamily="34" charset="0"/>
                <a:ea typeface="+mj-ea"/>
                <a:cs typeface="+mj-cs"/>
              </a:rPr>
              <a:t> </a:t>
            </a:r>
            <a:r>
              <a:rPr lang="en-US" sz="800" dirty="0" err="1">
                <a:latin typeface="Abadi" panose="020B0604020104020204" pitchFamily="34" charset="0"/>
                <a:ea typeface="+mj-ea"/>
                <a:cs typeface="+mj-cs"/>
              </a:rPr>
              <a:t>Gynecol</a:t>
            </a:r>
            <a:r>
              <a:rPr lang="en-US" sz="800" dirty="0">
                <a:latin typeface="Abadi" panose="020B0604020104020204" pitchFamily="34" charset="0"/>
                <a:ea typeface="+mj-ea"/>
                <a:cs typeface="+mj-cs"/>
              </a:rPr>
              <a:t> 2008.</a:t>
            </a:r>
          </a:p>
        </p:txBody>
      </p:sp>
    </p:spTree>
    <p:extLst>
      <p:ext uri="{BB962C8B-B14F-4D97-AF65-F5344CB8AC3E}">
        <p14:creationId xmlns:p14="http://schemas.microsoft.com/office/powerpoint/2010/main" val="147543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6BFB0B-CE9D-426D-A8B1-4C4AB38F6360}"/>
              </a:ext>
            </a:extLst>
          </p:cNvPr>
          <p:cNvSpPr txBox="1"/>
          <p:nvPr/>
        </p:nvSpPr>
        <p:spPr>
          <a:xfrm>
            <a:off x="6502400" y="274639"/>
            <a:ext cx="5080000" cy="1143000"/>
          </a:xfrm>
          <a:prstGeom prst="rect">
            <a:avLst/>
          </a:prstGeom>
        </p:spPr>
        <p:txBody>
          <a:bodyPr vert="horz" lIns="121920" tIns="60960" rIns="121920" bIns="60960" rtlCol="0" anchor="ctr">
            <a:normAutofit/>
          </a:bodyPr>
          <a:lstStyle/>
          <a:p>
            <a:pPr algn="ctr">
              <a:lnSpc>
                <a:spcPct val="90000"/>
              </a:lnSpc>
              <a:spcBef>
                <a:spcPct val="0"/>
              </a:spcBef>
              <a:spcAft>
                <a:spcPts val="800"/>
              </a:spcAft>
            </a:pPr>
            <a:r>
              <a:rPr lang="en-US" sz="1867" b="1" dirty="0">
                <a:latin typeface="+mj-lt"/>
                <a:ea typeface="+mj-ea"/>
                <a:cs typeface="+mj-cs"/>
              </a:rPr>
              <a:t>45 minutes later</a:t>
            </a:r>
          </a:p>
        </p:txBody>
      </p:sp>
      <p:pic>
        <p:nvPicPr>
          <p:cNvPr id="3074" name="Picture 2" descr="Figure thumbnail gr4">
            <a:extLst>
              <a:ext uri="{FF2B5EF4-FFF2-40B4-BE49-F238E27FC236}">
                <a16:creationId xmlns:a16="http://schemas.microsoft.com/office/drawing/2014/main" id="{7479C1DC-65C8-4E9F-84B5-2391FD647B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528" y="1143000"/>
            <a:ext cx="11952945" cy="4572000"/>
          </a:xfrm>
          <a:prstGeom prst="rect">
            <a:avLst/>
          </a:prstGeom>
          <a:solidFill>
            <a:srgbClr val="FFFFFF"/>
          </a:solidFill>
        </p:spPr>
      </p:pic>
      <p:sp>
        <p:nvSpPr>
          <p:cNvPr id="5" name="TextBox 4">
            <a:extLst>
              <a:ext uri="{FF2B5EF4-FFF2-40B4-BE49-F238E27FC236}">
                <a16:creationId xmlns:a16="http://schemas.microsoft.com/office/drawing/2014/main" id="{7DEB4B9B-5CF2-413B-907F-5CECE82911A2}"/>
              </a:ext>
            </a:extLst>
          </p:cNvPr>
          <p:cNvSpPr txBox="1"/>
          <p:nvPr/>
        </p:nvSpPr>
        <p:spPr>
          <a:xfrm>
            <a:off x="203200" y="6578600"/>
            <a:ext cx="10972800" cy="279400"/>
          </a:xfrm>
          <a:prstGeom prst="rect">
            <a:avLst/>
          </a:prstGeom>
        </p:spPr>
        <p:txBody>
          <a:bodyPr vert="horz" lIns="121920" tIns="60960" rIns="121920" bIns="60960" rtlCol="0" anchor="b">
            <a:normAutofit/>
          </a:bodyPr>
          <a:lstStyle/>
          <a:p>
            <a:pPr>
              <a:lnSpc>
                <a:spcPct val="90000"/>
              </a:lnSpc>
              <a:spcBef>
                <a:spcPct val="0"/>
              </a:spcBef>
              <a:spcAft>
                <a:spcPts val="800"/>
              </a:spcAft>
            </a:pPr>
            <a:r>
              <a:rPr lang="en-US" sz="800" dirty="0">
                <a:latin typeface="Abadi" panose="020B0604020104020204" pitchFamily="34" charset="0"/>
                <a:ea typeface="+mj-ea"/>
                <a:cs typeface="+mj-cs"/>
              </a:rPr>
              <a:t>FIGURE 4. Neilson. Signal ambiguity and unexpected outcome with external fetal heart rate monitoring. Am J </a:t>
            </a:r>
            <a:r>
              <a:rPr lang="en-US" sz="800" dirty="0" err="1">
                <a:latin typeface="Abadi" panose="020B0604020104020204" pitchFamily="34" charset="0"/>
                <a:ea typeface="+mj-ea"/>
                <a:cs typeface="+mj-cs"/>
              </a:rPr>
              <a:t>Obstet</a:t>
            </a:r>
            <a:r>
              <a:rPr lang="en-US" sz="800" dirty="0">
                <a:latin typeface="Abadi" panose="020B0604020104020204" pitchFamily="34" charset="0"/>
                <a:ea typeface="+mj-ea"/>
                <a:cs typeface="+mj-cs"/>
              </a:rPr>
              <a:t> </a:t>
            </a:r>
            <a:r>
              <a:rPr lang="en-US" sz="800" dirty="0" err="1">
                <a:latin typeface="Abadi" panose="020B0604020104020204" pitchFamily="34" charset="0"/>
                <a:ea typeface="+mj-ea"/>
                <a:cs typeface="+mj-cs"/>
              </a:rPr>
              <a:t>Gynecol</a:t>
            </a:r>
            <a:r>
              <a:rPr lang="en-US" sz="800" dirty="0">
                <a:latin typeface="Abadi" panose="020B0604020104020204" pitchFamily="34" charset="0"/>
                <a:ea typeface="+mj-ea"/>
                <a:cs typeface="+mj-cs"/>
              </a:rPr>
              <a:t> 2008.</a:t>
            </a:r>
          </a:p>
        </p:txBody>
      </p:sp>
    </p:spTree>
    <p:extLst>
      <p:ext uri="{BB962C8B-B14F-4D97-AF65-F5344CB8AC3E}">
        <p14:creationId xmlns:p14="http://schemas.microsoft.com/office/powerpoint/2010/main" val="2235611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thumbnail gr5">
            <a:extLst>
              <a:ext uri="{FF2B5EF4-FFF2-40B4-BE49-F238E27FC236}">
                <a16:creationId xmlns:a16="http://schemas.microsoft.com/office/drawing/2014/main" id="{248E8A00-74D9-4B16-9C00-3B082C0038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106" y="990600"/>
            <a:ext cx="12082167" cy="4470400"/>
          </a:xfrm>
          <a:prstGeom prst="rect">
            <a:avLst/>
          </a:prstGeom>
          <a:solidFill>
            <a:srgbClr val="FFFFFF"/>
          </a:solidFill>
        </p:spPr>
      </p:pic>
      <p:sp>
        <p:nvSpPr>
          <p:cNvPr id="4" name="TextBox 3">
            <a:extLst>
              <a:ext uri="{FF2B5EF4-FFF2-40B4-BE49-F238E27FC236}">
                <a16:creationId xmlns:a16="http://schemas.microsoft.com/office/drawing/2014/main" id="{18E5D552-211C-49F4-B40D-09374936757F}"/>
              </a:ext>
            </a:extLst>
          </p:cNvPr>
          <p:cNvSpPr txBox="1"/>
          <p:nvPr/>
        </p:nvSpPr>
        <p:spPr>
          <a:xfrm>
            <a:off x="203200" y="6578600"/>
            <a:ext cx="10972800" cy="279400"/>
          </a:xfrm>
          <a:prstGeom prst="rect">
            <a:avLst/>
          </a:prstGeom>
        </p:spPr>
        <p:txBody>
          <a:bodyPr vert="horz" lIns="121920" tIns="60960" rIns="121920" bIns="60960" rtlCol="0" anchor="b">
            <a:normAutofit lnSpcReduction="10000"/>
          </a:bodyPr>
          <a:lstStyle/>
          <a:p>
            <a:pPr>
              <a:lnSpc>
                <a:spcPct val="90000"/>
              </a:lnSpc>
              <a:spcBef>
                <a:spcPct val="0"/>
              </a:spcBef>
              <a:spcAft>
                <a:spcPts val="800"/>
              </a:spcAft>
            </a:pPr>
            <a:r>
              <a:rPr lang="en-US" sz="1200" dirty="0">
                <a:latin typeface="Abadi" panose="020B0604020104020204" pitchFamily="34" charset="0"/>
                <a:ea typeface="+mj-ea"/>
                <a:cs typeface="+mj-cs"/>
              </a:rPr>
              <a:t>FIGURE 5. Neilson. Signal ambiguity and unexpected outcome with external fetal heart rate monitoring. Am J </a:t>
            </a:r>
            <a:r>
              <a:rPr lang="en-US" sz="1200" dirty="0" err="1">
                <a:latin typeface="Abadi" panose="020B0604020104020204" pitchFamily="34" charset="0"/>
                <a:ea typeface="+mj-ea"/>
                <a:cs typeface="+mj-cs"/>
              </a:rPr>
              <a:t>Obstet</a:t>
            </a:r>
            <a:r>
              <a:rPr lang="en-US" sz="1200" dirty="0">
                <a:latin typeface="Abadi" panose="020B0604020104020204" pitchFamily="34" charset="0"/>
                <a:ea typeface="+mj-ea"/>
                <a:cs typeface="+mj-cs"/>
              </a:rPr>
              <a:t> </a:t>
            </a:r>
            <a:r>
              <a:rPr lang="en-US" sz="1200" dirty="0" err="1">
                <a:latin typeface="Abadi" panose="020B0604020104020204" pitchFamily="34" charset="0"/>
                <a:ea typeface="+mj-ea"/>
                <a:cs typeface="+mj-cs"/>
              </a:rPr>
              <a:t>Gynecol</a:t>
            </a:r>
            <a:r>
              <a:rPr lang="en-US" sz="1200" dirty="0">
                <a:latin typeface="Abadi" panose="020B0604020104020204" pitchFamily="34" charset="0"/>
                <a:ea typeface="+mj-ea"/>
                <a:cs typeface="+mj-cs"/>
              </a:rPr>
              <a:t> 2008.</a:t>
            </a:r>
          </a:p>
        </p:txBody>
      </p:sp>
    </p:spTree>
    <p:extLst>
      <p:ext uri="{BB962C8B-B14F-4D97-AF65-F5344CB8AC3E}">
        <p14:creationId xmlns:p14="http://schemas.microsoft.com/office/powerpoint/2010/main" val="3870474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thumbnail gr1">
            <a:extLst>
              <a:ext uri="{FF2B5EF4-FFF2-40B4-BE49-F238E27FC236}">
                <a16:creationId xmlns:a16="http://schemas.microsoft.com/office/drawing/2014/main" id="{E5ED4F85-45CC-474F-8CEA-265B24052D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63" y="1092200"/>
            <a:ext cx="12031583" cy="4572000"/>
          </a:xfrm>
          <a:prstGeom prst="rect">
            <a:avLst/>
          </a:prstGeom>
          <a:solidFill>
            <a:srgbClr val="FFFFFF"/>
          </a:solidFill>
        </p:spPr>
      </p:pic>
      <p:sp>
        <p:nvSpPr>
          <p:cNvPr id="4" name="TextBox 3">
            <a:extLst>
              <a:ext uri="{FF2B5EF4-FFF2-40B4-BE49-F238E27FC236}">
                <a16:creationId xmlns:a16="http://schemas.microsoft.com/office/drawing/2014/main" id="{86811FC5-7FA6-46FF-A570-B940A43E3400}"/>
              </a:ext>
            </a:extLst>
          </p:cNvPr>
          <p:cNvSpPr txBox="1"/>
          <p:nvPr/>
        </p:nvSpPr>
        <p:spPr>
          <a:xfrm>
            <a:off x="203200" y="6578600"/>
            <a:ext cx="10972800" cy="279400"/>
          </a:xfrm>
          <a:prstGeom prst="rect">
            <a:avLst/>
          </a:prstGeom>
        </p:spPr>
        <p:txBody>
          <a:bodyPr vert="horz" lIns="121920" tIns="60960" rIns="121920" bIns="60960" rtlCol="0" anchor="b">
            <a:normAutofit lnSpcReduction="10000"/>
          </a:bodyPr>
          <a:lstStyle/>
          <a:p>
            <a:pPr>
              <a:lnSpc>
                <a:spcPct val="90000"/>
              </a:lnSpc>
              <a:spcBef>
                <a:spcPct val="0"/>
              </a:spcBef>
              <a:spcAft>
                <a:spcPts val="800"/>
              </a:spcAft>
            </a:pPr>
            <a:r>
              <a:rPr lang="en-US" sz="1200" dirty="0">
                <a:latin typeface="Abadi" panose="020B0604020104020204" pitchFamily="34" charset="0"/>
                <a:ea typeface="+mj-ea"/>
                <a:cs typeface="+mj-cs"/>
              </a:rPr>
              <a:t>FIGURE 1. Neilson. Signal ambiguity and unexpected outcome with external fetal heart rate monitoring. Am J </a:t>
            </a:r>
            <a:r>
              <a:rPr lang="en-US" sz="1200" dirty="0" err="1">
                <a:latin typeface="Abadi" panose="020B0604020104020204" pitchFamily="34" charset="0"/>
                <a:ea typeface="+mj-ea"/>
                <a:cs typeface="+mj-cs"/>
              </a:rPr>
              <a:t>Obstet</a:t>
            </a:r>
            <a:r>
              <a:rPr lang="en-US" sz="1200" dirty="0">
                <a:latin typeface="Abadi" panose="020B0604020104020204" pitchFamily="34" charset="0"/>
                <a:ea typeface="+mj-ea"/>
                <a:cs typeface="+mj-cs"/>
              </a:rPr>
              <a:t> </a:t>
            </a:r>
            <a:r>
              <a:rPr lang="en-US" sz="1200" dirty="0" err="1">
                <a:latin typeface="Abadi" panose="020B0604020104020204" pitchFamily="34" charset="0"/>
                <a:ea typeface="+mj-ea"/>
                <a:cs typeface="+mj-cs"/>
              </a:rPr>
              <a:t>Gynecol</a:t>
            </a:r>
            <a:r>
              <a:rPr lang="en-US" sz="1200" dirty="0">
                <a:latin typeface="Abadi" panose="020B0604020104020204" pitchFamily="34" charset="0"/>
                <a:ea typeface="+mj-ea"/>
                <a:cs typeface="+mj-cs"/>
              </a:rPr>
              <a:t> 2008.</a:t>
            </a:r>
          </a:p>
        </p:txBody>
      </p:sp>
    </p:spTree>
    <p:extLst>
      <p:ext uri="{BB962C8B-B14F-4D97-AF65-F5344CB8AC3E}">
        <p14:creationId xmlns:p14="http://schemas.microsoft.com/office/powerpoint/2010/main" val="213141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D84B-A9BE-4289-87A1-1FDE335A31B4}"/>
              </a:ext>
            </a:extLst>
          </p:cNvPr>
          <p:cNvSpPr>
            <a:spLocks noGrp="1"/>
          </p:cNvSpPr>
          <p:nvPr>
            <p:ph type="title"/>
          </p:nvPr>
        </p:nvSpPr>
        <p:spPr/>
        <p:txBody>
          <a:bodyPr/>
          <a:lstStyle/>
          <a:p>
            <a:pPr algn="l"/>
            <a:r>
              <a:rPr lang="en-US" dirty="0">
                <a:solidFill>
                  <a:schemeClr val="tx1"/>
                </a:solidFill>
              </a:rPr>
              <a:t>Outcome</a:t>
            </a:r>
          </a:p>
        </p:txBody>
      </p:sp>
      <p:sp>
        <p:nvSpPr>
          <p:cNvPr id="3" name="Content Placeholder 2">
            <a:extLst>
              <a:ext uri="{FF2B5EF4-FFF2-40B4-BE49-F238E27FC236}">
                <a16:creationId xmlns:a16="http://schemas.microsoft.com/office/drawing/2014/main" id="{4491C7DA-A81E-4800-AEBE-03D0D4421E94}"/>
              </a:ext>
            </a:extLst>
          </p:cNvPr>
          <p:cNvSpPr>
            <a:spLocks noGrp="1"/>
          </p:cNvSpPr>
          <p:nvPr>
            <p:ph idx="1"/>
          </p:nvPr>
        </p:nvSpPr>
        <p:spPr/>
        <p:txBody>
          <a:bodyPr>
            <a:normAutofit/>
          </a:bodyPr>
          <a:lstStyle/>
          <a:p>
            <a:r>
              <a:rPr lang="en-US" dirty="0">
                <a:solidFill>
                  <a:schemeClr val="tx1"/>
                </a:solidFill>
              </a:rPr>
              <a:t>Stillborn infant</a:t>
            </a:r>
          </a:p>
          <a:p>
            <a:r>
              <a:rPr lang="en-US" dirty="0">
                <a:solidFill>
                  <a:schemeClr val="tx1"/>
                </a:solidFill>
              </a:rPr>
              <a:t>No response to resuscitation efforts</a:t>
            </a:r>
          </a:p>
          <a:p>
            <a:endParaRPr lang="en-US" dirty="0">
              <a:solidFill>
                <a:schemeClr val="tx1"/>
              </a:solidFill>
            </a:endParaRPr>
          </a:p>
          <a:p>
            <a:endParaRPr lang="en-US" dirty="0">
              <a:solidFill>
                <a:schemeClr val="tx1"/>
              </a:solidFill>
            </a:endParaRPr>
          </a:p>
          <a:p>
            <a:r>
              <a:rPr lang="en-US" dirty="0">
                <a:solidFill>
                  <a:schemeClr val="tx1"/>
                </a:solidFill>
              </a:rPr>
              <a:t>What happened?   </a:t>
            </a:r>
          </a:p>
          <a:p>
            <a:pPr lvl="1"/>
            <a:r>
              <a:rPr lang="en-US" dirty="0">
                <a:solidFill>
                  <a:schemeClr val="tx1"/>
                </a:solidFill>
              </a:rPr>
              <a:t>Signal Ambiguity (Maternal heart rate recorded as fetal heart rate)</a:t>
            </a:r>
          </a:p>
        </p:txBody>
      </p:sp>
    </p:spTree>
    <p:extLst>
      <p:ext uri="{BB962C8B-B14F-4D97-AF65-F5344CB8AC3E}">
        <p14:creationId xmlns:p14="http://schemas.microsoft.com/office/powerpoint/2010/main" val="17765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EE7A-22B3-431E-BDA7-AF4C7451097C}"/>
              </a:ext>
            </a:extLst>
          </p:cNvPr>
          <p:cNvSpPr>
            <a:spLocks noGrp="1"/>
          </p:cNvSpPr>
          <p:nvPr>
            <p:ph type="title"/>
          </p:nvPr>
        </p:nvSpPr>
        <p:spPr>
          <a:xfrm>
            <a:off x="609600" y="237068"/>
            <a:ext cx="10972800" cy="753533"/>
          </a:xfrm>
        </p:spPr>
        <p:txBody>
          <a:bodyPr>
            <a:normAutofit/>
          </a:bodyPr>
          <a:lstStyle/>
          <a:p>
            <a:pPr algn="l"/>
            <a:r>
              <a:rPr lang="en-US" dirty="0">
                <a:solidFill>
                  <a:schemeClr val="tx1"/>
                </a:solidFill>
              </a:rPr>
              <a:t>Outcome</a:t>
            </a:r>
          </a:p>
        </p:txBody>
      </p:sp>
      <p:sp>
        <p:nvSpPr>
          <p:cNvPr id="3" name="Content Placeholder 2">
            <a:extLst>
              <a:ext uri="{FF2B5EF4-FFF2-40B4-BE49-F238E27FC236}">
                <a16:creationId xmlns:a16="http://schemas.microsoft.com/office/drawing/2014/main" id="{7A3C9253-E45E-4379-AC63-8A582F8A68A3}"/>
              </a:ext>
            </a:extLst>
          </p:cNvPr>
          <p:cNvSpPr>
            <a:spLocks noGrp="1"/>
          </p:cNvSpPr>
          <p:nvPr>
            <p:ph sz="half" idx="1"/>
          </p:nvPr>
        </p:nvSpPr>
        <p:spPr>
          <a:xfrm>
            <a:off x="609600" y="1200150"/>
            <a:ext cx="5384800" cy="5175249"/>
          </a:xfrm>
        </p:spPr>
        <p:txBody>
          <a:bodyPr>
            <a:noAutofit/>
          </a:bodyPr>
          <a:lstStyle/>
          <a:p>
            <a:pPr>
              <a:spcBef>
                <a:spcPts val="0"/>
              </a:spcBef>
              <a:spcAft>
                <a:spcPts val="0"/>
              </a:spcAft>
            </a:pPr>
            <a:r>
              <a:rPr lang="en-US" dirty="0">
                <a:solidFill>
                  <a:schemeClr val="tx1"/>
                </a:solidFill>
              </a:rPr>
              <a:t>Upon arrival in the operating room, the patient is intubated and prepped for a cesarean section</a:t>
            </a:r>
          </a:p>
          <a:p>
            <a:pPr>
              <a:spcBef>
                <a:spcPts val="0"/>
              </a:spcBef>
              <a:spcAft>
                <a:spcPts val="0"/>
              </a:spcAft>
            </a:pPr>
            <a:r>
              <a:rPr lang="en-US" dirty="0">
                <a:solidFill>
                  <a:schemeClr val="tx1"/>
                </a:solidFill>
              </a:rPr>
              <a:t>B/P 70 - 80/30 - 40 mm Hg</a:t>
            </a:r>
          </a:p>
          <a:p>
            <a:pPr>
              <a:spcBef>
                <a:spcPts val="0"/>
              </a:spcBef>
              <a:spcAft>
                <a:spcPts val="0"/>
              </a:spcAft>
            </a:pPr>
            <a:r>
              <a:rPr lang="en-US" dirty="0">
                <a:solidFill>
                  <a:schemeClr val="tx1"/>
                </a:solidFill>
              </a:rPr>
              <a:t>An incision is initiated 5 minutes after arrival in the operating room</a:t>
            </a:r>
          </a:p>
          <a:p>
            <a:pPr lvl="1">
              <a:spcBef>
                <a:spcPts val="0"/>
              </a:spcBef>
              <a:spcAft>
                <a:spcPts val="0"/>
              </a:spcAft>
            </a:pPr>
            <a:r>
              <a:rPr lang="en-US" sz="2000" dirty="0">
                <a:solidFill>
                  <a:schemeClr val="tx1"/>
                </a:solidFill>
              </a:rPr>
              <a:t>Bloody &amp; malodorous amniotic fluid</a:t>
            </a:r>
          </a:p>
          <a:p>
            <a:pPr lvl="1">
              <a:spcBef>
                <a:spcPts val="0"/>
              </a:spcBef>
              <a:spcAft>
                <a:spcPts val="0"/>
              </a:spcAft>
            </a:pPr>
            <a:r>
              <a:rPr lang="en-US" sz="2000" dirty="0">
                <a:solidFill>
                  <a:schemeClr val="tx1"/>
                </a:solidFill>
              </a:rPr>
              <a:t>200 ml placental clot</a:t>
            </a:r>
          </a:p>
          <a:p>
            <a:pPr lvl="1">
              <a:spcBef>
                <a:spcPts val="0"/>
              </a:spcBef>
              <a:spcAft>
                <a:spcPts val="0"/>
              </a:spcAft>
            </a:pPr>
            <a:r>
              <a:rPr lang="en-US" sz="2000" dirty="0">
                <a:solidFill>
                  <a:schemeClr val="tx1"/>
                </a:solidFill>
              </a:rPr>
              <a:t>12 – 13 minutes of fetal bradycardia</a:t>
            </a:r>
          </a:p>
          <a:p>
            <a:pPr>
              <a:spcBef>
                <a:spcPts val="0"/>
              </a:spcBef>
              <a:spcAft>
                <a:spcPts val="0"/>
              </a:spcAft>
            </a:pPr>
            <a:r>
              <a:rPr lang="en-US" dirty="0">
                <a:solidFill>
                  <a:schemeClr val="tx1"/>
                </a:solidFill>
              </a:rPr>
              <a:t>Viable 3,440-g female is delivered 3 minutes later.</a:t>
            </a:r>
          </a:p>
          <a:p>
            <a:pPr lvl="1">
              <a:spcBef>
                <a:spcPts val="0"/>
              </a:spcBef>
              <a:spcAft>
                <a:spcPts val="0"/>
              </a:spcAft>
            </a:pPr>
            <a:r>
              <a:rPr lang="en-US" sz="2000" dirty="0" err="1">
                <a:solidFill>
                  <a:schemeClr val="tx1"/>
                </a:solidFill>
              </a:rPr>
              <a:t>Apgars</a:t>
            </a:r>
            <a:r>
              <a:rPr lang="en-US" sz="2000" dirty="0">
                <a:solidFill>
                  <a:schemeClr val="tx1"/>
                </a:solidFill>
              </a:rPr>
              <a:t> 2 /7</a:t>
            </a:r>
          </a:p>
          <a:p>
            <a:pPr lvl="1">
              <a:spcBef>
                <a:spcPts val="0"/>
              </a:spcBef>
              <a:spcAft>
                <a:spcPts val="0"/>
              </a:spcAft>
            </a:pPr>
            <a:r>
              <a:rPr lang="en-US" sz="2000" dirty="0">
                <a:solidFill>
                  <a:schemeClr val="tx1"/>
                </a:solidFill>
              </a:rPr>
              <a:t>Cord Gas </a:t>
            </a:r>
          </a:p>
          <a:p>
            <a:pPr lvl="2">
              <a:spcBef>
                <a:spcPts val="0"/>
              </a:spcBef>
              <a:spcAft>
                <a:spcPts val="0"/>
              </a:spcAft>
            </a:pPr>
            <a:r>
              <a:rPr lang="en-US" sz="1800" dirty="0">
                <a:solidFill>
                  <a:schemeClr val="tx1"/>
                </a:solidFill>
              </a:rPr>
              <a:t>pH:      6.9 </a:t>
            </a:r>
          </a:p>
          <a:p>
            <a:pPr lvl="2">
              <a:spcBef>
                <a:spcPts val="0"/>
              </a:spcBef>
              <a:spcAft>
                <a:spcPts val="0"/>
              </a:spcAft>
            </a:pPr>
            <a:r>
              <a:rPr lang="en-US" sz="1800" dirty="0">
                <a:solidFill>
                  <a:schemeClr val="tx1"/>
                </a:solidFill>
              </a:rPr>
              <a:t>pCO2:  112 </a:t>
            </a:r>
          </a:p>
          <a:p>
            <a:pPr lvl="2">
              <a:spcBef>
                <a:spcPts val="0"/>
              </a:spcBef>
              <a:spcAft>
                <a:spcPts val="0"/>
              </a:spcAft>
            </a:pPr>
            <a:r>
              <a:rPr lang="en-US" sz="1800" dirty="0">
                <a:solidFill>
                  <a:schemeClr val="tx1"/>
                </a:solidFill>
              </a:rPr>
              <a:t>pO2:     &lt;5 </a:t>
            </a:r>
          </a:p>
          <a:p>
            <a:pPr lvl="2">
              <a:spcBef>
                <a:spcPts val="0"/>
              </a:spcBef>
              <a:spcAft>
                <a:spcPts val="0"/>
              </a:spcAft>
            </a:pPr>
            <a:r>
              <a:rPr lang="en-US" sz="1800" dirty="0">
                <a:solidFill>
                  <a:schemeClr val="tx1"/>
                </a:solidFill>
              </a:rPr>
              <a:t>BE:        10</a:t>
            </a:r>
          </a:p>
        </p:txBody>
      </p:sp>
      <p:sp>
        <p:nvSpPr>
          <p:cNvPr id="4" name="Content Placeholder 3">
            <a:extLst>
              <a:ext uri="{FF2B5EF4-FFF2-40B4-BE49-F238E27FC236}">
                <a16:creationId xmlns:a16="http://schemas.microsoft.com/office/drawing/2014/main" id="{676ADE51-895C-478F-96A3-D063A70D01A3}"/>
              </a:ext>
            </a:extLst>
          </p:cNvPr>
          <p:cNvSpPr>
            <a:spLocks noGrp="1"/>
          </p:cNvSpPr>
          <p:nvPr>
            <p:ph sz="half" idx="2"/>
          </p:nvPr>
        </p:nvSpPr>
        <p:spPr>
          <a:xfrm>
            <a:off x="6197600" y="1200150"/>
            <a:ext cx="5384800" cy="5236116"/>
          </a:xfrm>
        </p:spPr>
        <p:txBody>
          <a:bodyPr>
            <a:noAutofit/>
          </a:bodyPr>
          <a:lstStyle/>
          <a:p>
            <a:pPr>
              <a:spcBef>
                <a:spcPts val="0"/>
              </a:spcBef>
              <a:spcAft>
                <a:spcPts val="0"/>
              </a:spcAft>
            </a:pPr>
            <a:r>
              <a:rPr lang="en-US" dirty="0">
                <a:solidFill>
                  <a:schemeClr val="tx1"/>
                </a:solidFill>
              </a:rPr>
              <a:t>After closure of uterus</a:t>
            </a:r>
          </a:p>
          <a:p>
            <a:pPr lvl="1">
              <a:spcBef>
                <a:spcPts val="0"/>
              </a:spcBef>
              <a:spcAft>
                <a:spcPts val="0"/>
              </a:spcAft>
            </a:pPr>
            <a:r>
              <a:rPr lang="en-US" sz="2000" dirty="0">
                <a:solidFill>
                  <a:schemeClr val="tx1"/>
                </a:solidFill>
              </a:rPr>
              <a:t>Diffuse intra-abdominal bleeding</a:t>
            </a:r>
          </a:p>
          <a:p>
            <a:pPr lvl="1">
              <a:spcBef>
                <a:spcPts val="0"/>
              </a:spcBef>
              <a:spcAft>
                <a:spcPts val="0"/>
              </a:spcAft>
            </a:pPr>
            <a:r>
              <a:rPr lang="en-US" sz="2000" dirty="0">
                <a:solidFill>
                  <a:schemeClr val="tx1"/>
                </a:solidFill>
              </a:rPr>
              <a:t>Diffuse oozing from multiple areas</a:t>
            </a:r>
          </a:p>
          <a:p>
            <a:pPr lvl="1">
              <a:spcBef>
                <a:spcPts val="0"/>
              </a:spcBef>
              <a:spcAft>
                <a:spcPts val="0"/>
              </a:spcAft>
            </a:pPr>
            <a:r>
              <a:rPr lang="en-US" sz="2000" dirty="0">
                <a:solidFill>
                  <a:schemeClr val="tx1"/>
                </a:solidFill>
              </a:rPr>
              <a:t>JP drain placed</a:t>
            </a:r>
          </a:p>
          <a:p>
            <a:pPr>
              <a:spcBef>
                <a:spcPts val="0"/>
              </a:spcBef>
              <a:spcAft>
                <a:spcPts val="0"/>
              </a:spcAft>
            </a:pPr>
            <a:r>
              <a:rPr lang="en-US" sz="2400" dirty="0">
                <a:solidFill>
                  <a:schemeClr val="tx1"/>
                </a:solidFill>
              </a:rPr>
              <a:t>2500ml intraoperative blood loss</a:t>
            </a:r>
          </a:p>
          <a:p>
            <a:pPr lvl="1">
              <a:spcBef>
                <a:spcPts val="0"/>
              </a:spcBef>
              <a:spcAft>
                <a:spcPts val="0"/>
              </a:spcAft>
            </a:pPr>
            <a:r>
              <a:rPr lang="en-US" sz="2000" dirty="0">
                <a:solidFill>
                  <a:schemeClr val="tx1"/>
                </a:solidFill>
              </a:rPr>
              <a:t>Mass transfusion protocol activated</a:t>
            </a:r>
          </a:p>
          <a:p>
            <a:pPr lvl="1">
              <a:spcBef>
                <a:spcPts val="0"/>
              </a:spcBef>
              <a:spcAft>
                <a:spcPts val="0"/>
              </a:spcAft>
            </a:pPr>
            <a:r>
              <a:rPr lang="en-US" sz="2000" dirty="0">
                <a:solidFill>
                  <a:schemeClr val="tx1"/>
                </a:solidFill>
              </a:rPr>
              <a:t>Additional 500 ml blood loss from uterus &amp; 650 ml from JP drain</a:t>
            </a:r>
          </a:p>
          <a:p>
            <a:pPr lvl="1">
              <a:spcBef>
                <a:spcPts val="0"/>
              </a:spcBef>
              <a:spcAft>
                <a:spcPts val="0"/>
              </a:spcAft>
            </a:pPr>
            <a:r>
              <a:rPr lang="en-US" sz="2000" dirty="0">
                <a:solidFill>
                  <a:schemeClr val="tx1"/>
                </a:solidFill>
              </a:rPr>
              <a:t>Total Post-op blood loss 1500 ml</a:t>
            </a:r>
          </a:p>
          <a:p>
            <a:pPr lvl="1">
              <a:spcBef>
                <a:spcPts val="0"/>
              </a:spcBef>
              <a:spcAft>
                <a:spcPts val="0"/>
              </a:spcAft>
            </a:pPr>
            <a:r>
              <a:rPr lang="en-US" sz="2000" dirty="0">
                <a:solidFill>
                  <a:schemeClr val="tx1"/>
                </a:solidFill>
              </a:rPr>
              <a:t>Receives 14 units PRBC, 6 FFP, 10 </a:t>
            </a:r>
            <a:r>
              <a:rPr lang="en-US" sz="2000" dirty="0" err="1">
                <a:solidFill>
                  <a:schemeClr val="tx1"/>
                </a:solidFill>
              </a:rPr>
              <a:t>Cryo</a:t>
            </a:r>
            <a:endParaRPr lang="en-US" sz="2000" dirty="0">
              <a:solidFill>
                <a:schemeClr val="tx1"/>
              </a:solidFill>
            </a:endParaRPr>
          </a:p>
          <a:p>
            <a:pPr>
              <a:spcBef>
                <a:spcPts val="0"/>
              </a:spcBef>
              <a:spcAft>
                <a:spcPts val="0"/>
              </a:spcAft>
            </a:pPr>
            <a:r>
              <a:rPr lang="en-US" sz="2400" dirty="0">
                <a:solidFill>
                  <a:schemeClr val="tx1"/>
                </a:solidFill>
              </a:rPr>
              <a:t>Transferred to ICU</a:t>
            </a:r>
          </a:p>
          <a:p>
            <a:pPr lvl="1">
              <a:spcBef>
                <a:spcPts val="0"/>
              </a:spcBef>
              <a:spcAft>
                <a:spcPts val="0"/>
              </a:spcAft>
            </a:pPr>
            <a:r>
              <a:rPr lang="en-US" sz="2000" dirty="0">
                <a:solidFill>
                  <a:schemeClr val="tx1"/>
                </a:solidFill>
              </a:rPr>
              <a:t>Discharged from ICU on PP day 1</a:t>
            </a:r>
          </a:p>
          <a:p>
            <a:pPr lvl="1">
              <a:spcBef>
                <a:spcPts val="0"/>
              </a:spcBef>
              <a:spcAft>
                <a:spcPts val="0"/>
              </a:spcAft>
            </a:pPr>
            <a:r>
              <a:rPr lang="en-US" sz="2000" dirty="0">
                <a:solidFill>
                  <a:schemeClr val="tx1"/>
                </a:solidFill>
              </a:rPr>
              <a:t>Placental Pathology report:  Acute chorioamnionitis</a:t>
            </a:r>
          </a:p>
          <a:p>
            <a:pPr lvl="1">
              <a:spcBef>
                <a:spcPts val="0"/>
              </a:spcBef>
              <a:spcAft>
                <a:spcPts val="0"/>
              </a:spcAft>
            </a:pPr>
            <a:r>
              <a:rPr lang="en-US" sz="2000" dirty="0">
                <a:solidFill>
                  <a:schemeClr val="tx1"/>
                </a:solidFill>
              </a:rPr>
              <a:t>Diagnosis of Amniotic Fluid Embolism</a:t>
            </a:r>
          </a:p>
        </p:txBody>
      </p:sp>
      <p:sp>
        <p:nvSpPr>
          <p:cNvPr id="6" name="TextBox 5">
            <a:extLst>
              <a:ext uri="{FF2B5EF4-FFF2-40B4-BE49-F238E27FC236}">
                <a16:creationId xmlns:a16="http://schemas.microsoft.com/office/drawing/2014/main" id="{F9AA90FC-F018-40F9-AA86-C5B9DC826B20}"/>
              </a:ext>
            </a:extLst>
          </p:cNvPr>
          <p:cNvSpPr txBox="1"/>
          <p:nvPr/>
        </p:nvSpPr>
        <p:spPr>
          <a:xfrm>
            <a:off x="406400" y="6436266"/>
            <a:ext cx="5181600" cy="338554"/>
          </a:xfrm>
          <a:prstGeom prst="rect">
            <a:avLst/>
          </a:prstGeom>
          <a:noFill/>
        </p:spPr>
        <p:txBody>
          <a:bodyPr wrap="square">
            <a:spAutoFit/>
          </a:bodyPr>
          <a:lstStyle/>
          <a:p>
            <a:r>
              <a:rPr lang="en-US" sz="1600" dirty="0" err="1"/>
              <a:t>NeoReviews</a:t>
            </a:r>
            <a:r>
              <a:rPr lang="en-US" sz="1600" dirty="0"/>
              <a:t> Vol.12 No.2 February 2011 e111</a:t>
            </a:r>
          </a:p>
        </p:txBody>
      </p:sp>
    </p:spTree>
    <p:extLst>
      <p:ext uri="{BB962C8B-B14F-4D97-AF65-F5344CB8AC3E}">
        <p14:creationId xmlns:p14="http://schemas.microsoft.com/office/powerpoint/2010/main" val="11375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62D4A3-39B2-45E9-B9F2-91926509988D}"/>
              </a:ext>
            </a:extLst>
          </p:cNvPr>
          <p:cNvSpPr/>
          <p:nvPr/>
        </p:nvSpPr>
        <p:spPr>
          <a:xfrm>
            <a:off x="9135154" y="822879"/>
            <a:ext cx="2844801" cy="5212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B2D508-EA77-4204-BB26-F93D0F9D934B}"/>
              </a:ext>
            </a:extLst>
          </p:cNvPr>
          <p:cNvSpPr/>
          <p:nvPr/>
        </p:nvSpPr>
        <p:spPr>
          <a:xfrm>
            <a:off x="189599" y="970844"/>
            <a:ext cx="2226223" cy="5212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9DDE3A2-8946-4F37-B677-8CF08E55C682}"/>
              </a:ext>
            </a:extLst>
          </p:cNvPr>
          <p:cNvSpPr>
            <a:spLocks noGrp="1"/>
          </p:cNvSpPr>
          <p:nvPr>
            <p:ph type="title"/>
          </p:nvPr>
        </p:nvSpPr>
        <p:spPr>
          <a:xfrm>
            <a:off x="2735729" y="609600"/>
            <a:ext cx="6012780" cy="970450"/>
          </a:xfrm>
        </p:spPr>
        <p:txBody>
          <a:bodyPr>
            <a:normAutofit/>
          </a:bodyPr>
          <a:lstStyle/>
          <a:p>
            <a:r>
              <a:rPr lang="en-US" dirty="0">
                <a:solidFill>
                  <a:schemeClr val="tx1"/>
                </a:solidFill>
              </a:rPr>
              <a:t>What Happened to Baby?</a:t>
            </a:r>
          </a:p>
        </p:txBody>
      </p:sp>
      <p:sp>
        <p:nvSpPr>
          <p:cNvPr id="8" name="Content Placeholder 7">
            <a:extLst>
              <a:ext uri="{FF2B5EF4-FFF2-40B4-BE49-F238E27FC236}">
                <a16:creationId xmlns:a16="http://schemas.microsoft.com/office/drawing/2014/main" id="{E9B632C9-F290-464E-8C54-568F94B21CEC}"/>
              </a:ext>
            </a:extLst>
          </p:cNvPr>
          <p:cNvSpPr>
            <a:spLocks noGrp="1"/>
          </p:cNvSpPr>
          <p:nvPr>
            <p:ph idx="1"/>
          </p:nvPr>
        </p:nvSpPr>
        <p:spPr>
          <a:xfrm>
            <a:off x="2802467" y="1600201"/>
            <a:ext cx="6012780" cy="4582884"/>
          </a:xfrm>
        </p:spPr>
        <p:txBody>
          <a:bodyPr>
            <a:normAutofit/>
          </a:bodyPr>
          <a:lstStyle/>
          <a:p>
            <a:r>
              <a:rPr lang="en-US" dirty="0">
                <a:solidFill>
                  <a:schemeClr val="tx1"/>
                </a:solidFill>
              </a:rPr>
              <a:t>Antepartum &amp; intrapartum healthcare providers must consider the impact of events occurring in the antepartum and postpartum period on not just the fetal tracing and maternal/intrauterine interventions but on the neonatal outcomes.</a:t>
            </a:r>
          </a:p>
          <a:p>
            <a:pPr lvl="1"/>
            <a:r>
              <a:rPr lang="en-US" dirty="0">
                <a:solidFill>
                  <a:schemeClr val="tx1"/>
                </a:solidFill>
              </a:rPr>
              <a:t>Were there red flags that we should have intervened?</a:t>
            </a:r>
          </a:p>
          <a:p>
            <a:pPr lvl="1"/>
            <a:r>
              <a:rPr lang="en-US" dirty="0">
                <a:solidFill>
                  <a:schemeClr val="tx1"/>
                </a:solidFill>
              </a:rPr>
              <a:t>Were there opportunities that interventions could have made a difference?</a:t>
            </a:r>
          </a:p>
          <a:p>
            <a:pPr lvl="1"/>
            <a:r>
              <a:rPr lang="en-US" dirty="0">
                <a:solidFill>
                  <a:schemeClr val="tx1"/>
                </a:solidFill>
              </a:rPr>
              <a:t>Did we drop the ball? </a:t>
            </a:r>
          </a:p>
        </p:txBody>
      </p:sp>
      <p:pic>
        <p:nvPicPr>
          <p:cNvPr id="1026" name="Picture 2" descr="Red Snookers Clipart Icon PNG">
            <a:extLst>
              <a:ext uri="{FF2B5EF4-FFF2-40B4-BE49-F238E27FC236}">
                <a16:creationId xmlns:a16="http://schemas.microsoft.com/office/drawing/2014/main" id="{3C284AE7-673D-4BE6-91A4-6474A200CF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99" y="1460500"/>
            <a:ext cx="2042623" cy="393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ick Figure Mic Drop , Free Transparent Clipart - ClipartKey">
            <a:extLst>
              <a:ext uri="{FF2B5EF4-FFF2-40B4-BE49-F238E27FC236}">
                <a16:creationId xmlns:a16="http://schemas.microsoft.com/office/drawing/2014/main" id="{DDA9F27A-8313-4C99-88BA-0F3DB1D8D6D5}"/>
              </a:ext>
            </a:extLst>
          </p:cNvPr>
          <p:cNvPicPr>
            <a:picLocks noChangeAspect="1" noChangeArrowheads="1"/>
          </p:cNvPicPr>
          <p:nvPr/>
        </p:nvPicPr>
        <p:blipFill rotWithShape="1">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l="25460" r="15135" b="12258"/>
          <a:stretch/>
        </p:blipFill>
        <p:spPr bwMode="auto">
          <a:xfrm>
            <a:off x="9199070" y="1701800"/>
            <a:ext cx="2844801" cy="345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5F1F91E-48C3-4EE2-8C11-B1CFCB939F75}"/>
              </a:ext>
            </a:extLst>
          </p:cNvPr>
          <p:cNvSpPr/>
          <p:nvPr/>
        </p:nvSpPr>
        <p:spPr>
          <a:xfrm>
            <a:off x="9147891" y="2859881"/>
            <a:ext cx="1265731" cy="1772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C58F293D-E983-40AD-B67F-FE902E669767}"/>
              </a:ext>
            </a:extLst>
          </p:cNvPr>
          <p:cNvSpPr/>
          <p:nvPr/>
        </p:nvSpPr>
        <p:spPr>
          <a:xfrm>
            <a:off x="9382515" y="3745933"/>
            <a:ext cx="914400" cy="94114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Arrow: Down 10">
            <a:extLst>
              <a:ext uri="{FF2B5EF4-FFF2-40B4-BE49-F238E27FC236}">
                <a16:creationId xmlns:a16="http://schemas.microsoft.com/office/drawing/2014/main" id="{D674F36F-EF6B-4DC4-872C-060182CE512C}"/>
              </a:ext>
            </a:extLst>
          </p:cNvPr>
          <p:cNvSpPr/>
          <p:nvPr/>
        </p:nvSpPr>
        <p:spPr>
          <a:xfrm>
            <a:off x="9585715" y="2892652"/>
            <a:ext cx="508000"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01133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3350-E1CA-4ED7-BC7E-9078BD484A6B}"/>
              </a:ext>
            </a:extLst>
          </p:cNvPr>
          <p:cNvSpPr>
            <a:spLocks noGrp="1"/>
          </p:cNvSpPr>
          <p:nvPr>
            <p:ph type="title"/>
          </p:nvPr>
        </p:nvSpPr>
        <p:spPr>
          <a:xfrm>
            <a:off x="767040" y="246611"/>
            <a:ext cx="10353762" cy="970450"/>
          </a:xfrm>
        </p:spPr>
        <p:txBody>
          <a:bodyPr/>
          <a:lstStyle/>
          <a:p>
            <a:pPr algn="l"/>
            <a:r>
              <a:rPr lang="en-US" dirty="0">
                <a:solidFill>
                  <a:schemeClr val="tx1"/>
                </a:solidFill>
              </a:rPr>
              <a:t>What can you do?</a:t>
            </a:r>
          </a:p>
        </p:txBody>
      </p:sp>
      <p:sp>
        <p:nvSpPr>
          <p:cNvPr id="3" name="Content Placeholder 2">
            <a:extLst>
              <a:ext uri="{FF2B5EF4-FFF2-40B4-BE49-F238E27FC236}">
                <a16:creationId xmlns:a16="http://schemas.microsoft.com/office/drawing/2014/main" id="{A9D27A45-8A7A-447C-A1B2-9D07FE46538D}"/>
              </a:ext>
            </a:extLst>
          </p:cNvPr>
          <p:cNvSpPr>
            <a:spLocks noGrp="1"/>
          </p:cNvSpPr>
          <p:nvPr>
            <p:ph idx="1"/>
          </p:nvPr>
        </p:nvSpPr>
        <p:spPr>
          <a:xfrm>
            <a:off x="609601" y="1417639"/>
            <a:ext cx="7168443" cy="4949294"/>
          </a:xfrm>
        </p:spPr>
        <p:txBody>
          <a:bodyPr>
            <a:normAutofit lnSpcReduction="10000"/>
          </a:bodyPr>
          <a:lstStyle/>
          <a:p>
            <a:r>
              <a:rPr lang="en-US" dirty="0">
                <a:solidFill>
                  <a:schemeClr val="tx1"/>
                </a:solidFill>
              </a:rPr>
              <a:t>Be vigilant in fetal &amp; maternal assessment</a:t>
            </a:r>
          </a:p>
          <a:p>
            <a:pPr lvl="1"/>
            <a:r>
              <a:rPr lang="en-US" dirty="0">
                <a:solidFill>
                  <a:schemeClr val="tx1"/>
                </a:solidFill>
              </a:rPr>
              <a:t>Compare maternal &amp; fetal heart rate</a:t>
            </a:r>
          </a:p>
          <a:p>
            <a:r>
              <a:rPr lang="en-US" dirty="0">
                <a:solidFill>
                  <a:schemeClr val="tx1"/>
                </a:solidFill>
              </a:rPr>
              <a:t>Think about physiology of the placenta – what affects function?</a:t>
            </a:r>
          </a:p>
          <a:p>
            <a:pPr lvl="1"/>
            <a:r>
              <a:rPr lang="en-US" dirty="0">
                <a:solidFill>
                  <a:schemeClr val="tx1"/>
                </a:solidFill>
              </a:rPr>
              <a:t>Age of placenta – post date</a:t>
            </a:r>
          </a:p>
          <a:p>
            <a:pPr lvl="1"/>
            <a:r>
              <a:rPr lang="en-US" dirty="0">
                <a:solidFill>
                  <a:schemeClr val="tx1"/>
                </a:solidFill>
              </a:rPr>
              <a:t>Affect of co-morbidities on placental perfusion</a:t>
            </a:r>
          </a:p>
          <a:p>
            <a:r>
              <a:rPr lang="en-US" dirty="0">
                <a:solidFill>
                  <a:schemeClr val="tx1"/>
                </a:solidFill>
              </a:rPr>
              <a:t>If we move to the OR, what is the fetal heart rate? </a:t>
            </a:r>
          </a:p>
          <a:p>
            <a:pPr lvl="1"/>
            <a:r>
              <a:rPr lang="en-US" dirty="0">
                <a:solidFill>
                  <a:schemeClr val="tx1"/>
                </a:solidFill>
              </a:rPr>
              <a:t>How long between being off monitor &amp; incision time?</a:t>
            </a:r>
          </a:p>
          <a:p>
            <a:pPr lvl="1"/>
            <a:r>
              <a:rPr lang="en-US" dirty="0">
                <a:solidFill>
                  <a:schemeClr val="tx1"/>
                </a:solidFill>
              </a:rPr>
              <a:t>How can I spot check fetal heart rate during surgical preparations?  </a:t>
            </a:r>
          </a:p>
          <a:p>
            <a:r>
              <a:rPr lang="en-US" dirty="0">
                <a:solidFill>
                  <a:schemeClr val="tx1"/>
                </a:solidFill>
              </a:rPr>
              <a:t>How do medications affect the fetal heart rate?  </a:t>
            </a:r>
          </a:p>
          <a:p>
            <a:pPr lvl="1"/>
            <a:r>
              <a:rPr lang="en-US" dirty="0">
                <a:solidFill>
                  <a:schemeClr val="tx1"/>
                </a:solidFill>
              </a:rPr>
              <a:t>Magnesium Sulfate</a:t>
            </a:r>
          </a:p>
          <a:p>
            <a:pPr lvl="1"/>
            <a:r>
              <a:rPr lang="en-US" dirty="0">
                <a:solidFill>
                  <a:schemeClr val="tx1"/>
                </a:solidFill>
              </a:rPr>
              <a:t>Blood pressure medications</a:t>
            </a:r>
          </a:p>
        </p:txBody>
      </p:sp>
      <p:pic>
        <p:nvPicPr>
          <p:cNvPr id="2050" name="Picture 2" descr="Free Thinking Person Picture, Download Free Thinking Person Picture png  images, Free ClipArts on Clipart Library">
            <a:extLst>
              <a:ext uri="{FF2B5EF4-FFF2-40B4-BE49-F238E27FC236}">
                <a16:creationId xmlns:a16="http://schemas.microsoft.com/office/drawing/2014/main" id="{5D736969-003D-40C0-9448-F4DC23B4E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784" y="889000"/>
            <a:ext cx="4722217"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87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93C3-555E-40D7-9C73-DD2757AA3D1A}"/>
              </a:ext>
            </a:extLst>
          </p:cNvPr>
          <p:cNvSpPr>
            <a:spLocks noGrp="1"/>
          </p:cNvSpPr>
          <p:nvPr>
            <p:ph type="title"/>
          </p:nvPr>
        </p:nvSpPr>
        <p:spPr>
          <a:xfrm>
            <a:off x="609600" y="160336"/>
            <a:ext cx="4267200" cy="1143000"/>
          </a:xfrm>
        </p:spPr>
        <p:txBody>
          <a:bodyPr/>
          <a:lstStyle/>
          <a:p>
            <a:r>
              <a:rPr lang="en-US" dirty="0">
                <a:solidFill>
                  <a:schemeClr val="tx1"/>
                </a:solidFill>
              </a:rPr>
              <a:t>Consider:</a:t>
            </a:r>
          </a:p>
        </p:txBody>
      </p:sp>
      <p:sp>
        <p:nvSpPr>
          <p:cNvPr id="3" name="Content Placeholder 2">
            <a:extLst>
              <a:ext uri="{FF2B5EF4-FFF2-40B4-BE49-F238E27FC236}">
                <a16:creationId xmlns:a16="http://schemas.microsoft.com/office/drawing/2014/main" id="{34AC1556-A416-47AE-87A4-ADA24BCD2BCA}"/>
              </a:ext>
            </a:extLst>
          </p:cNvPr>
          <p:cNvSpPr>
            <a:spLocks noGrp="1"/>
          </p:cNvSpPr>
          <p:nvPr>
            <p:ph idx="1"/>
          </p:nvPr>
        </p:nvSpPr>
        <p:spPr>
          <a:xfrm>
            <a:off x="609600" y="1600201"/>
            <a:ext cx="4267200" cy="4525963"/>
          </a:xfrm>
        </p:spPr>
        <p:txBody>
          <a:bodyPr>
            <a:normAutofit/>
          </a:bodyPr>
          <a:lstStyle/>
          <a:p>
            <a:r>
              <a:rPr lang="en-US" dirty="0">
                <a:solidFill>
                  <a:schemeClr val="tx1"/>
                </a:solidFill>
              </a:rPr>
              <a:t>Maternal history</a:t>
            </a:r>
          </a:p>
          <a:p>
            <a:pPr lvl="1"/>
            <a:r>
              <a:rPr lang="en-US" dirty="0">
                <a:solidFill>
                  <a:schemeClr val="tx1"/>
                </a:solidFill>
              </a:rPr>
              <a:t>Previous pregnancy</a:t>
            </a:r>
          </a:p>
          <a:p>
            <a:pPr lvl="1"/>
            <a:r>
              <a:rPr lang="en-US" dirty="0">
                <a:solidFill>
                  <a:schemeClr val="tx1"/>
                </a:solidFill>
              </a:rPr>
              <a:t>Previous deliveries</a:t>
            </a:r>
          </a:p>
          <a:p>
            <a:r>
              <a:rPr lang="en-US" dirty="0">
                <a:solidFill>
                  <a:schemeClr val="tx1"/>
                </a:solidFill>
              </a:rPr>
              <a:t>Maternal adaptation to pregnancy</a:t>
            </a:r>
          </a:p>
          <a:p>
            <a:pPr lvl="1"/>
            <a:r>
              <a:rPr lang="en-US" dirty="0">
                <a:solidFill>
                  <a:schemeClr val="tx1"/>
                </a:solidFill>
              </a:rPr>
              <a:t>Chronic condition</a:t>
            </a:r>
          </a:p>
          <a:p>
            <a:pPr lvl="1"/>
            <a:r>
              <a:rPr lang="en-US" dirty="0">
                <a:solidFill>
                  <a:schemeClr val="tx1"/>
                </a:solidFill>
              </a:rPr>
              <a:t>Acute conditions</a:t>
            </a:r>
          </a:p>
          <a:p>
            <a:r>
              <a:rPr lang="en-US" dirty="0">
                <a:solidFill>
                  <a:schemeClr val="tx1"/>
                </a:solidFill>
              </a:rPr>
              <a:t>Extrinsic influences </a:t>
            </a:r>
          </a:p>
          <a:p>
            <a:pPr lvl="1"/>
            <a:r>
              <a:rPr lang="en-US" dirty="0">
                <a:solidFill>
                  <a:schemeClr val="tx1"/>
                </a:solidFill>
              </a:rPr>
              <a:t>Umbilical cord</a:t>
            </a:r>
          </a:p>
          <a:p>
            <a:pPr lvl="1"/>
            <a:r>
              <a:rPr lang="en-US" dirty="0">
                <a:solidFill>
                  <a:schemeClr val="tx1"/>
                </a:solidFill>
              </a:rPr>
              <a:t>Uterus/Placenta</a:t>
            </a:r>
          </a:p>
          <a:p>
            <a:pPr lvl="1"/>
            <a:r>
              <a:rPr lang="en-US" dirty="0">
                <a:solidFill>
                  <a:schemeClr val="tx1"/>
                </a:solidFill>
              </a:rPr>
              <a:t>Amniotic Fluid</a:t>
            </a:r>
          </a:p>
          <a:p>
            <a:pPr lvl="1"/>
            <a:r>
              <a:rPr lang="en-US" dirty="0">
                <a:solidFill>
                  <a:schemeClr val="tx1"/>
                </a:solidFill>
              </a:rPr>
              <a:t>Maternal </a:t>
            </a:r>
          </a:p>
        </p:txBody>
      </p:sp>
      <p:pic>
        <p:nvPicPr>
          <p:cNvPr id="1026" name="Picture 2" descr="baby in womb at 40 weeks">
            <a:extLst>
              <a:ext uri="{FF2B5EF4-FFF2-40B4-BE49-F238E27FC236}">
                <a16:creationId xmlns:a16="http://schemas.microsoft.com/office/drawing/2014/main" id="{C89ECC41-423D-45ED-B939-F6E5742C7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5193-EE65-4CA1-97C5-D10DCBD3C935}"/>
              </a:ext>
            </a:extLst>
          </p:cNvPr>
          <p:cNvSpPr>
            <a:spLocks noGrp="1"/>
          </p:cNvSpPr>
          <p:nvPr>
            <p:ph type="title"/>
          </p:nvPr>
        </p:nvSpPr>
        <p:spPr>
          <a:xfrm>
            <a:off x="609600" y="274639"/>
            <a:ext cx="5181600" cy="1143000"/>
          </a:xfrm>
        </p:spPr>
        <p:txBody>
          <a:bodyPr>
            <a:normAutofit/>
          </a:bodyPr>
          <a:lstStyle/>
          <a:p>
            <a:pPr algn="l"/>
            <a:r>
              <a:rPr lang="en-US" dirty="0"/>
              <a:t>Fetal Circulation</a:t>
            </a:r>
          </a:p>
        </p:txBody>
      </p:sp>
      <p:pic>
        <p:nvPicPr>
          <p:cNvPr id="5122" name="Picture 2" descr="Full size image for 'Development of the heart and circulation'">
            <a:extLst>
              <a:ext uri="{FF2B5EF4-FFF2-40B4-BE49-F238E27FC236}">
                <a16:creationId xmlns:a16="http://schemas.microsoft.com/office/drawing/2014/main" id="{9D52A9CA-2BC5-4214-8528-B38BFEE378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76201"/>
            <a:ext cx="3989569" cy="61261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C3AE88-0D87-40DC-9160-1D5F16989CE6}"/>
              </a:ext>
            </a:extLst>
          </p:cNvPr>
          <p:cNvSpPr txBox="1"/>
          <p:nvPr/>
        </p:nvSpPr>
        <p:spPr>
          <a:xfrm>
            <a:off x="9042400" y="4648200"/>
            <a:ext cx="2844800" cy="1672702"/>
          </a:xfrm>
          <a:prstGeom prst="rect">
            <a:avLst/>
          </a:prstGeom>
          <a:noFill/>
        </p:spPr>
        <p:txBody>
          <a:bodyPr wrap="square">
            <a:spAutoFit/>
          </a:bodyPr>
          <a:lstStyle/>
          <a:p>
            <a:pPr algn="l"/>
            <a:r>
              <a:rPr lang="en-US" sz="1467" dirty="0"/>
              <a:t>Fig. 13.25</a:t>
            </a:r>
          </a:p>
          <a:p>
            <a:pPr algn="l"/>
            <a:r>
              <a:rPr lang="en-US" sz="1467" dirty="0"/>
              <a:t>A plan of the fetal cardiovascular circulation: the arrows indicate the direction of blood flow. The placenta is drawn to a greatly reduced scale.</a:t>
            </a:r>
          </a:p>
        </p:txBody>
      </p:sp>
      <p:sp>
        <p:nvSpPr>
          <p:cNvPr id="9" name="TextBox 8">
            <a:extLst>
              <a:ext uri="{FF2B5EF4-FFF2-40B4-BE49-F238E27FC236}">
                <a16:creationId xmlns:a16="http://schemas.microsoft.com/office/drawing/2014/main" id="{B3A6E570-A38A-4D43-9823-9FEE72B7C9A7}"/>
              </a:ext>
            </a:extLst>
          </p:cNvPr>
          <p:cNvSpPr txBox="1"/>
          <p:nvPr/>
        </p:nvSpPr>
        <p:spPr>
          <a:xfrm>
            <a:off x="0" y="6550225"/>
            <a:ext cx="6096000" cy="276999"/>
          </a:xfrm>
          <a:prstGeom prst="rect">
            <a:avLst/>
          </a:prstGeom>
          <a:noFill/>
        </p:spPr>
        <p:txBody>
          <a:bodyPr wrap="square">
            <a:spAutoFit/>
          </a:bodyPr>
          <a:lstStyle/>
          <a:p>
            <a:r>
              <a:rPr lang="en-US" sz="1200" dirty="0"/>
              <a:t>Standring, S., et al.  Gray’s anatomy 42</a:t>
            </a:r>
            <a:r>
              <a:rPr lang="en-US" sz="1200" baseline="30000" dirty="0"/>
              <a:t>nd</a:t>
            </a:r>
            <a:r>
              <a:rPr lang="en-US" sz="1200" dirty="0"/>
              <a:t> ed.  2021</a:t>
            </a:r>
          </a:p>
        </p:txBody>
      </p:sp>
    </p:spTree>
    <p:extLst>
      <p:ext uri="{BB962C8B-B14F-4D97-AF65-F5344CB8AC3E}">
        <p14:creationId xmlns:p14="http://schemas.microsoft.com/office/powerpoint/2010/main" val="3713749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FDFF3-8CAA-4C8C-8843-CB5D011013FE}"/>
              </a:ext>
            </a:extLst>
          </p:cNvPr>
          <p:cNvSpPr/>
          <p:nvPr/>
        </p:nvSpPr>
        <p:spPr>
          <a:xfrm>
            <a:off x="5825067" y="453362"/>
            <a:ext cx="6231466" cy="56426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B5F1B-C562-4EB9-A165-376ECB188C85}"/>
              </a:ext>
            </a:extLst>
          </p:cNvPr>
          <p:cNvSpPr>
            <a:spLocks noGrp="1"/>
          </p:cNvSpPr>
          <p:nvPr>
            <p:ph type="title"/>
          </p:nvPr>
        </p:nvSpPr>
        <p:spPr/>
        <p:txBody>
          <a:bodyPr>
            <a:noAutofit/>
          </a:bodyPr>
          <a:lstStyle/>
          <a:p>
            <a:pPr algn="l"/>
            <a:r>
              <a:rPr lang="en-US" dirty="0">
                <a:solidFill>
                  <a:schemeClr val="tx1"/>
                </a:solidFill>
              </a:rPr>
              <a:t>Consider</a:t>
            </a:r>
          </a:p>
        </p:txBody>
      </p:sp>
      <p:sp>
        <p:nvSpPr>
          <p:cNvPr id="3" name="Content Placeholder 2">
            <a:extLst>
              <a:ext uri="{FF2B5EF4-FFF2-40B4-BE49-F238E27FC236}">
                <a16:creationId xmlns:a16="http://schemas.microsoft.com/office/drawing/2014/main" id="{45AFF074-D81D-408B-A412-F7A24260C013}"/>
              </a:ext>
            </a:extLst>
          </p:cNvPr>
          <p:cNvSpPr>
            <a:spLocks noGrp="1"/>
          </p:cNvSpPr>
          <p:nvPr>
            <p:ph sz="half" idx="1"/>
          </p:nvPr>
        </p:nvSpPr>
        <p:spPr>
          <a:xfrm>
            <a:off x="690435" y="1731962"/>
            <a:ext cx="5384800" cy="4130471"/>
          </a:xfrm>
        </p:spPr>
        <p:txBody>
          <a:bodyPr>
            <a:normAutofit/>
          </a:bodyPr>
          <a:lstStyle/>
          <a:p>
            <a:r>
              <a:rPr lang="en-US" dirty="0">
                <a:solidFill>
                  <a:schemeClr val="tx1"/>
                </a:solidFill>
              </a:rPr>
              <a:t>Gestational Age</a:t>
            </a:r>
          </a:p>
          <a:p>
            <a:r>
              <a:rPr lang="en-US" dirty="0">
                <a:solidFill>
                  <a:schemeClr val="tx1"/>
                </a:solidFill>
              </a:rPr>
              <a:t>Intrinsic influences</a:t>
            </a:r>
          </a:p>
          <a:p>
            <a:pPr lvl="1"/>
            <a:r>
              <a:rPr lang="en-US" dirty="0">
                <a:solidFill>
                  <a:schemeClr val="tx1"/>
                </a:solidFill>
              </a:rPr>
              <a:t>Autonomic Nervous System</a:t>
            </a:r>
          </a:p>
          <a:p>
            <a:pPr lvl="1"/>
            <a:r>
              <a:rPr lang="en-US" dirty="0">
                <a:solidFill>
                  <a:schemeClr val="tx1"/>
                </a:solidFill>
              </a:rPr>
              <a:t>Baroreceptors</a:t>
            </a:r>
          </a:p>
          <a:p>
            <a:pPr lvl="1"/>
            <a:r>
              <a:rPr lang="en-US" dirty="0">
                <a:solidFill>
                  <a:schemeClr val="tx1"/>
                </a:solidFill>
              </a:rPr>
              <a:t>Chemoreceptors</a:t>
            </a:r>
          </a:p>
          <a:p>
            <a:pPr lvl="1"/>
            <a:r>
              <a:rPr lang="en-US" dirty="0">
                <a:solidFill>
                  <a:schemeClr val="tx1"/>
                </a:solidFill>
              </a:rPr>
              <a:t>Hormonal Response</a:t>
            </a:r>
          </a:p>
          <a:p>
            <a:pPr lvl="1"/>
            <a:endParaRPr lang="en-US" dirty="0">
              <a:solidFill>
                <a:schemeClr val="tx1"/>
              </a:solidFill>
            </a:endParaRPr>
          </a:p>
        </p:txBody>
      </p:sp>
      <p:pic>
        <p:nvPicPr>
          <p:cNvPr id="6146" name="Picture 2" descr="8,539 Fetus Vector Images, Royalty-free Fetus Vectors | Depositphotos®">
            <a:extLst>
              <a:ext uri="{FF2B5EF4-FFF2-40B4-BE49-F238E27FC236}">
                <a16:creationId xmlns:a16="http://schemas.microsoft.com/office/drawing/2014/main" id="{9131AD1C-1D77-485A-8762-9E67CBF9E375}"/>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4255" t="8519" r="10190" b="10671"/>
          <a:stretch/>
        </p:blipFill>
        <p:spPr bwMode="auto">
          <a:xfrm>
            <a:off x="6779483" y="453363"/>
            <a:ext cx="5181600" cy="554196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C1E23FF-0B37-4B72-BE98-B4DCE9D2918B}"/>
              </a:ext>
            </a:extLst>
          </p:cNvPr>
          <p:cNvSpPr/>
          <p:nvPr/>
        </p:nvSpPr>
        <p:spPr>
          <a:xfrm rot="20627870">
            <a:off x="7463783" y="3379242"/>
            <a:ext cx="406400" cy="19466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150" name="Picture 6" descr="Backpack fashion flat technical drawing template Vector Image">
            <a:extLst>
              <a:ext uri="{FF2B5EF4-FFF2-40B4-BE49-F238E27FC236}">
                <a16:creationId xmlns:a16="http://schemas.microsoft.com/office/drawing/2014/main" id="{08B519C8-9B31-456D-9DD2-D40F1C251359}"/>
              </a:ext>
            </a:extLst>
          </p:cNvPr>
          <p:cNvPicPr>
            <a:picLocks noChangeAspect="1" noChangeArrowheads="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t="4279" b="14021"/>
          <a:stretch/>
        </p:blipFill>
        <p:spPr bwMode="auto">
          <a:xfrm rot="20652971">
            <a:off x="5259785" y="2973299"/>
            <a:ext cx="3454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Arc 3">
            <a:extLst>
              <a:ext uri="{FF2B5EF4-FFF2-40B4-BE49-F238E27FC236}">
                <a16:creationId xmlns:a16="http://schemas.microsoft.com/office/drawing/2014/main" id="{6D806156-3CB3-4C74-99FB-AE7702269BDA}"/>
              </a:ext>
            </a:extLst>
          </p:cNvPr>
          <p:cNvSpPr/>
          <p:nvPr/>
        </p:nvSpPr>
        <p:spPr>
          <a:xfrm rot="12964378" flipV="1">
            <a:off x="7397402" y="2948617"/>
            <a:ext cx="1336181" cy="1829135"/>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Arc 4">
            <a:extLst>
              <a:ext uri="{FF2B5EF4-FFF2-40B4-BE49-F238E27FC236}">
                <a16:creationId xmlns:a16="http://schemas.microsoft.com/office/drawing/2014/main" id="{AFCB1B1D-37DE-4A70-8739-407465B2B1DC}"/>
              </a:ext>
            </a:extLst>
          </p:cNvPr>
          <p:cNvSpPr/>
          <p:nvPr/>
        </p:nvSpPr>
        <p:spPr>
          <a:xfrm rot="3423093">
            <a:off x="7050765" y="3479155"/>
            <a:ext cx="1466916" cy="2290053"/>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1" name="TextBox 10">
            <a:extLst>
              <a:ext uri="{FF2B5EF4-FFF2-40B4-BE49-F238E27FC236}">
                <a16:creationId xmlns:a16="http://schemas.microsoft.com/office/drawing/2014/main" id="{8DEB045A-9E1D-498D-9C1E-098563A2B810}"/>
              </a:ext>
            </a:extLst>
          </p:cNvPr>
          <p:cNvSpPr txBox="1"/>
          <p:nvPr/>
        </p:nvSpPr>
        <p:spPr>
          <a:xfrm>
            <a:off x="7200274" y="6159647"/>
            <a:ext cx="4154311" cy="461665"/>
          </a:xfrm>
          <a:prstGeom prst="rect">
            <a:avLst/>
          </a:prstGeom>
          <a:noFill/>
        </p:spPr>
        <p:txBody>
          <a:bodyPr wrap="square">
            <a:spAutoFit/>
          </a:bodyPr>
          <a:lstStyle/>
          <a:p>
            <a:pPr algn="l"/>
            <a:r>
              <a:rPr lang="en-US" sz="2400" b="1" dirty="0">
                <a:latin typeface="Ink Free" panose="03080402000500000000" pitchFamily="66" charset="0"/>
              </a:rPr>
              <a:t>What about baby’s backpack?  </a:t>
            </a:r>
            <a:endParaRPr lang="en-US" sz="1600" b="1" dirty="0">
              <a:latin typeface="Ink Free" panose="03080402000500000000" pitchFamily="66" charset="0"/>
            </a:endParaRPr>
          </a:p>
        </p:txBody>
      </p:sp>
    </p:spTree>
    <p:extLst>
      <p:ext uri="{BB962C8B-B14F-4D97-AF65-F5344CB8AC3E}">
        <p14:creationId xmlns:p14="http://schemas.microsoft.com/office/powerpoint/2010/main" val="18298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ndelion">
            <a:extLst>
              <a:ext uri="{FF2B5EF4-FFF2-40B4-BE49-F238E27FC236}">
                <a16:creationId xmlns:a16="http://schemas.microsoft.com/office/drawing/2014/main" id="{89834135-282E-44A3-98F7-AF82EA645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97" r="1"/>
          <a:stretch/>
        </p:blipFill>
        <p:spPr bwMode="auto">
          <a:xfrm>
            <a:off x="4978400" y="273048"/>
            <a:ext cx="6656917" cy="5853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283FA5-ABBB-4CD7-9B75-41F1FA4FA24D}"/>
              </a:ext>
            </a:extLst>
          </p:cNvPr>
          <p:cNvSpPr>
            <a:spLocks noGrp="1"/>
          </p:cNvSpPr>
          <p:nvPr>
            <p:ph type="title"/>
          </p:nvPr>
        </p:nvSpPr>
        <p:spPr>
          <a:xfrm>
            <a:off x="203202" y="273049"/>
            <a:ext cx="4417485" cy="1162051"/>
          </a:xfrm>
        </p:spPr>
        <p:txBody>
          <a:bodyPr anchor="b">
            <a:normAutofit/>
          </a:bodyPr>
          <a:lstStyle/>
          <a:p>
            <a:r>
              <a:rPr lang="en-US" sz="4400" b="1" dirty="0">
                <a:solidFill>
                  <a:schemeClr val="tx1"/>
                </a:solidFill>
              </a:rPr>
              <a:t>In Summary</a:t>
            </a:r>
          </a:p>
        </p:txBody>
      </p:sp>
      <p:sp>
        <p:nvSpPr>
          <p:cNvPr id="71" name="Text Placeholder 3">
            <a:extLst>
              <a:ext uri="{FF2B5EF4-FFF2-40B4-BE49-F238E27FC236}">
                <a16:creationId xmlns:a16="http://schemas.microsoft.com/office/drawing/2014/main" id="{6C69B832-EDD8-4BDD-9C7B-DB480595E45E}"/>
              </a:ext>
            </a:extLst>
          </p:cNvPr>
          <p:cNvSpPr>
            <a:spLocks noGrp="1"/>
          </p:cNvSpPr>
          <p:nvPr>
            <p:ph type="body" sz="half" idx="2"/>
          </p:nvPr>
        </p:nvSpPr>
        <p:spPr>
          <a:xfrm>
            <a:off x="203202" y="1435102"/>
            <a:ext cx="4695825" cy="4691063"/>
          </a:xfrm>
        </p:spPr>
        <p:txBody>
          <a:bodyPr/>
          <a:lstStyle/>
          <a:p>
            <a:r>
              <a:rPr lang="en-US" sz="2133" dirty="0">
                <a:solidFill>
                  <a:schemeClr val="tx1"/>
                </a:solidFill>
              </a:rPr>
              <a:t>What is the tracing telling us?</a:t>
            </a:r>
          </a:p>
          <a:p>
            <a:endParaRPr lang="en-US" sz="2133" dirty="0">
              <a:solidFill>
                <a:schemeClr val="tx1"/>
              </a:solidFill>
            </a:endParaRPr>
          </a:p>
          <a:p>
            <a:r>
              <a:rPr lang="en-US" sz="2133" dirty="0">
                <a:solidFill>
                  <a:schemeClr val="tx1"/>
                </a:solidFill>
              </a:rPr>
              <a:t>What are we looking for?</a:t>
            </a:r>
          </a:p>
          <a:p>
            <a:endParaRPr lang="en-US" sz="2133" dirty="0">
              <a:solidFill>
                <a:schemeClr val="tx1"/>
              </a:solidFill>
            </a:endParaRPr>
          </a:p>
          <a:p>
            <a:r>
              <a:rPr lang="en-US" sz="2133" dirty="0">
                <a:solidFill>
                  <a:schemeClr val="tx1"/>
                </a:solidFill>
              </a:rPr>
              <a:t>What should be considered?</a:t>
            </a:r>
          </a:p>
          <a:p>
            <a:endParaRPr lang="en-US" sz="2133" dirty="0">
              <a:solidFill>
                <a:schemeClr val="tx1"/>
              </a:solidFill>
            </a:endParaRPr>
          </a:p>
          <a:p>
            <a:r>
              <a:rPr lang="en-US" sz="2133" dirty="0">
                <a:solidFill>
                  <a:schemeClr val="tx1"/>
                </a:solidFill>
              </a:rPr>
              <a:t>Are you considering the “whole picture”?</a:t>
            </a:r>
          </a:p>
          <a:p>
            <a:endParaRPr lang="en-US" dirty="0">
              <a:solidFill>
                <a:schemeClr val="tx1"/>
              </a:solidFill>
            </a:endParaRPr>
          </a:p>
          <a:p>
            <a:endParaRPr lang="en-US" dirty="0">
              <a:solidFill>
                <a:schemeClr val="tx1"/>
              </a:solidFill>
            </a:endParaRPr>
          </a:p>
        </p:txBody>
      </p:sp>
      <p:pic>
        <p:nvPicPr>
          <p:cNvPr id="2050" name="Picture 2" descr="Dandelion">
            <a:extLst>
              <a:ext uri="{FF2B5EF4-FFF2-40B4-BE49-F238E27FC236}">
                <a16:creationId xmlns:a16="http://schemas.microsoft.com/office/drawing/2014/main" id="{990B0CDE-9AF8-45D2-9776-4BF5D6CAA8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81" r="14082" b="-1"/>
          <a:stretch/>
        </p:blipFill>
        <p:spPr bwMode="auto">
          <a:xfrm>
            <a:off x="4899025" y="273046"/>
            <a:ext cx="6815667" cy="5853113"/>
          </a:xfrm>
          <a:prstGeom prst="rect">
            <a:avLst/>
          </a:prstGeom>
          <a:solidFill>
            <a:srgbClr val="FFFFFF"/>
          </a:solidFill>
        </p:spPr>
      </p:pic>
      <p:sp>
        <p:nvSpPr>
          <p:cNvPr id="8" name="TextBox 7">
            <a:extLst>
              <a:ext uri="{FF2B5EF4-FFF2-40B4-BE49-F238E27FC236}">
                <a16:creationId xmlns:a16="http://schemas.microsoft.com/office/drawing/2014/main" id="{27CB4286-D281-40EA-9A67-45339E2FB1F9}"/>
              </a:ext>
            </a:extLst>
          </p:cNvPr>
          <p:cNvSpPr txBox="1"/>
          <p:nvPr/>
        </p:nvSpPr>
        <p:spPr>
          <a:xfrm>
            <a:off x="304800" y="6563175"/>
            <a:ext cx="7721600" cy="307777"/>
          </a:xfrm>
          <a:prstGeom prst="rect">
            <a:avLst/>
          </a:prstGeom>
          <a:noFill/>
        </p:spPr>
        <p:txBody>
          <a:bodyPr wrap="square">
            <a:spAutoFit/>
          </a:bodyPr>
          <a:lstStyle/>
          <a:p>
            <a:r>
              <a:rPr lang="en-US" sz="1400" dirty="0"/>
              <a:t>Images from:  https://www.rd.com/list/everyday-objects-close-up/</a:t>
            </a:r>
          </a:p>
        </p:txBody>
      </p:sp>
    </p:spTree>
    <p:extLst>
      <p:ext uri="{BB962C8B-B14F-4D97-AF65-F5344CB8AC3E}">
        <p14:creationId xmlns:p14="http://schemas.microsoft.com/office/powerpoint/2010/main" val="35795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481982-8173-664B-BF55-1109F0A4AFFA}"/>
              </a:ext>
            </a:extLst>
          </p:cNvPr>
          <p:cNvSpPr txBox="1"/>
          <p:nvPr/>
        </p:nvSpPr>
        <p:spPr>
          <a:xfrm>
            <a:off x="414721" y="184523"/>
            <a:ext cx="11333747" cy="1938992"/>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Project ECHO South Carolina Pregnancy Wellness</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Visit Our Website:</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hlinkClick r:id="rId2">
                  <a:extLst>
                    <a:ext uri="{A12FA001-AC4F-418D-AE19-62706E023703}">
                      <ahyp:hlinkClr xmlns:ahyp="http://schemas.microsoft.com/office/drawing/2018/hyperlinkcolor" val="tx"/>
                    </a:ext>
                  </a:extLst>
                </a:hlinkClick>
              </a:rPr>
              <a:t>https://sctelehealth.org/services/pregnancy-wellness</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B1EAA25D-74F2-0949-AF13-B4385BEB48D0}"/>
              </a:ext>
            </a:extLst>
          </p:cNvPr>
          <p:cNvGraphicFramePr>
            <a:graphicFrameLocks noGrp="1"/>
          </p:cNvGraphicFramePr>
          <p:nvPr>
            <p:extLst>
              <p:ext uri="{D42A27DB-BD31-4B8C-83A1-F6EECF244321}">
                <p14:modId xmlns:p14="http://schemas.microsoft.com/office/powerpoint/2010/main" val="2725439425"/>
              </p:ext>
            </p:extLst>
          </p:nvPr>
        </p:nvGraphicFramePr>
        <p:xfrm>
          <a:off x="1010685" y="2380178"/>
          <a:ext cx="10574957" cy="3230880"/>
        </p:xfrm>
        <a:graphic>
          <a:graphicData uri="http://schemas.openxmlformats.org/drawingml/2006/table">
            <a:tbl>
              <a:tblPr firstRow="1" firstCol="1" bandRow="1"/>
              <a:tblGrid>
                <a:gridCol w="10574957">
                  <a:extLst>
                    <a:ext uri="{9D8B030D-6E8A-4147-A177-3AD203B41FA5}">
                      <a16:colId xmlns:a16="http://schemas.microsoft.com/office/drawing/2014/main" val="103686759"/>
                    </a:ext>
                  </a:extLst>
                </a:gridCol>
              </a:tblGrid>
              <a:tr h="568879">
                <a:tc>
                  <a:txBody>
                    <a:bodyPr/>
                    <a:lstStyle/>
                    <a:p>
                      <a:pPr marL="0" marR="0" algn="ctr">
                        <a:spcBef>
                          <a:spcPts val="0"/>
                        </a:spcBef>
                        <a:spcAft>
                          <a:spcPts val="0"/>
                        </a:spcAft>
                      </a:pPr>
                      <a:r>
                        <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a:t>
                      </a:r>
                      <a:r>
                        <a:rPr lang="en-US" sz="2400" b="1" baseline="30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st</a:t>
                      </a:r>
                      <a:r>
                        <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&amp; 3</a:t>
                      </a:r>
                      <a:r>
                        <a:rPr lang="en-US" sz="2400" b="1" baseline="30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rd</a:t>
                      </a:r>
                      <a:r>
                        <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Wednesday/Month</a:t>
                      </a:r>
                    </a:p>
                    <a:p>
                      <a:pPr marL="0" marR="0" algn="ctr">
                        <a:spcBef>
                          <a:spcPts val="0"/>
                        </a:spcBef>
                        <a:spcAft>
                          <a:spcPts val="0"/>
                        </a:spcAft>
                      </a:pP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12:15 pm – 1:00 pm</a:t>
                      </a:r>
                    </a:p>
                    <a:p>
                      <a:pPr marL="0" marR="0" algn="ctr">
                        <a:spcBef>
                          <a:spcPts val="0"/>
                        </a:spcBef>
                        <a:spcAft>
                          <a:spcPts val="0"/>
                        </a:spcAft>
                      </a:pPr>
                      <a:endParaRPr lang="en-US" sz="2400" b="1" dirty="0">
                        <a:solidFill>
                          <a:srgbClr val="0091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324360"/>
                  </a:ext>
                </a:extLst>
              </a:tr>
              <a:tr h="568879">
                <a:tc>
                  <a:txBody>
                    <a:bodyPr/>
                    <a:lstStyle/>
                    <a:p>
                      <a:pPr marL="0" marR="0" algn="ctr">
                        <a:spcBef>
                          <a:spcPts val="0"/>
                        </a:spcBef>
                        <a:spcAft>
                          <a:spcPts val="0"/>
                        </a:spcAft>
                      </a:pPr>
                      <a:r>
                        <a:rPr lang="en-US" sz="3200" b="1"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Hot Topics</a:t>
                      </a:r>
                    </a:p>
                    <a:p>
                      <a:pPr marL="0" marR="0" algn="ctr">
                        <a:spcBef>
                          <a:spcPts val="0"/>
                        </a:spcBef>
                        <a:spcAft>
                          <a:spcPts val="0"/>
                        </a:spcAft>
                      </a:pPr>
                      <a:r>
                        <a:rPr lang="en-US" sz="3200" b="1"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September 29, 2021</a:t>
                      </a:r>
                      <a:endParaRPr lang="en-US" sz="3200" b="1" dirty="0">
                        <a:solidFill>
                          <a:srgbClr val="00919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400" b="1"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Isoimmunization</a:t>
                      </a:r>
                    </a:p>
                    <a:p>
                      <a:pPr marL="0" marR="0" algn="ctr">
                        <a:spcBef>
                          <a:spcPts val="0"/>
                        </a:spcBef>
                        <a:spcAft>
                          <a:spcPts val="0"/>
                        </a:spcAft>
                      </a:pPr>
                      <a:r>
                        <a:rPr lang="en-US" sz="3200" b="1"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Johnson/Campbell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4186730"/>
                  </a:ext>
                </a:extLst>
              </a:tr>
            </a:tbl>
          </a:graphicData>
        </a:graphic>
      </p:graphicFrame>
      <p:sp>
        <p:nvSpPr>
          <p:cNvPr id="2" name="Rectangle 1">
            <a:extLst>
              <a:ext uri="{FF2B5EF4-FFF2-40B4-BE49-F238E27FC236}">
                <a16:creationId xmlns:a16="http://schemas.microsoft.com/office/drawing/2014/main" id="{63361F97-0255-4487-8C68-930E24350685}"/>
              </a:ext>
            </a:extLst>
          </p:cNvPr>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E2ACF6E-F7BE-407A-BF05-653AA639CC51}"/>
              </a:ext>
            </a:extLst>
          </p:cNvPr>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497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3676EB-C9BD-1041-AE28-30C77A553DFA}"/>
              </a:ext>
            </a:extLst>
          </p:cNvPr>
          <p:cNvSpPr txBox="1">
            <a:spLocks/>
          </p:cNvSpPr>
          <p:nvPr/>
        </p:nvSpPr>
        <p:spPr>
          <a:xfrm>
            <a:off x="0" y="1061502"/>
            <a:ext cx="12192000" cy="2456442"/>
          </a:xfrm>
          <a:prstGeom prst="rect">
            <a:avLst/>
          </a:prstGeom>
          <a:solidFill>
            <a:schemeClr val="bg1"/>
          </a:solid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To Request a Copy of today’s </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Didactic Video Presentation</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Contact</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Rachel Grater, Program Coordinator</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grater@musc.edu</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 </a:t>
            </a:r>
            <a:endParaRPr kumimoji="0" lang="en-US" sz="4000" b="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1353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4FC75-7CC2-4738-9252-15EE8F61887B}"/>
              </a:ext>
            </a:extLst>
          </p:cNvPr>
          <p:cNvSpPr>
            <a:spLocks noGrp="1"/>
          </p:cNvSpPr>
          <p:nvPr>
            <p:ph type="title"/>
          </p:nvPr>
        </p:nvSpPr>
        <p:spPr>
          <a:xfrm>
            <a:off x="1" y="160336"/>
            <a:ext cx="5777849" cy="753331"/>
          </a:xfrm>
        </p:spPr>
        <p:txBody>
          <a:bodyPr>
            <a:noAutofit/>
          </a:bodyPr>
          <a:lstStyle/>
          <a:p>
            <a:r>
              <a:rPr lang="en-US" sz="3733" b="1" dirty="0">
                <a:solidFill>
                  <a:schemeClr val="tx1"/>
                </a:solidFill>
              </a:rPr>
              <a:t>Maternal Physiology</a:t>
            </a:r>
          </a:p>
        </p:txBody>
      </p:sp>
      <p:sp>
        <p:nvSpPr>
          <p:cNvPr id="5" name="Content Placeholder 4">
            <a:extLst>
              <a:ext uri="{FF2B5EF4-FFF2-40B4-BE49-F238E27FC236}">
                <a16:creationId xmlns:a16="http://schemas.microsoft.com/office/drawing/2014/main" id="{941E1BD8-B02F-4012-BD37-0F079D396BB7}"/>
              </a:ext>
            </a:extLst>
          </p:cNvPr>
          <p:cNvSpPr>
            <a:spLocks noGrp="1"/>
          </p:cNvSpPr>
          <p:nvPr>
            <p:ph idx="1"/>
          </p:nvPr>
        </p:nvSpPr>
        <p:spPr>
          <a:xfrm>
            <a:off x="657795" y="1498600"/>
            <a:ext cx="4769882" cy="3860800"/>
          </a:xfrm>
        </p:spPr>
        <p:txBody>
          <a:bodyPr>
            <a:normAutofit/>
          </a:bodyPr>
          <a:lstStyle/>
          <a:p>
            <a:pPr marL="0" indent="0" algn="ctr">
              <a:buNone/>
            </a:pPr>
            <a:r>
              <a:rPr lang="en-US" sz="2667" dirty="0">
                <a:solidFill>
                  <a:schemeClr val="tx1"/>
                </a:solidFill>
              </a:rPr>
              <a:t>The physiologic changes of pregnancy overall serve to support and maintain the pregnancy in a manner that encompasses almost every organ system from head to toe.</a:t>
            </a:r>
          </a:p>
        </p:txBody>
      </p:sp>
      <p:pic>
        <p:nvPicPr>
          <p:cNvPr id="3074" name="Picture 2" descr="Full size image for 'Physiology of pregnancy'">
            <a:extLst>
              <a:ext uri="{FF2B5EF4-FFF2-40B4-BE49-F238E27FC236}">
                <a16:creationId xmlns:a16="http://schemas.microsoft.com/office/drawing/2014/main" id="{EA403BE4-24E3-4945-A5DD-66D002422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495" y="0"/>
            <a:ext cx="6167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9FEA49-ADDF-4E2F-8907-AA807B06E078}"/>
              </a:ext>
            </a:extLst>
          </p:cNvPr>
          <p:cNvSpPr txBox="1"/>
          <p:nvPr/>
        </p:nvSpPr>
        <p:spPr>
          <a:xfrm>
            <a:off x="101601" y="5753817"/>
            <a:ext cx="5922433" cy="912814"/>
          </a:xfrm>
          <a:prstGeom prst="rect">
            <a:avLst/>
          </a:prstGeom>
          <a:noFill/>
        </p:spPr>
        <p:txBody>
          <a:bodyPr wrap="square">
            <a:spAutoFit/>
          </a:bodyPr>
          <a:lstStyle/>
          <a:p>
            <a:r>
              <a:rPr lang="en-US" sz="1333" dirty="0"/>
              <a:t>Image from: Mockridge, A. &amp; </a:t>
            </a:r>
            <a:r>
              <a:rPr lang="en-US" sz="1333" dirty="0" err="1"/>
              <a:t>Maclennan</a:t>
            </a:r>
            <a:r>
              <a:rPr lang="en-US" sz="1333" dirty="0"/>
              <a:t>, K.  Physiology of pregnancy.  </a:t>
            </a:r>
            <a:r>
              <a:rPr lang="en-US" sz="1333" dirty="0" err="1"/>
              <a:t>Anaesthesia</a:t>
            </a:r>
            <a:r>
              <a:rPr lang="en-US" sz="1333" dirty="0"/>
              <a:t> and Intensive Care Medicine, 2019-07-01, Volume 20, Issue 7, Pages 397-401. </a:t>
            </a:r>
          </a:p>
          <a:p>
            <a:endParaRPr lang="en-US" sz="1333" dirty="0"/>
          </a:p>
        </p:txBody>
      </p:sp>
    </p:spTree>
    <p:extLst>
      <p:ext uri="{BB962C8B-B14F-4D97-AF65-F5344CB8AC3E}">
        <p14:creationId xmlns:p14="http://schemas.microsoft.com/office/powerpoint/2010/main" val="413663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81E54-016F-44AC-8043-09EF3B7C18D5}"/>
              </a:ext>
            </a:extLst>
          </p:cNvPr>
          <p:cNvSpPr>
            <a:spLocks noGrp="1"/>
          </p:cNvSpPr>
          <p:nvPr>
            <p:ph type="title"/>
          </p:nvPr>
        </p:nvSpPr>
        <p:spPr>
          <a:xfrm>
            <a:off x="391052" y="122633"/>
            <a:ext cx="7343597" cy="772809"/>
          </a:xfrm>
        </p:spPr>
        <p:txBody>
          <a:bodyPr anchor="b">
            <a:noAutofit/>
          </a:bodyPr>
          <a:lstStyle/>
          <a:p>
            <a:pPr algn="l"/>
            <a:r>
              <a:rPr lang="en-US" sz="3600" dirty="0">
                <a:solidFill>
                  <a:schemeClr val="tx1"/>
                </a:solidFill>
              </a:rPr>
              <a:t>Maternal Conditions:  Acute</a:t>
            </a:r>
          </a:p>
        </p:txBody>
      </p:sp>
      <p:pic>
        <p:nvPicPr>
          <p:cNvPr id="6" name="Content Placeholder 5" descr="Pregnant person holding stomach">
            <a:extLst>
              <a:ext uri="{FF2B5EF4-FFF2-40B4-BE49-F238E27FC236}">
                <a16:creationId xmlns:a16="http://schemas.microsoft.com/office/drawing/2014/main" id="{BB3A2753-0910-4161-9BE3-81BD60D0F23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3437216" y="3600693"/>
            <a:ext cx="4697772" cy="3134674"/>
          </a:xfrm>
        </p:spPr>
      </p:pic>
      <p:sp>
        <p:nvSpPr>
          <p:cNvPr id="18" name="Freeform: Shape 17">
            <a:extLst>
              <a:ext uri="{FF2B5EF4-FFF2-40B4-BE49-F238E27FC236}">
                <a16:creationId xmlns:a16="http://schemas.microsoft.com/office/drawing/2014/main" id="{17DE0A48-2B57-4056-B99F-2D5F4F1819B8}"/>
              </a:ext>
            </a:extLst>
          </p:cNvPr>
          <p:cNvSpPr/>
          <p:nvPr/>
        </p:nvSpPr>
        <p:spPr>
          <a:xfrm>
            <a:off x="5351973" y="1416900"/>
            <a:ext cx="1300399" cy="1742552"/>
          </a:xfrm>
          <a:custGeom>
            <a:avLst/>
            <a:gdLst>
              <a:gd name="connsiteX0" fmla="*/ 0 w 1224040"/>
              <a:gd name="connsiteY0" fmla="*/ 587429 h 1174858"/>
              <a:gd name="connsiteX1" fmla="*/ 612020 w 1224040"/>
              <a:gd name="connsiteY1" fmla="*/ 0 h 1174858"/>
              <a:gd name="connsiteX2" fmla="*/ 1224040 w 1224040"/>
              <a:gd name="connsiteY2" fmla="*/ 587429 h 1174858"/>
              <a:gd name="connsiteX3" fmla="*/ 612020 w 1224040"/>
              <a:gd name="connsiteY3" fmla="*/ 1174858 h 1174858"/>
              <a:gd name="connsiteX4" fmla="*/ 0 w 1224040"/>
              <a:gd name="connsiteY4" fmla="*/ 587429 h 117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40" h="1174858">
                <a:moveTo>
                  <a:pt x="0" y="587429"/>
                </a:moveTo>
                <a:cubicBezTo>
                  <a:pt x="0" y="263001"/>
                  <a:pt x="274011" y="0"/>
                  <a:pt x="612020" y="0"/>
                </a:cubicBezTo>
                <a:cubicBezTo>
                  <a:pt x="950029" y="0"/>
                  <a:pt x="1224040" y="263001"/>
                  <a:pt x="1224040" y="587429"/>
                </a:cubicBezTo>
                <a:cubicBezTo>
                  <a:pt x="1224040" y="911857"/>
                  <a:pt x="950029" y="1174858"/>
                  <a:pt x="612020" y="1174858"/>
                </a:cubicBezTo>
                <a:cubicBezTo>
                  <a:pt x="274011" y="1174858"/>
                  <a:pt x="0" y="911857"/>
                  <a:pt x="0" y="58742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5943" tIns="246339" rIns="255943" bIns="246339" numCol="1" spcCol="1270" anchor="ctr" anchorCtr="0">
            <a:noAutofit/>
          </a:bodyPr>
          <a:lstStyle/>
          <a:p>
            <a:pPr algn="ctr" defTabSz="592652">
              <a:lnSpc>
                <a:spcPct val="90000"/>
              </a:lnSpc>
              <a:spcBef>
                <a:spcPct val="0"/>
              </a:spcBef>
              <a:spcAft>
                <a:spcPct val="35000"/>
              </a:spcAft>
            </a:pPr>
            <a:r>
              <a:rPr lang="en-US" sz="1333" b="1" dirty="0"/>
              <a:t>Acute Event </a:t>
            </a:r>
            <a:br>
              <a:rPr lang="en-US" sz="1333" b="1" dirty="0"/>
            </a:br>
            <a:r>
              <a:rPr lang="en-US" sz="1067" b="1" i="1" dirty="0"/>
              <a:t>(Cord Prolapse, Abruption, </a:t>
            </a:r>
            <a:r>
              <a:rPr lang="en-US" sz="1067" b="1" i="1" dirty="0" err="1"/>
              <a:t>etc</a:t>
            </a:r>
            <a:r>
              <a:rPr lang="en-US" sz="1067" b="1" i="1" dirty="0"/>
              <a:t>)</a:t>
            </a:r>
          </a:p>
        </p:txBody>
      </p:sp>
      <p:sp>
        <p:nvSpPr>
          <p:cNvPr id="19" name="Freeform: Shape 18">
            <a:extLst>
              <a:ext uri="{FF2B5EF4-FFF2-40B4-BE49-F238E27FC236}">
                <a16:creationId xmlns:a16="http://schemas.microsoft.com/office/drawing/2014/main" id="{CC859C47-6CA3-4345-8CBB-234964028568}"/>
              </a:ext>
            </a:extLst>
          </p:cNvPr>
          <p:cNvSpPr/>
          <p:nvPr/>
        </p:nvSpPr>
        <p:spPr>
          <a:xfrm>
            <a:off x="4737959" y="2027843"/>
            <a:ext cx="505841" cy="505841"/>
          </a:xfrm>
          <a:custGeom>
            <a:avLst/>
            <a:gdLst>
              <a:gd name="connsiteX0" fmla="*/ 50287 w 379381"/>
              <a:gd name="connsiteY0" fmla="*/ 145075 h 379381"/>
              <a:gd name="connsiteX1" fmla="*/ 145075 w 379381"/>
              <a:gd name="connsiteY1" fmla="*/ 145075 h 379381"/>
              <a:gd name="connsiteX2" fmla="*/ 145075 w 379381"/>
              <a:gd name="connsiteY2" fmla="*/ 50287 h 379381"/>
              <a:gd name="connsiteX3" fmla="*/ 234306 w 379381"/>
              <a:gd name="connsiteY3" fmla="*/ 50287 h 379381"/>
              <a:gd name="connsiteX4" fmla="*/ 234306 w 379381"/>
              <a:gd name="connsiteY4" fmla="*/ 145075 h 379381"/>
              <a:gd name="connsiteX5" fmla="*/ 329094 w 379381"/>
              <a:gd name="connsiteY5" fmla="*/ 145075 h 379381"/>
              <a:gd name="connsiteX6" fmla="*/ 329094 w 379381"/>
              <a:gd name="connsiteY6" fmla="*/ 234306 h 379381"/>
              <a:gd name="connsiteX7" fmla="*/ 234306 w 379381"/>
              <a:gd name="connsiteY7" fmla="*/ 234306 h 379381"/>
              <a:gd name="connsiteX8" fmla="*/ 234306 w 379381"/>
              <a:gd name="connsiteY8" fmla="*/ 329094 h 379381"/>
              <a:gd name="connsiteX9" fmla="*/ 145075 w 379381"/>
              <a:gd name="connsiteY9" fmla="*/ 329094 h 379381"/>
              <a:gd name="connsiteX10" fmla="*/ 145075 w 379381"/>
              <a:gd name="connsiteY10" fmla="*/ 234306 h 379381"/>
              <a:gd name="connsiteX11" fmla="*/ 50287 w 379381"/>
              <a:gd name="connsiteY11" fmla="*/ 234306 h 379381"/>
              <a:gd name="connsiteX12" fmla="*/ 50287 w 379381"/>
              <a:gd name="connsiteY12" fmla="*/ 145075 h 37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81" h="379381">
                <a:moveTo>
                  <a:pt x="50287" y="145075"/>
                </a:moveTo>
                <a:lnTo>
                  <a:pt x="145075" y="145075"/>
                </a:lnTo>
                <a:lnTo>
                  <a:pt x="145075" y="50287"/>
                </a:lnTo>
                <a:lnTo>
                  <a:pt x="234306" y="50287"/>
                </a:lnTo>
                <a:lnTo>
                  <a:pt x="234306" y="145075"/>
                </a:lnTo>
                <a:lnTo>
                  <a:pt x="329094" y="145075"/>
                </a:lnTo>
                <a:lnTo>
                  <a:pt x="329094" y="234306"/>
                </a:lnTo>
                <a:lnTo>
                  <a:pt x="234306" y="234306"/>
                </a:lnTo>
                <a:lnTo>
                  <a:pt x="234306" y="329094"/>
                </a:lnTo>
                <a:lnTo>
                  <a:pt x="145075" y="329094"/>
                </a:lnTo>
                <a:lnTo>
                  <a:pt x="145075" y="234306"/>
                </a:lnTo>
                <a:lnTo>
                  <a:pt x="50287" y="234306"/>
                </a:lnTo>
                <a:lnTo>
                  <a:pt x="50287" y="145075"/>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049" tIns="193433" rIns="67049" bIns="193433" numCol="1" spcCol="1270" anchor="ctr" anchorCtr="0">
            <a:noAutofit/>
          </a:bodyPr>
          <a:lstStyle/>
          <a:p>
            <a:pPr algn="ctr" defTabSz="355591">
              <a:lnSpc>
                <a:spcPct val="90000"/>
              </a:lnSpc>
              <a:spcBef>
                <a:spcPct val="0"/>
              </a:spcBef>
              <a:spcAft>
                <a:spcPct val="35000"/>
              </a:spcAft>
            </a:pPr>
            <a:endParaRPr lang="en-US" sz="800"/>
          </a:p>
        </p:txBody>
      </p:sp>
      <p:sp>
        <p:nvSpPr>
          <p:cNvPr id="20" name="Freeform: Shape 19">
            <a:extLst>
              <a:ext uri="{FF2B5EF4-FFF2-40B4-BE49-F238E27FC236}">
                <a16:creationId xmlns:a16="http://schemas.microsoft.com/office/drawing/2014/main" id="{766E1F51-E935-42F1-B8F7-7736E0468EA1}"/>
              </a:ext>
            </a:extLst>
          </p:cNvPr>
          <p:cNvSpPr/>
          <p:nvPr/>
        </p:nvSpPr>
        <p:spPr>
          <a:xfrm>
            <a:off x="639754" y="1648033"/>
            <a:ext cx="1729375" cy="1204493"/>
          </a:xfrm>
          <a:custGeom>
            <a:avLst/>
            <a:gdLst>
              <a:gd name="connsiteX0" fmla="*/ 0 w 1120384"/>
              <a:gd name="connsiteY0" fmla="*/ 527081 h 1054162"/>
              <a:gd name="connsiteX1" fmla="*/ 560192 w 1120384"/>
              <a:gd name="connsiteY1" fmla="*/ 0 h 1054162"/>
              <a:gd name="connsiteX2" fmla="*/ 1120384 w 1120384"/>
              <a:gd name="connsiteY2" fmla="*/ 527081 h 1054162"/>
              <a:gd name="connsiteX3" fmla="*/ 560192 w 1120384"/>
              <a:gd name="connsiteY3" fmla="*/ 1054162 h 1054162"/>
              <a:gd name="connsiteX4" fmla="*/ 0 w 1120384"/>
              <a:gd name="connsiteY4" fmla="*/ 527081 h 10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384" h="1054162">
                <a:moveTo>
                  <a:pt x="0" y="527081"/>
                </a:moveTo>
                <a:cubicBezTo>
                  <a:pt x="0" y="235982"/>
                  <a:pt x="250807" y="0"/>
                  <a:pt x="560192" y="0"/>
                </a:cubicBezTo>
                <a:cubicBezTo>
                  <a:pt x="869577" y="0"/>
                  <a:pt x="1120384" y="235982"/>
                  <a:pt x="1120384" y="527081"/>
                </a:cubicBezTo>
                <a:cubicBezTo>
                  <a:pt x="1120384" y="818180"/>
                  <a:pt x="869577" y="1054162"/>
                  <a:pt x="560192" y="1054162"/>
                </a:cubicBezTo>
                <a:cubicBezTo>
                  <a:pt x="250807" y="1054162"/>
                  <a:pt x="0" y="818180"/>
                  <a:pt x="0" y="527081"/>
                </a:cubicBezTo>
                <a:close/>
              </a:path>
            </a:pathLst>
          </a:custGeom>
        </p:spPr>
        <p:style>
          <a:lnRef idx="2">
            <a:schemeClr val="lt1">
              <a:hueOff val="0"/>
              <a:satOff val="0"/>
              <a:lumOff val="0"/>
              <a:alphaOff val="0"/>
            </a:schemeClr>
          </a:lnRef>
          <a:fillRef idx="1">
            <a:schemeClr val="accent4">
              <a:hueOff val="-607888"/>
              <a:satOff val="7229"/>
              <a:lumOff val="-2450"/>
              <a:alphaOff val="0"/>
            </a:schemeClr>
          </a:fillRef>
          <a:effectRef idx="0">
            <a:schemeClr val="accent4">
              <a:hueOff val="-607888"/>
              <a:satOff val="7229"/>
              <a:lumOff val="-2450"/>
              <a:alphaOff val="0"/>
            </a:schemeClr>
          </a:effectRef>
          <a:fontRef idx="minor">
            <a:schemeClr val="lt1"/>
          </a:fontRef>
        </p:style>
        <p:txBody>
          <a:bodyPr spcFirstLastPara="0" vert="horz" wrap="square" lIns="235701" tIns="222771" rIns="235701" bIns="222771" numCol="1" spcCol="1270" anchor="ctr" anchorCtr="0">
            <a:noAutofit/>
          </a:bodyPr>
          <a:lstStyle/>
          <a:p>
            <a:pPr algn="ctr" defTabSz="592652">
              <a:lnSpc>
                <a:spcPct val="90000"/>
              </a:lnSpc>
              <a:spcBef>
                <a:spcPct val="0"/>
              </a:spcBef>
              <a:spcAft>
                <a:spcPct val="35000"/>
              </a:spcAft>
            </a:pPr>
            <a:r>
              <a:rPr lang="en-US" sz="1333" b="1" dirty="0"/>
              <a:t>Physiologic Changes of Pregnancy</a:t>
            </a:r>
          </a:p>
        </p:txBody>
      </p:sp>
      <p:sp>
        <p:nvSpPr>
          <p:cNvPr id="21" name="Freeform: Shape 20">
            <a:extLst>
              <a:ext uri="{FF2B5EF4-FFF2-40B4-BE49-F238E27FC236}">
                <a16:creationId xmlns:a16="http://schemas.microsoft.com/office/drawing/2014/main" id="{7D49B904-5E43-409C-8E8A-519E1CE57EDD}"/>
              </a:ext>
            </a:extLst>
          </p:cNvPr>
          <p:cNvSpPr/>
          <p:nvPr/>
        </p:nvSpPr>
        <p:spPr>
          <a:xfrm>
            <a:off x="2598899" y="2062006"/>
            <a:ext cx="277340" cy="324436"/>
          </a:xfrm>
          <a:custGeom>
            <a:avLst/>
            <a:gdLst>
              <a:gd name="connsiteX0" fmla="*/ 0 w 208005"/>
              <a:gd name="connsiteY0" fmla="*/ 48665 h 243327"/>
              <a:gd name="connsiteX1" fmla="*/ 104003 w 208005"/>
              <a:gd name="connsiteY1" fmla="*/ 48665 h 243327"/>
              <a:gd name="connsiteX2" fmla="*/ 104003 w 208005"/>
              <a:gd name="connsiteY2" fmla="*/ 0 h 243327"/>
              <a:gd name="connsiteX3" fmla="*/ 208005 w 208005"/>
              <a:gd name="connsiteY3" fmla="*/ 121664 h 243327"/>
              <a:gd name="connsiteX4" fmla="*/ 104003 w 208005"/>
              <a:gd name="connsiteY4" fmla="*/ 243327 h 243327"/>
              <a:gd name="connsiteX5" fmla="*/ 104003 w 208005"/>
              <a:gd name="connsiteY5" fmla="*/ 194662 h 243327"/>
              <a:gd name="connsiteX6" fmla="*/ 0 w 208005"/>
              <a:gd name="connsiteY6" fmla="*/ 194662 h 243327"/>
              <a:gd name="connsiteX7" fmla="*/ 0 w 208005"/>
              <a:gd name="connsiteY7" fmla="*/ 48665 h 2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05" h="243327">
                <a:moveTo>
                  <a:pt x="0" y="48665"/>
                </a:moveTo>
                <a:lnTo>
                  <a:pt x="104003" y="48665"/>
                </a:lnTo>
                <a:lnTo>
                  <a:pt x="104003" y="0"/>
                </a:lnTo>
                <a:lnTo>
                  <a:pt x="208005" y="121664"/>
                </a:lnTo>
                <a:lnTo>
                  <a:pt x="104003" y="243327"/>
                </a:lnTo>
                <a:lnTo>
                  <a:pt x="104003" y="194662"/>
                </a:lnTo>
                <a:lnTo>
                  <a:pt x="0" y="194662"/>
                </a:lnTo>
                <a:lnTo>
                  <a:pt x="0" y="48665"/>
                </a:lnTo>
                <a:close/>
              </a:path>
            </a:pathLst>
          </a:custGeom>
        </p:spPr>
        <p:style>
          <a:lnRef idx="0">
            <a:schemeClr val="lt1">
              <a:hueOff val="0"/>
              <a:satOff val="0"/>
              <a:lumOff val="0"/>
              <a:alphaOff val="0"/>
            </a:schemeClr>
          </a:lnRef>
          <a:fillRef idx="1">
            <a:schemeClr val="accent4">
              <a:hueOff val="-1215776"/>
              <a:satOff val="14458"/>
              <a:lumOff val="-4900"/>
              <a:alphaOff val="0"/>
            </a:schemeClr>
          </a:fillRef>
          <a:effectRef idx="0">
            <a:schemeClr val="accent4">
              <a:hueOff val="-1215776"/>
              <a:satOff val="14458"/>
              <a:lumOff val="-4900"/>
              <a:alphaOff val="0"/>
            </a:schemeClr>
          </a:effectRef>
          <a:fontRef idx="minor">
            <a:schemeClr val="lt1"/>
          </a:fontRef>
        </p:style>
        <p:txBody>
          <a:bodyPr spcFirstLastPara="0" vert="horz" wrap="square" lIns="0" tIns="64887" rIns="83201" bIns="64887" numCol="1" spcCol="1270" anchor="ctr" anchorCtr="0">
            <a:noAutofit/>
          </a:bodyPr>
          <a:lstStyle/>
          <a:p>
            <a:pPr algn="ctr" defTabSz="474121">
              <a:lnSpc>
                <a:spcPct val="90000"/>
              </a:lnSpc>
              <a:spcBef>
                <a:spcPct val="0"/>
              </a:spcBef>
              <a:spcAft>
                <a:spcPct val="35000"/>
              </a:spcAft>
            </a:pPr>
            <a:endParaRPr lang="en-US" sz="1067" dirty="0"/>
          </a:p>
        </p:txBody>
      </p:sp>
      <p:sp>
        <p:nvSpPr>
          <p:cNvPr id="22" name="Freeform: Shape 21">
            <a:extLst>
              <a:ext uri="{FF2B5EF4-FFF2-40B4-BE49-F238E27FC236}">
                <a16:creationId xmlns:a16="http://schemas.microsoft.com/office/drawing/2014/main" id="{502E69F3-6E43-410E-BEFF-A7B044A5A278}"/>
              </a:ext>
            </a:extLst>
          </p:cNvPr>
          <p:cNvSpPr/>
          <p:nvPr/>
        </p:nvSpPr>
        <p:spPr>
          <a:xfrm>
            <a:off x="3084730" y="1421273"/>
            <a:ext cx="1528555" cy="1734555"/>
          </a:xfrm>
          <a:custGeom>
            <a:avLst/>
            <a:gdLst>
              <a:gd name="connsiteX0" fmla="*/ 0 w 1308210"/>
              <a:gd name="connsiteY0" fmla="*/ 654105 h 1308210"/>
              <a:gd name="connsiteX1" fmla="*/ 654105 w 1308210"/>
              <a:gd name="connsiteY1" fmla="*/ 0 h 1308210"/>
              <a:gd name="connsiteX2" fmla="*/ 1308210 w 1308210"/>
              <a:gd name="connsiteY2" fmla="*/ 654105 h 1308210"/>
              <a:gd name="connsiteX3" fmla="*/ 654105 w 1308210"/>
              <a:gd name="connsiteY3" fmla="*/ 1308210 h 1308210"/>
              <a:gd name="connsiteX4" fmla="*/ 0 w 1308210"/>
              <a:gd name="connsiteY4" fmla="*/ 654105 h 13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210" h="1308210">
                <a:moveTo>
                  <a:pt x="0" y="654105"/>
                </a:moveTo>
                <a:cubicBezTo>
                  <a:pt x="0" y="292853"/>
                  <a:pt x="292853" y="0"/>
                  <a:pt x="654105" y="0"/>
                </a:cubicBezTo>
                <a:cubicBezTo>
                  <a:pt x="1015357" y="0"/>
                  <a:pt x="1308210" y="292853"/>
                  <a:pt x="1308210" y="654105"/>
                </a:cubicBezTo>
                <a:cubicBezTo>
                  <a:pt x="1308210" y="1015357"/>
                  <a:pt x="1015357" y="1308210"/>
                  <a:pt x="654105" y="1308210"/>
                </a:cubicBezTo>
                <a:cubicBezTo>
                  <a:pt x="292853" y="1308210"/>
                  <a:pt x="0" y="1015357"/>
                  <a:pt x="0" y="654105"/>
                </a:cubicBezTo>
                <a:close/>
              </a:path>
            </a:pathLst>
          </a:custGeom>
        </p:spPr>
        <p:style>
          <a:lnRef idx="2">
            <a:schemeClr val="lt1">
              <a:hueOff val="0"/>
              <a:satOff val="0"/>
              <a:lumOff val="0"/>
              <a:alphaOff val="0"/>
            </a:schemeClr>
          </a:lnRef>
          <a:fillRef idx="1">
            <a:schemeClr val="accent4">
              <a:hueOff val="-1215776"/>
              <a:satOff val="14458"/>
              <a:lumOff val="-4900"/>
              <a:alphaOff val="0"/>
            </a:schemeClr>
          </a:fillRef>
          <a:effectRef idx="0">
            <a:schemeClr val="accent4">
              <a:hueOff val="-1215776"/>
              <a:satOff val="14458"/>
              <a:lumOff val="-4900"/>
              <a:alphaOff val="0"/>
            </a:schemeClr>
          </a:effectRef>
          <a:fontRef idx="minor">
            <a:schemeClr val="lt1"/>
          </a:fontRef>
        </p:style>
        <p:txBody>
          <a:bodyPr spcFirstLastPara="0" vert="horz" wrap="square" lIns="275764" tIns="275764" rIns="275764" bIns="275764" numCol="1" spcCol="1270" anchor="ctr" anchorCtr="0">
            <a:noAutofit/>
          </a:bodyPr>
          <a:lstStyle/>
          <a:p>
            <a:pPr algn="ctr" defTabSz="711182">
              <a:lnSpc>
                <a:spcPct val="90000"/>
              </a:lnSpc>
              <a:spcBef>
                <a:spcPct val="0"/>
              </a:spcBef>
              <a:spcAft>
                <a:spcPct val="35000"/>
              </a:spcAft>
            </a:pPr>
            <a:r>
              <a:rPr lang="en-US" sz="1467" b="1" dirty="0"/>
              <a:t>Maternal &amp; Fetal Health</a:t>
            </a:r>
          </a:p>
        </p:txBody>
      </p:sp>
      <p:pic>
        <p:nvPicPr>
          <p:cNvPr id="16" name="Graphic 15" descr="Badge Question Mark with solid fill">
            <a:extLst>
              <a:ext uri="{FF2B5EF4-FFF2-40B4-BE49-F238E27FC236}">
                <a16:creationId xmlns:a16="http://schemas.microsoft.com/office/drawing/2014/main" id="{4B579DD8-5E66-45BB-BB7C-1827EDF8F4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5007" y="1486067"/>
            <a:ext cx="508000" cy="508000"/>
          </a:xfrm>
          <a:prstGeom prst="rect">
            <a:avLst/>
          </a:prstGeom>
        </p:spPr>
      </p:pic>
      <p:sp>
        <p:nvSpPr>
          <p:cNvPr id="23" name="Freeform: Shape 22">
            <a:extLst>
              <a:ext uri="{FF2B5EF4-FFF2-40B4-BE49-F238E27FC236}">
                <a16:creationId xmlns:a16="http://schemas.microsoft.com/office/drawing/2014/main" id="{A3294181-24BC-4F39-AF96-5E850BEFC0D2}"/>
              </a:ext>
            </a:extLst>
          </p:cNvPr>
          <p:cNvSpPr/>
          <p:nvPr/>
        </p:nvSpPr>
        <p:spPr>
          <a:xfrm>
            <a:off x="6732250" y="1970810"/>
            <a:ext cx="505841" cy="505841"/>
          </a:xfrm>
          <a:custGeom>
            <a:avLst/>
            <a:gdLst>
              <a:gd name="connsiteX0" fmla="*/ 50287 w 379381"/>
              <a:gd name="connsiteY0" fmla="*/ 145075 h 379381"/>
              <a:gd name="connsiteX1" fmla="*/ 145075 w 379381"/>
              <a:gd name="connsiteY1" fmla="*/ 145075 h 379381"/>
              <a:gd name="connsiteX2" fmla="*/ 145075 w 379381"/>
              <a:gd name="connsiteY2" fmla="*/ 50287 h 379381"/>
              <a:gd name="connsiteX3" fmla="*/ 234306 w 379381"/>
              <a:gd name="connsiteY3" fmla="*/ 50287 h 379381"/>
              <a:gd name="connsiteX4" fmla="*/ 234306 w 379381"/>
              <a:gd name="connsiteY4" fmla="*/ 145075 h 379381"/>
              <a:gd name="connsiteX5" fmla="*/ 329094 w 379381"/>
              <a:gd name="connsiteY5" fmla="*/ 145075 h 379381"/>
              <a:gd name="connsiteX6" fmla="*/ 329094 w 379381"/>
              <a:gd name="connsiteY6" fmla="*/ 234306 h 379381"/>
              <a:gd name="connsiteX7" fmla="*/ 234306 w 379381"/>
              <a:gd name="connsiteY7" fmla="*/ 234306 h 379381"/>
              <a:gd name="connsiteX8" fmla="*/ 234306 w 379381"/>
              <a:gd name="connsiteY8" fmla="*/ 329094 h 379381"/>
              <a:gd name="connsiteX9" fmla="*/ 145075 w 379381"/>
              <a:gd name="connsiteY9" fmla="*/ 329094 h 379381"/>
              <a:gd name="connsiteX10" fmla="*/ 145075 w 379381"/>
              <a:gd name="connsiteY10" fmla="*/ 234306 h 379381"/>
              <a:gd name="connsiteX11" fmla="*/ 50287 w 379381"/>
              <a:gd name="connsiteY11" fmla="*/ 234306 h 379381"/>
              <a:gd name="connsiteX12" fmla="*/ 50287 w 379381"/>
              <a:gd name="connsiteY12" fmla="*/ 145075 h 37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81" h="379381">
                <a:moveTo>
                  <a:pt x="50287" y="145075"/>
                </a:moveTo>
                <a:lnTo>
                  <a:pt x="145075" y="145075"/>
                </a:lnTo>
                <a:lnTo>
                  <a:pt x="145075" y="50287"/>
                </a:lnTo>
                <a:lnTo>
                  <a:pt x="234306" y="50287"/>
                </a:lnTo>
                <a:lnTo>
                  <a:pt x="234306" y="145075"/>
                </a:lnTo>
                <a:lnTo>
                  <a:pt x="329094" y="145075"/>
                </a:lnTo>
                <a:lnTo>
                  <a:pt x="329094" y="234306"/>
                </a:lnTo>
                <a:lnTo>
                  <a:pt x="234306" y="234306"/>
                </a:lnTo>
                <a:lnTo>
                  <a:pt x="234306" y="329094"/>
                </a:lnTo>
                <a:lnTo>
                  <a:pt x="145075" y="329094"/>
                </a:lnTo>
                <a:lnTo>
                  <a:pt x="145075" y="234306"/>
                </a:lnTo>
                <a:lnTo>
                  <a:pt x="50287" y="234306"/>
                </a:lnTo>
                <a:lnTo>
                  <a:pt x="50287" y="145075"/>
                </a:lnTo>
                <a:close/>
              </a:path>
            </a:pathLst>
          </a:custGeom>
          <a:solidFill>
            <a:schemeClr val="accent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049" tIns="193433" rIns="67049" bIns="193433" numCol="1" spcCol="1270" anchor="ctr" anchorCtr="0">
            <a:noAutofit/>
          </a:bodyPr>
          <a:lstStyle/>
          <a:p>
            <a:pPr algn="ctr" defTabSz="355591">
              <a:lnSpc>
                <a:spcPct val="90000"/>
              </a:lnSpc>
              <a:spcBef>
                <a:spcPct val="0"/>
              </a:spcBef>
              <a:spcAft>
                <a:spcPct val="35000"/>
              </a:spcAft>
            </a:pPr>
            <a:endParaRPr lang="en-US" sz="800"/>
          </a:p>
        </p:txBody>
      </p:sp>
      <p:sp>
        <p:nvSpPr>
          <p:cNvPr id="24" name="Freeform: Shape 23">
            <a:extLst>
              <a:ext uri="{FF2B5EF4-FFF2-40B4-BE49-F238E27FC236}">
                <a16:creationId xmlns:a16="http://schemas.microsoft.com/office/drawing/2014/main" id="{B1E4A39C-C984-4B2A-B74D-04478833BA78}"/>
              </a:ext>
            </a:extLst>
          </p:cNvPr>
          <p:cNvSpPr/>
          <p:nvPr/>
        </p:nvSpPr>
        <p:spPr>
          <a:xfrm>
            <a:off x="7505616" y="1456987"/>
            <a:ext cx="1112516" cy="1623496"/>
          </a:xfrm>
          <a:custGeom>
            <a:avLst/>
            <a:gdLst>
              <a:gd name="connsiteX0" fmla="*/ 0 w 1120384"/>
              <a:gd name="connsiteY0" fmla="*/ 527081 h 1054162"/>
              <a:gd name="connsiteX1" fmla="*/ 560192 w 1120384"/>
              <a:gd name="connsiteY1" fmla="*/ 0 h 1054162"/>
              <a:gd name="connsiteX2" fmla="*/ 1120384 w 1120384"/>
              <a:gd name="connsiteY2" fmla="*/ 527081 h 1054162"/>
              <a:gd name="connsiteX3" fmla="*/ 560192 w 1120384"/>
              <a:gd name="connsiteY3" fmla="*/ 1054162 h 1054162"/>
              <a:gd name="connsiteX4" fmla="*/ 0 w 1120384"/>
              <a:gd name="connsiteY4" fmla="*/ 527081 h 10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384" h="1054162">
                <a:moveTo>
                  <a:pt x="0" y="527081"/>
                </a:moveTo>
                <a:cubicBezTo>
                  <a:pt x="0" y="235982"/>
                  <a:pt x="250807" y="0"/>
                  <a:pt x="560192" y="0"/>
                </a:cubicBezTo>
                <a:cubicBezTo>
                  <a:pt x="869577" y="0"/>
                  <a:pt x="1120384" y="235982"/>
                  <a:pt x="1120384" y="527081"/>
                </a:cubicBezTo>
                <a:cubicBezTo>
                  <a:pt x="1120384" y="818180"/>
                  <a:pt x="869577" y="1054162"/>
                  <a:pt x="560192" y="1054162"/>
                </a:cubicBezTo>
                <a:cubicBezTo>
                  <a:pt x="250807" y="1054162"/>
                  <a:pt x="0" y="818180"/>
                  <a:pt x="0" y="527081"/>
                </a:cubicBezTo>
                <a:close/>
              </a:path>
            </a:pathLst>
          </a:custGeom>
          <a:solidFill>
            <a:schemeClr val="accent2"/>
          </a:solidFill>
        </p:spPr>
        <p:style>
          <a:lnRef idx="2">
            <a:schemeClr val="lt1">
              <a:hueOff val="0"/>
              <a:satOff val="0"/>
              <a:lumOff val="0"/>
              <a:alphaOff val="0"/>
            </a:schemeClr>
          </a:lnRef>
          <a:fillRef idx="1">
            <a:schemeClr val="accent4">
              <a:hueOff val="-607888"/>
              <a:satOff val="7229"/>
              <a:lumOff val="-2450"/>
              <a:alphaOff val="0"/>
            </a:schemeClr>
          </a:fillRef>
          <a:effectRef idx="0">
            <a:schemeClr val="accent4">
              <a:hueOff val="-607888"/>
              <a:satOff val="7229"/>
              <a:lumOff val="-2450"/>
              <a:alphaOff val="0"/>
            </a:schemeClr>
          </a:effectRef>
          <a:fontRef idx="minor">
            <a:schemeClr val="lt1"/>
          </a:fontRef>
        </p:style>
        <p:txBody>
          <a:bodyPr spcFirstLastPara="0" vert="horz" wrap="square" lIns="235701" tIns="222771" rIns="235701" bIns="222771" numCol="1" spcCol="1270" anchor="ctr" anchorCtr="0">
            <a:noAutofit/>
          </a:bodyPr>
          <a:lstStyle/>
          <a:p>
            <a:pPr algn="ctr" defTabSz="592652">
              <a:lnSpc>
                <a:spcPct val="90000"/>
              </a:lnSpc>
              <a:spcBef>
                <a:spcPct val="0"/>
              </a:spcBef>
              <a:spcAft>
                <a:spcPct val="35000"/>
              </a:spcAft>
            </a:pPr>
            <a:r>
              <a:rPr lang="en-US" sz="1333" b="1" dirty="0"/>
              <a:t>Labor + Stress</a:t>
            </a:r>
          </a:p>
        </p:txBody>
      </p:sp>
      <p:sp>
        <p:nvSpPr>
          <p:cNvPr id="25" name="Freeform: Shape 24">
            <a:extLst>
              <a:ext uri="{FF2B5EF4-FFF2-40B4-BE49-F238E27FC236}">
                <a16:creationId xmlns:a16="http://schemas.microsoft.com/office/drawing/2014/main" id="{FA3E9A64-2BD1-4C79-BC18-80C907D22CC5}"/>
              </a:ext>
            </a:extLst>
          </p:cNvPr>
          <p:cNvSpPr/>
          <p:nvPr/>
        </p:nvSpPr>
        <p:spPr>
          <a:xfrm rot="10800000" flipH="1">
            <a:off x="9024221" y="2074019"/>
            <a:ext cx="277340" cy="324436"/>
          </a:xfrm>
          <a:custGeom>
            <a:avLst/>
            <a:gdLst>
              <a:gd name="connsiteX0" fmla="*/ 0 w 208005"/>
              <a:gd name="connsiteY0" fmla="*/ 48665 h 243327"/>
              <a:gd name="connsiteX1" fmla="*/ 104003 w 208005"/>
              <a:gd name="connsiteY1" fmla="*/ 48665 h 243327"/>
              <a:gd name="connsiteX2" fmla="*/ 104003 w 208005"/>
              <a:gd name="connsiteY2" fmla="*/ 0 h 243327"/>
              <a:gd name="connsiteX3" fmla="*/ 208005 w 208005"/>
              <a:gd name="connsiteY3" fmla="*/ 121664 h 243327"/>
              <a:gd name="connsiteX4" fmla="*/ 104003 w 208005"/>
              <a:gd name="connsiteY4" fmla="*/ 243327 h 243327"/>
              <a:gd name="connsiteX5" fmla="*/ 104003 w 208005"/>
              <a:gd name="connsiteY5" fmla="*/ 194662 h 243327"/>
              <a:gd name="connsiteX6" fmla="*/ 0 w 208005"/>
              <a:gd name="connsiteY6" fmla="*/ 194662 h 243327"/>
              <a:gd name="connsiteX7" fmla="*/ 0 w 208005"/>
              <a:gd name="connsiteY7" fmla="*/ 48665 h 2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05" h="243327">
                <a:moveTo>
                  <a:pt x="0" y="48665"/>
                </a:moveTo>
                <a:lnTo>
                  <a:pt x="104003" y="48665"/>
                </a:lnTo>
                <a:lnTo>
                  <a:pt x="104003" y="0"/>
                </a:lnTo>
                <a:lnTo>
                  <a:pt x="208005" y="121664"/>
                </a:lnTo>
                <a:lnTo>
                  <a:pt x="104003" y="243327"/>
                </a:lnTo>
                <a:lnTo>
                  <a:pt x="104003" y="194662"/>
                </a:lnTo>
                <a:lnTo>
                  <a:pt x="0" y="194662"/>
                </a:lnTo>
                <a:lnTo>
                  <a:pt x="0" y="48665"/>
                </a:lnTo>
                <a:close/>
              </a:path>
            </a:pathLst>
          </a:custGeom>
          <a:solidFill>
            <a:schemeClr val="accent6"/>
          </a:solidFill>
          <a:ln>
            <a:solidFill>
              <a:schemeClr val="accent6"/>
            </a:solidFill>
          </a:ln>
        </p:spPr>
        <p:style>
          <a:lnRef idx="0">
            <a:schemeClr val="lt1">
              <a:hueOff val="0"/>
              <a:satOff val="0"/>
              <a:lumOff val="0"/>
              <a:alphaOff val="0"/>
            </a:schemeClr>
          </a:lnRef>
          <a:fillRef idx="1">
            <a:schemeClr val="accent4">
              <a:hueOff val="-1215776"/>
              <a:satOff val="14458"/>
              <a:lumOff val="-4900"/>
              <a:alphaOff val="0"/>
            </a:schemeClr>
          </a:fillRef>
          <a:effectRef idx="0">
            <a:schemeClr val="accent4">
              <a:hueOff val="-1215776"/>
              <a:satOff val="14458"/>
              <a:lumOff val="-4900"/>
              <a:alphaOff val="0"/>
            </a:schemeClr>
          </a:effectRef>
          <a:fontRef idx="minor">
            <a:schemeClr val="lt1"/>
          </a:fontRef>
        </p:style>
        <p:txBody>
          <a:bodyPr spcFirstLastPara="0" vert="horz" wrap="square" lIns="0" tIns="64887" rIns="83201" bIns="64887" numCol="1" spcCol="1270" anchor="ctr" anchorCtr="0">
            <a:noAutofit/>
          </a:bodyPr>
          <a:lstStyle/>
          <a:p>
            <a:pPr algn="ctr" defTabSz="474121">
              <a:lnSpc>
                <a:spcPct val="90000"/>
              </a:lnSpc>
              <a:spcBef>
                <a:spcPct val="0"/>
              </a:spcBef>
              <a:spcAft>
                <a:spcPct val="35000"/>
              </a:spcAft>
            </a:pPr>
            <a:endParaRPr lang="en-US" sz="1067" dirty="0"/>
          </a:p>
        </p:txBody>
      </p:sp>
      <p:sp>
        <p:nvSpPr>
          <p:cNvPr id="26" name="Rectangle 25">
            <a:extLst>
              <a:ext uri="{FF2B5EF4-FFF2-40B4-BE49-F238E27FC236}">
                <a16:creationId xmlns:a16="http://schemas.microsoft.com/office/drawing/2014/main" id="{0C58BA83-B125-4BD2-B9FB-47AAEF2F011E}"/>
              </a:ext>
            </a:extLst>
          </p:cNvPr>
          <p:cNvSpPr/>
          <p:nvPr/>
        </p:nvSpPr>
        <p:spPr>
          <a:xfrm>
            <a:off x="9629272" y="1497436"/>
            <a:ext cx="1528555" cy="1623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Outcomes</a:t>
            </a:r>
          </a:p>
        </p:txBody>
      </p:sp>
      <p:pic>
        <p:nvPicPr>
          <p:cNvPr id="30" name="Graphic 29" descr="Woman with baby with solid fill">
            <a:extLst>
              <a:ext uri="{FF2B5EF4-FFF2-40B4-BE49-F238E27FC236}">
                <a16:creationId xmlns:a16="http://schemas.microsoft.com/office/drawing/2014/main" id="{4E3F2962-1E4E-493D-8703-9D2E6EF745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4321" y="1636314"/>
            <a:ext cx="587417" cy="587417"/>
          </a:xfrm>
          <a:prstGeom prst="rect">
            <a:avLst/>
          </a:prstGeom>
        </p:spPr>
      </p:pic>
      <p:pic>
        <p:nvPicPr>
          <p:cNvPr id="32" name="Graphic 31" descr="Pregnant lady with solid fill">
            <a:extLst>
              <a:ext uri="{FF2B5EF4-FFF2-40B4-BE49-F238E27FC236}">
                <a16:creationId xmlns:a16="http://schemas.microsoft.com/office/drawing/2014/main" id="{A377D37B-B411-46E2-8224-FB642F54AF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16654" y="2618160"/>
            <a:ext cx="508000" cy="420512"/>
          </a:xfrm>
          <a:prstGeom prst="rect">
            <a:avLst/>
          </a:prstGeom>
        </p:spPr>
      </p:pic>
      <p:pic>
        <p:nvPicPr>
          <p:cNvPr id="33" name="Graphic 32" descr="Badge Question Mark with solid fill">
            <a:extLst>
              <a:ext uri="{FF2B5EF4-FFF2-40B4-BE49-F238E27FC236}">
                <a16:creationId xmlns:a16="http://schemas.microsoft.com/office/drawing/2014/main" id="{5583B6C9-73DE-44B1-A856-353D8983FD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321" y="2434364"/>
            <a:ext cx="508000" cy="508000"/>
          </a:xfrm>
          <a:prstGeom prst="rect">
            <a:avLst/>
          </a:prstGeom>
        </p:spPr>
      </p:pic>
    </p:spTree>
    <p:extLst>
      <p:ext uri="{BB962C8B-B14F-4D97-AF65-F5344CB8AC3E}">
        <p14:creationId xmlns:p14="http://schemas.microsoft.com/office/powerpoint/2010/main" val="41521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81E54-016F-44AC-8043-09EF3B7C18D5}"/>
              </a:ext>
            </a:extLst>
          </p:cNvPr>
          <p:cNvSpPr>
            <a:spLocks noGrp="1"/>
          </p:cNvSpPr>
          <p:nvPr>
            <p:ph type="title"/>
          </p:nvPr>
        </p:nvSpPr>
        <p:spPr>
          <a:xfrm>
            <a:off x="191299" y="55036"/>
            <a:ext cx="9162425" cy="795529"/>
          </a:xfrm>
        </p:spPr>
        <p:txBody>
          <a:bodyPr anchor="b">
            <a:noAutofit/>
          </a:bodyPr>
          <a:lstStyle/>
          <a:p>
            <a:pPr algn="l"/>
            <a:r>
              <a:rPr lang="en-US" sz="3600" dirty="0">
                <a:solidFill>
                  <a:schemeClr val="tx1"/>
                </a:solidFill>
              </a:rPr>
              <a:t>Maternal Conditions:  Chronic</a:t>
            </a:r>
          </a:p>
        </p:txBody>
      </p:sp>
      <p:pic>
        <p:nvPicPr>
          <p:cNvPr id="7" name="Content Placeholder 6">
            <a:extLst>
              <a:ext uri="{FF2B5EF4-FFF2-40B4-BE49-F238E27FC236}">
                <a16:creationId xmlns:a16="http://schemas.microsoft.com/office/drawing/2014/main" id="{FAD31B27-5AAC-4A88-9204-0BE769E83864}"/>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3550646" y="3700691"/>
            <a:ext cx="4446164" cy="2965557"/>
          </a:xfrm>
          <a:noFill/>
        </p:spPr>
      </p:pic>
      <p:sp>
        <p:nvSpPr>
          <p:cNvPr id="18" name="Freeform: Shape 17">
            <a:extLst>
              <a:ext uri="{FF2B5EF4-FFF2-40B4-BE49-F238E27FC236}">
                <a16:creationId xmlns:a16="http://schemas.microsoft.com/office/drawing/2014/main" id="{17DE0A48-2B57-4056-B99F-2D5F4F1819B8}"/>
              </a:ext>
            </a:extLst>
          </p:cNvPr>
          <p:cNvSpPr/>
          <p:nvPr/>
        </p:nvSpPr>
        <p:spPr>
          <a:xfrm>
            <a:off x="1342768" y="900513"/>
            <a:ext cx="1828800" cy="1204493"/>
          </a:xfrm>
          <a:custGeom>
            <a:avLst/>
            <a:gdLst>
              <a:gd name="connsiteX0" fmla="*/ 0 w 1224040"/>
              <a:gd name="connsiteY0" fmla="*/ 587429 h 1174858"/>
              <a:gd name="connsiteX1" fmla="*/ 612020 w 1224040"/>
              <a:gd name="connsiteY1" fmla="*/ 0 h 1174858"/>
              <a:gd name="connsiteX2" fmla="*/ 1224040 w 1224040"/>
              <a:gd name="connsiteY2" fmla="*/ 587429 h 1174858"/>
              <a:gd name="connsiteX3" fmla="*/ 612020 w 1224040"/>
              <a:gd name="connsiteY3" fmla="*/ 1174858 h 1174858"/>
              <a:gd name="connsiteX4" fmla="*/ 0 w 1224040"/>
              <a:gd name="connsiteY4" fmla="*/ 587429 h 117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40" h="1174858">
                <a:moveTo>
                  <a:pt x="0" y="587429"/>
                </a:moveTo>
                <a:cubicBezTo>
                  <a:pt x="0" y="263001"/>
                  <a:pt x="274011" y="0"/>
                  <a:pt x="612020" y="0"/>
                </a:cubicBezTo>
                <a:cubicBezTo>
                  <a:pt x="950029" y="0"/>
                  <a:pt x="1224040" y="263001"/>
                  <a:pt x="1224040" y="587429"/>
                </a:cubicBezTo>
                <a:cubicBezTo>
                  <a:pt x="1224040" y="911857"/>
                  <a:pt x="950029" y="1174858"/>
                  <a:pt x="612020" y="1174858"/>
                </a:cubicBezTo>
                <a:cubicBezTo>
                  <a:pt x="274011" y="1174858"/>
                  <a:pt x="0" y="911857"/>
                  <a:pt x="0" y="58742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5943" tIns="246339" rIns="255943" bIns="246339" numCol="1" spcCol="1270" anchor="ctr" anchorCtr="0">
            <a:noAutofit/>
          </a:bodyPr>
          <a:lstStyle/>
          <a:p>
            <a:pPr algn="ctr" defTabSz="592652">
              <a:lnSpc>
                <a:spcPct val="90000"/>
              </a:lnSpc>
              <a:spcBef>
                <a:spcPct val="0"/>
              </a:spcBef>
              <a:spcAft>
                <a:spcPct val="35000"/>
              </a:spcAft>
            </a:pPr>
            <a:r>
              <a:rPr lang="en-US" sz="1333" b="1" dirty="0"/>
              <a:t>Pre-existing Chronic Condition(s)</a:t>
            </a:r>
          </a:p>
        </p:txBody>
      </p:sp>
      <p:sp>
        <p:nvSpPr>
          <p:cNvPr id="19" name="Freeform: Shape 18">
            <a:extLst>
              <a:ext uri="{FF2B5EF4-FFF2-40B4-BE49-F238E27FC236}">
                <a16:creationId xmlns:a16="http://schemas.microsoft.com/office/drawing/2014/main" id="{CC859C47-6CA3-4345-8CBB-234964028568}"/>
              </a:ext>
            </a:extLst>
          </p:cNvPr>
          <p:cNvSpPr/>
          <p:nvPr/>
        </p:nvSpPr>
        <p:spPr>
          <a:xfrm>
            <a:off x="2004247" y="2157214"/>
            <a:ext cx="505841" cy="505841"/>
          </a:xfrm>
          <a:custGeom>
            <a:avLst/>
            <a:gdLst>
              <a:gd name="connsiteX0" fmla="*/ 50287 w 379381"/>
              <a:gd name="connsiteY0" fmla="*/ 145075 h 379381"/>
              <a:gd name="connsiteX1" fmla="*/ 145075 w 379381"/>
              <a:gd name="connsiteY1" fmla="*/ 145075 h 379381"/>
              <a:gd name="connsiteX2" fmla="*/ 145075 w 379381"/>
              <a:gd name="connsiteY2" fmla="*/ 50287 h 379381"/>
              <a:gd name="connsiteX3" fmla="*/ 234306 w 379381"/>
              <a:gd name="connsiteY3" fmla="*/ 50287 h 379381"/>
              <a:gd name="connsiteX4" fmla="*/ 234306 w 379381"/>
              <a:gd name="connsiteY4" fmla="*/ 145075 h 379381"/>
              <a:gd name="connsiteX5" fmla="*/ 329094 w 379381"/>
              <a:gd name="connsiteY5" fmla="*/ 145075 h 379381"/>
              <a:gd name="connsiteX6" fmla="*/ 329094 w 379381"/>
              <a:gd name="connsiteY6" fmla="*/ 234306 h 379381"/>
              <a:gd name="connsiteX7" fmla="*/ 234306 w 379381"/>
              <a:gd name="connsiteY7" fmla="*/ 234306 h 379381"/>
              <a:gd name="connsiteX8" fmla="*/ 234306 w 379381"/>
              <a:gd name="connsiteY8" fmla="*/ 329094 h 379381"/>
              <a:gd name="connsiteX9" fmla="*/ 145075 w 379381"/>
              <a:gd name="connsiteY9" fmla="*/ 329094 h 379381"/>
              <a:gd name="connsiteX10" fmla="*/ 145075 w 379381"/>
              <a:gd name="connsiteY10" fmla="*/ 234306 h 379381"/>
              <a:gd name="connsiteX11" fmla="*/ 50287 w 379381"/>
              <a:gd name="connsiteY11" fmla="*/ 234306 h 379381"/>
              <a:gd name="connsiteX12" fmla="*/ 50287 w 379381"/>
              <a:gd name="connsiteY12" fmla="*/ 145075 h 37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81" h="379381">
                <a:moveTo>
                  <a:pt x="50287" y="145075"/>
                </a:moveTo>
                <a:lnTo>
                  <a:pt x="145075" y="145075"/>
                </a:lnTo>
                <a:lnTo>
                  <a:pt x="145075" y="50287"/>
                </a:lnTo>
                <a:lnTo>
                  <a:pt x="234306" y="50287"/>
                </a:lnTo>
                <a:lnTo>
                  <a:pt x="234306" y="145075"/>
                </a:lnTo>
                <a:lnTo>
                  <a:pt x="329094" y="145075"/>
                </a:lnTo>
                <a:lnTo>
                  <a:pt x="329094" y="234306"/>
                </a:lnTo>
                <a:lnTo>
                  <a:pt x="234306" y="234306"/>
                </a:lnTo>
                <a:lnTo>
                  <a:pt x="234306" y="329094"/>
                </a:lnTo>
                <a:lnTo>
                  <a:pt x="145075" y="329094"/>
                </a:lnTo>
                <a:lnTo>
                  <a:pt x="145075" y="234306"/>
                </a:lnTo>
                <a:lnTo>
                  <a:pt x="50287" y="234306"/>
                </a:lnTo>
                <a:lnTo>
                  <a:pt x="50287" y="145075"/>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049" tIns="193433" rIns="67049" bIns="193433" numCol="1" spcCol="1270" anchor="ctr" anchorCtr="0">
            <a:noAutofit/>
          </a:bodyPr>
          <a:lstStyle/>
          <a:p>
            <a:pPr algn="ctr" defTabSz="355591">
              <a:lnSpc>
                <a:spcPct val="90000"/>
              </a:lnSpc>
              <a:spcBef>
                <a:spcPct val="0"/>
              </a:spcBef>
              <a:spcAft>
                <a:spcPct val="35000"/>
              </a:spcAft>
            </a:pPr>
            <a:endParaRPr lang="en-US" sz="800"/>
          </a:p>
        </p:txBody>
      </p:sp>
      <p:sp>
        <p:nvSpPr>
          <p:cNvPr id="20" name="Freeform: Shape 19">
            <a:extLst>
              <a:ext uri="{FF2B5EF4-FFF2-40B4-BE49-F238E27FC236}">
                <a16:creationId xmlns:a16="http://schemas.microsoft.com/office/drawing/2014/main" id="{766E1F51-E935-42F1-B8F7-7736E0468EA1}"/>
              </a:ext>
            </a:extLst>
          </p:cNvPr>
          <p:cNvSpPr/>
          <p:nvPr/>
        </p:nvSpPr>
        <p:spPr>
          <a:xfrm>
            <a:off x="1431629" y="2722360"/>
            <a:ext cx="1777969" cy="1204493"/>
          </a:xfrm>
          <a:custGeom>
            <a:avLst/>
            <a:gdLst>
              <a:gd name="connsiteX0" fmla="*/ 0 w 1120384"/>
              <a:gd name="connsiteY0" fmla="*/ 527081 h 1054162"/>
              <a:gd name="connsiteX1" fmla="*/ 560192 w 1120384"/>
              <a:gd name="connsiteY1" fmla="*/ 0 h 1054162"/>
              <a:gd name="connsiteX2" fmla="*/ 1120384 w 1120384"/>
              <a:gd name="connsiteY2" fmla="*/ 527081 h 1054162"/>
              <a:gd name="connsiteX3" fmla="*/ 560192 w 1120384"/>
              <a:gd name="connsiteY3" fmla="*/ 1054162 h 1054162"/>
              <a:gd name="connsiteX4" fmla="*/ 0 w 1120384"/>
              <a:gd name="connsiteY4" fmla="*/ 527081 h 10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384" h="1054162">
                <a:moveTo>
                  <a:pt x="0" y="527081"/>
                </a:moveTo>
                <a:cubicBezTo>
                  <a:pt x="0" y="235982"/>
                  <a:pt x="250807" y="0"/>
                  <a:pt x="560192" y="0"/>
                </a:cubicBezTo>
                <a:cubicBezTo>
                  <a:pt x="869577" y="0"/>
                  <a:pt x="1120384" y="235982"/>
                  <a:pt x="1120384" y="527081"/>
                </a:cubicBezTo>
                <a:cubicBezTo>
                  <a:pt x="1120384" y="818180"/>
                  <a:pt x="869577" y="1054162"/>
                  <a:pt x="560192" y="1054162"/>
                </a:cubicBezTo>
                <a:cubicBezTo>
                  <a:pt x="250807" y="1054162"/>
                  <a:pt x="0" y="818180"/>
                  <a:pt x="0" y="527081"/>
                </a:cubicBezTo>
                <a:close/>
              </a:path>
            </a:pathLst>
          </a:custGeom>
        </p:spPr>
        <p:style>
          <a:lnRef idx="2">
            <a:schemeClr val="lt1">
              <a:hueOff val="0"/>
              <a:satOff val="0"/>
              <a:lumOff val="0"/>
              <a:alphaOff val="0"/>
            </a:schemeClr>
          </a:lnRef>
          <a:fillRef idx="1">
            <a:schemeClr val="accent4">
              <a:hueOff val="-607888"/>
              <a:satOff val="7229"/>
              <a:lumOff val="-2450"/>
              <a:alphaOff val="0"/>
            </a:schemeClr>
          </a:fillRef>
          <a:effectRef idx="0">
            <a:schemeClr val="accent4">
              <a:hueOff val="-607888"/>
              <a:satOff val="7229"/>
              <a:lumOff val="-2450"/>
              <a:alphaOff val="0"/>
            </a:schemeClr>
          </a:effectRef>
          <a:fontRef idx="minor">
            <a:schemeClr val="lt1"/>
          </a:fontRef>
        </p:style>
        <p:txBody>
          <a:bodyPr spcFirstLastPara="0" vert="horz" wrap="square" lIns="235701" tIns="222771" rIns="235701" bIns="222771" numCol="1" spcCol="1270" anchor="ctr" anchorCtr="0">
            <a:noAutofit/>
          </a:bodyPr>
          <a:lstStyle/>
          <a:p>
            <a:pPr algn="ctr" defTabSz="592652">
              <a:lnSpc>
                <a:spcPct val="90000"/>
              </a:lnSpc>
              <a:spcBef>
                <a:spcPct val="0"/>
              </a:spcBef>
              <a:spcAft>
                <a:spcPct val="35000"/>
              </a:spcAft>
            </a:pPr>
            <a:r>
              <a:rPr lang="en-US" sz="1333" b="1" dirty="0"/>
              <a:t>Physiologic Changes of Pregnancy</a:t>
            </a:r>
          </a:p>
        </p:txBody>
      </p:sp>
      <p:sp>
        <p:nvSpPr>
          <p:cNvPr id="22" name="Freeform: Shape 21">
            <a:extLst>
              <a:ext uri="{FF2B5EF4-FFF2-40B4-BE49-F238E27FC236}">
                <a16:creationId xmlns:a16="http://schemas.microsoft.com/office/drawing/2014/main" id="{502E69F3-6E43-410E-BEFF-A7B044A5A278}"/>
              </a:ext>
            </a:extLst>
          </p:cNvPr>
          <p:cNvSpPr/>
          <p:nvPr/>
        </p:nvSpPr>
        <p:spPr>
          <a:xfrm>
            <a:off x="4044301" y="1528417"/>
            <a:ext cx="1828800" cy="1828800"/>
          </a:xfrm>
          <a:custGeom>
            <a:avLst/>
            <a:gdLst>
              <a:gd name="connsiteX0" fmla="*/ 0 w 1308210"/>
              <a:gd name="connsiteY0" fmla="*/ 654105 h 1308210"/>
              <a:gd name="connsiteX1" fmla="*/ 654105 w 1308210"/>
              <a:gd name="connsiteY1" fmla="*/ 0 h 1308210"/>
              <a:gd name="connsiteX2" fmla="*/ 1308210 w 1308210"/>
              <a:gd name="connsiteY2" fmla="*/ 654105 h 1308210"/>
              <a:gd name="connsiteX3" fmla="*/ 654105 w 1308210"/>
              <a:gd name="connsiteY3" fmla="*/ 1308210 h 1308210"/>
              <a:gd name="connsiteX4" fmla="*/ 0 w 1308210"/>
              <a:gd name="connsiteY4" fmla="*/ 654105 h 13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210" h="1308210">
                <a:moveTo>
                  <a:pt x="0" y="654105"/>
                </a:moveTo>
                <a:cubicBezTo>
                  <a:pt x="0" y="292853"/>
                  <a:pt x="292853" y="0"/>
                  <a:pt x="654105" y="0"/>
                </a:cubicBezTo>
                <a:cubicBezTo>
                  <a:pt x="1015357" y="0"/>
                  <a:pt x="1308210" y="292853"/>
                  <a:pt x="1308210" y="654105"/>
                </a:cubicBezTo>
                <a:cubicBezTo>
                  <a:pt x="1308210" y="1015357"/>
                  <a:pt x="1015357" y="1308210"/>
                  <a:pt x="654105" y="1308210"/>
                </a:cubicBezTo>
                <a:cubicBezTo>
                  <a:pt x="292853" y="1308210"/>
                  <a:pt x="0" y="1015357"/>
                  <a:pt x="0" y="654105"/>
                </a:cubicBezTo>
                <a:close/>
              </a:path>
            </a:pathLst>
          </a:custGeom>
        </p:spPr>
        <p:style>
          <a:lnRef idx="2">
            <a:schemeClr val="lt1">
              <a:hueOff val="0"/>
              <a:satOff val="0"/>
              <a:lumOff val="0"/>
              <a:alphaOff val="0"/>
            </a:schemeClr>
          </a:lnRef>
          <a:fillRef idx="1">
            <a:schemeClr val="accent4">
              <a:hueOff val="-1215776"/>
              <a:satOff val="14458"/>
              <a:lumOff val="-4900"/>
              <a:alphaOff val="0"/>
            </a:schemeClr>
          </a:fillRef>
          <a:effectRef idx="0">
            <a:schemeClr val="accent4">
              <a:hueOff val="-1215776"/>
              <a:satOff val="14458"/>
              <a:lumOff val="-4900"/>
              <a:alphaOff val="0"/>
            </a:schemeClr>
          </a:effectRef>
          <a:fontRef idx="minor">
            <a:schemeClr val="lt1"/>
          </a:fontRef>
        </p:style>
        <p:txBody>
          <a:bodyPr spcFirstLastPara="0" vert="horz" wrap="square" lIns="275764" tIns="275764" rIns="275764" bIns="275764" numCol="1" spcCol="1270" anchor="ctr" anchorCtr="0">
            <a:noAutofit/>
          </a:bodyPr>
          <a:lstStyle/>
          <a:p>
            <a:pPr algn="ctr" defTabSz="711182">
              <a:lnSpc>
                <a:spcPct val="90000"/>
              </a:lnSpc>
              <a:spcBef>
                <a:spcPct val="0"/>
              </a:spcBef>
              <a:spcAft>
                <a:spcPct val="35000"/>
              </a:spcAft>
            </a:pPr>
            <a:r>
              <a:rPr lang="en-US" sz="1600" b="1" dirty="0"/>
              <a:t>Maternal &amp; Fetal Health</a:t>
            </a:r>
          </a:p>
        </p:txBody>
      </p:sp>
      <p:pic>
        <p:nvPicPr>
          <p:cNvPr id="16" name="Graphic 15" descr="Badge Question Mark with solid fill">
            <a:extLst>
              <a:ext uri="{FF2B5EF4-FFF2-40B4-BE49-F238E27FC236}">
                <a16:creationId xmlns:a16="http://schemas.microsoft.com/office/drawing/2014/main" id="{4B579DD8-5E66-45BB-BB7C-1827EDF8F4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4701" y="1715813"/>
            <a:ext cx="508000" cy="508000"/>
          </a:xfrm>
          <a:prstGeom prst="rect">
            <a:avLst/>
          </a:prstGeom>
        </p:spPr>
      </p:pic>
      <p:sp>
        <p:nvSpPr>
          <p:cNvPr id="23" name="Freeform: Shape 22">
            <a:extLst>
              <a:ext uri="{FF2B5EF4-FFF2-40B4-BE49-F238E27FC236}">
                <a16:creationId xmlns:a16="http://schemas.microsoft.com/office/drawing/2014/main" id="{A3294181-24BC-4F39-AF96-5E850BEFC0D2}"/>
              </a:ext>
            </a:extLst>
          </p:cNvPr>
          <p:cNvSpPr/>
          <p:nvPr/>
        </p:nvSpPr>
        <p:spPr>
          <a:xfrm>
            <a:off x="5965530" y="2202411"/>
            <a:ext cx="505841" cy="505841"/>
          </a:xfrm>
          <a:custGeom>
            <a:avLst/>
            <a:gdLst>
              <a:gd name="connsiteX0" fmla="*/ 50287 w 379381"/>
              <a:gd name="connsiteY0" fmla="*/ 145075 h 379381"/>
              <a:gd name="connsiteX1" fmla="*/ 145075 w 379381"/>
              <a:gd name="connsiteY1" fmla="*/ 145075 h 379381"/>
              <a:gd name="connsiteX2" fmla="*/ 145075 w 379381"/>
              <a:gd name="connsiteY2" fmla="*/ 50287 h 379381"/>
              <a:gd name="connsiteX3" fmla="*/ 234306 w 379381"/>
              <a:gd name="connsiteY3" fmla="*/ 50287 h 379381"/>
              <a:gd name="connsiteX4" fmla="*/ 234306 w 379381"/>
              <a:gd name="connsiteY4" fmla="*/ 145075 h 379381"/>
              <a:gd name="connsiteX5" fmla="*/ 329094 w 379381"/>
              <a:gd name="connsiteY5" fmla="*/ 145075 h 379381"/>
              <a:gd name="connsiteX6" fmla="*/ 329094 w 379381"/>
              <a:gd name="connsiteY6" fmla="*/ 234306 h 379381"/>
              <a:gd name="connsiteX7" fmla="*/ 234306 w 379381"/>
              <a:gd name="connsiteY7" fmla="*/ 234306 h 379381"/>
              <a:gd name="connsiteX8" fmla="*/ 234306 w 379381"/>
              <a:gd name="connsiteY8" fmla="*/ 329094 h 379381"/>
              <a:gd name="connsiteX9" fmla="*/ 145075 w 379381"/>
              <a:gd name="connsiteY9" fmla="*/ 329094 h 379381"/>
              <a:gd name="connsiteX10" fmla="*/ 145075 w 379381"/>
              <a:gd name="connsiteY10" fmla="*/ 234306 h 379381"/>
              <a:gd name="connsiteX11" fmla="*/ 50287 w 379381"/>
              <a:gd name="connsiteY11" fmla="*/ 234306 h 379381"/>
              <a:gd name="connsiteX12" fmla="*/ 50287 w 379381"/>
              <a:gd name="connsiteY12" fmla="*/ 145075 h 37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81" h="379381">
                <a:moveTo>
                  <a:pt x="50287" y="145075"/>
                </a:moveTo>
                <a:lnTo>
                  <a:pt x="145075" y="145075"/>
                </a:lnTo>
                <a:lnTo>
                  <a:pt x="145075" y="50287"/>
                </a:lnTo>
                <a:lnTo>
                  <a:pt x="234306" y="50287"/>
                </a:lnTo>
                <a:lnTo>
                  <a:pt x="234306" y="145075"/>
                </a:lnTo>
                <a:lnTo>
                  <a:pt x="329094" y="145075"/>
                </a:lnTo>
                <a:lnTo>
                  <a:pt x="329094" y="234306"/>
                </a:lnTo>
                <a:lnTo>
                  <a:pt x="234306" y="234306"/>
                </a:lnTo>
                <a:lnTo>
                  <a:pt x="234306" y="329094"/>
                </a:lnTo>
                <a:lnTo>
                  <a:pt x="145075" y="329094"/>
                </a:lnTo>
                <a:lnTo>
                  <a:pt x="145075" y="234306"/>
                </a:lnTo>
                <a:lnTo>
                  <a:pt x="50287" y="234306"/>
                </a:lnTo>
                <a:lnTo>
                  <a:pt x="50287" y="145075"/>
                </a:lnTo>
                <a:close/>
              </a:path>
            </a:pathLst>
          </a:custGeom>
          <a:solidFill>
            <a:schemeClr val="accent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049" tIns="193433" rIns="67049" bIns="193433" numCol="1" spcCol="1270" anchor="ctr" anchorCtr="0">
            <a:noAutofit/>
          </a:bodyPr>
          <a:lstStyle/>
          <a:p>
            <a:pPr algn="ctr" defTabSz="355591">
              <a:lnSpc>
                <a:spcPct val="90000"/>
              </a:lnSpc>
              <a:spcBef>
                <a:spcPct val="0"/>
              </a:spcBef>
              <a:spcAft>
                <a:spcPct val="35000"/>
              </a:spcAft>
            </a:pPr>
            <a:endParaRPr lang="en-US" sz="800"/>
          </a:p>
        </p:txBody>
      </p:sp>
      <p:sp>
        <p:nvSpPr>
          <p:cNvPr id="24" name="Freeform: Shape 23">
            <a:extLst>
              <a:ext uri="{FF2B5EF4-FFF2-40B4-BE49-F238E27FC236}">
                <a16:creationId xmlns:a16="http://schemas.microsoft.com/office/drawing/2014/main" id="{B1E4A39C-C984-4B2A-B74D-04478833BA78}"/>
              </a:ext>
            </a:extLst>
          </p:cNvPr>
          <p:cNvSpPr/>
          <p:nvPr/>
        </p:nvSpPr>
        <p:spPr>
          <a:xfrm>
            <a:off x="6563800" y="1675804"/>
            <a:ext cx="1112516" cy="1623496"/>
          </a:xfrm>
          <a:custGeom>
            <a:avLst/>
            <a:gdLst>
              <a:gd name="connsiteX0" fmla="*/ 0 w 1120384"/>
              <a:gd name="connsiteY0" fmla="*/ 527081 h 1054162"/>
              <a:gd name="connsiteX1" fmla="*/ 560192 w 1120384"/>
              <a:gd name="connsiteY1" fmla="*/ 0 h 1054162"/>
              <a:gd name="connsiteX2" fmla="*/ 1120384 w 1120384"/>
              <a:gd name="connsiteY2" fmla="*/ 527081 h 1054162"/>
              <a:gd name="connsiteX3" fmla="*/ 560192 w 1120384"/>
              <a:gd name="connsiteY3" fmla="*/ 1054162 h 1054162"/>
              <a:gd name="connsiteX4" fmla="*/ 0 w 1120384"/>
              <a:gd name="connsiteY4" fmla="*/ 527081 h 10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384" h="1054162">
                <a:moveTo>
                  <a:pt x="0" y="527081"/>
                </a:moveTo>
                <a:cubicBezTo>
                  <a:pt x="0" y="235982"/>
                  <a:pt x="250807" y="0"/>
                  <a:pt x="560192" y="0"/>
                </a:cubicBezTo>
                <a:cubicBezTo>
                  <a:pt x="869577" y="0"/>
                  <a:pt x="1120384" y="235982"/>
                  <a:pt x="1120384" y="527081"/>
                </a:cubicBezTo>
                <a:cubicBezTo>
                  <a:pt x="1120384" y="818180"/>
                  <a:pt x="869577" y="1054162"/>
                  <a:pt x="560192" y="1054162"/>
                </a:cubicBezTo>
                <a:cubicBezTo>
                  <a:pt x="250807" y="1054162"/>
                  <a:pt x="0" y="818180"/>
                  <a:pt x="0" y="527081"/>
                </a:cubicBezTo>
                <a:close/>
              </a:path>
            </a:pathLst>
          </a:custGeom>
          <a:solidFill>
            <a:schemeClr val="accent2"/>
          </a:solidFill>
        </p:spPr>
        <p:style>
          <a:lnRef idx="2">
            <a:schemeClr val="lt1">
              <a:hueOff val="0"/>
              <a:satOff val="0"/>
              <a:lumOff val="0"/>
              <a:alphaOff val="0"/>
            </a:schemeClr>
          </a:lnRef>
          <a:fillRef idx="1">
            <a:schemeClr val="accent4">
              <a:hueOff val="-607888"/>
              <a:satOff val="7229"/>
              <a:lumOff val="-2450"/>
              <a:alphaOff val="0"/>
            </a:schemeClr>
          </a:fillRef>
          <a:effectRef idx="0">
            <a:schemeClr val="accent4">
              <a:hueOff val="-607888"/>
              <a:satOff val="7229"/>
              <a:lumOff val="-2450"/>
              <a:alphaOff val="0"/>
            </a:schemeClr>
          </a:effectRef>
          <a:fontRef idx="minor">
            <a:schemeClr val="lt1"/>
          </a:fontRef>
        </p:style>
        <p:txBody>
          <a:bodyPr spcFirstLastPara="0" vert="horz" wrap="square" lIns="235701" tIns="222771" rIns="235701" bIns="222771" numCol="1" spcCol="1270" anchor="ctr" anchorCtr="0">
            <a:noAutofit/>
          </a:bodyPr>
          <a:lstStyle/>
          <a:p>
            <a:pPr algn="ctr" defTabSz="592652">
              <a:lnSpc>
                <a:spcPct val="90000"/>
              </a:lnSpc>
              <a:spcBef>
                <a:spcPct val="0"/>
              </a:spcBef>
              <a:spcAft>
                <a:spcPct val="35000"/>
              </a:spcAft>
            </a:pPr>
            <a:r>
              <a:rPr lang="en-US" sz="1333" b="1" dirty="0"/>
              <a:t>Labor + Stress</a:t>
            </a:r>
          </a:p>
        </p:txBody>
      </p:sp>
      <p:sp>
        <p:nvSpPr>
          <p:cNvPr id="25" name="Freeform: Shape 24">
            <a:extLst>
              <a:ext uri="{FF2B5EF4-FFF2-40B4-BE49-F238E27FC236}">
                <a16:creationId xmlns:a16="http://schemas.microsoft.com/office/drawing/2014/main" id="{FA3E9A64-2BD1-4C79-BC18-80C907D22CC5}"/>
              </a:ext>
            </a:extLst>
          </p:cNvPr>
          <p:cNvSpPr/>
          <p:nvPr/>
        </p:nvSpPr>
        <p:spPr>
          <a:xfrm>
            <a:off x="7858140" y="2293113"/>
            <a:ext cx="277340" cy="324436"/>
          </a:xfrm>
          <a:custGeom>
            <a:avLst/>
            <a:gdLst>
              <a:gd name="connsiteX0" fmla="*/ 0 w 208005"/>
              <a:gd name="connsiteY0" fmla="*/ 48665 h 243327"/>
              <a:gd name="connsiteX1" fmla="*/ 104003 w 208005"/>
              <a:gd name="connsiteY1" fmla="*/ 48665 h 243327"/>
              <a:gd name="connsiteX2" fmla="*/ 104003 w 208005"/>
              <a:gd name="connsiteY2" fmla="*/ 0 h 243327"/>
              <a:gd name="connsiteX3" fmla="*/ 208005 w 208005"/>
              <a:gd name="connsiteY3" fmla="*/ 121664 h 243327"/>
              <a:gd name="connsiteX4" fmla="*/ 104003 w 208005"/>
              <a:gd name="connsiteY4" fmla="*/ 243327 h 243327"/>
              <a:gd name="connsiteX5" fmla="*/ 104003 w 208005"/>
              <a:gd name="connsiteY5" fmla="*/ 194662 h 243327"/>
              <a:gd name="connsiteX6" fmla="*/ 0 w 208005"/>
              <a:gd name="connsiteY6" fmla="*/ 194662 h 243327"/>
              <a:gd name="connsiteX7" fmla="*/ 0 w 208005"/>
              <a:gd name="connsiteY7" fmla="*/ 48665 h 2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05" h="243327">
                <a:moveTo>
                  <a:pt x="0" y="48665"/>
                </a:moveTo>
                <a:lnTo>
                  <a:pt x="104003" y="48665"/>
                </a:lnTo>
                <a:lnTo>
                  <a:pt x="104003" y="0"/>
                </a:lnTo>
                <a:lnTo>
                  <a:pt x="208005" y="121664"/>
                </a:lnTo>
                <a:lnTo>
                  <a:pt x="104003" y="243327"/>
                </a:lnTo>
                <a:lnTo>
                  <a:pt x="104003" y="194662"/>
                </a:lnTo>
                <a:lnTo>
                  <a:pt x="0" y="194662"/>
                </a:lnTo>
                <a:lnTo>
                  <a:pt x="0" y="48665"/>
                </a:lnTo>
                <a:close/>
              </a:path>
            </a:pathLst>
          </a:custGeom>
          <a:solidFill>
            <a:schemeClr val="accent6"/>
          </a:solidFill>
          <a:ln>
            <a:solidFill>
              <a:schemeClr val="accent6"/>
            </a:solidFill>
          </a:ln>
        </p:spPr>
        <p:style>
          <a:lnRef idx="0">
            <a:schemeClr val="lt1">
              <a:hueOff val="0"/>
              <a:satOff val="0"/>
              <a:lumOff val="0"/>
              <a:alphaOff val="0"/>
            </a:schemeClr>
          </a:lnRef>
          <a:fillRef idx="1">
            <a:schemeClr val="accent4">
              <a:hueOff val="-1215776"/>
              <a:satOff val="14458"/>
              <a:lumOff val="-4900"/>
              <a:alphaOff val="0"/>
            </a:schemeClr>
          </a:fillRef>
          <a:effectRef idx="0">
            <a:schemeClr val="accent4">
              <a:hueOff val="-1215776"/>
              <a:satOff val="14458"/>
              <a:lumOff val="-4900"/>
              <a:alphaOff val="0"/>
            </a:schemeClr>
          </a:effectRef>
          <a:fontRef idx="minor">
            <a:schemeClr val="lt1"/>
          </a:fontRef>
        </p:style>
        <p:txBody>
          <a:bodyPr spcFirstLastPara="0" vert="horz" wrap="square" lIns="0" tIns="64887" rIns="83201" bIns="64887" numCol="1" spcCol="1270" anchor="ctr" anchorCtr="0">
            <a:noAutofit/>
          </a:bodyPr>
          <a:lstStyle/>
          <a:p>
            <a:pPr algn="ctr" defTabSz="474121">
              <a:lnSpc>
                <a:spcPct val="90000"/>
              </a:lnSpc>
              <a:spcBef>
                <a:spcPct val="0"/>
              </a:spcBef>
              <a:spcAft>
                <a:spcPct val="35000"/>
              </a:spcAft>
            </a:pPr>
            <a:endParaRPr lang="en-US" sz="1067" dirty="0"/>
          </a:p>
        </p:txBody>
      </p:sp>
      <p:sp>
        <p:nvSpPr>
          <p:cNvPr id="26" name="Rectangle 25">
            <a:extLst>
              <a:ext uri="{FF2B5EF4-FFF2-40B4-BE49-F238E27FC236}">
                <a16:creationId xmlns:a16="http://schemas.microsoft.com/office/drawing/2014/main" id="{0C58BA83-B125-4BD2-B9FB-47AAEF2F011E}"/>
              </a:ext>
            </a:extLst>
          </p:cNvPr>
          <p:cNvSpPr/>
          <p:nvPr/>
        </p:nvSpPr>
        <p:spPr>
          <a:xfrm>
            <a:off x="8367015" y="1675804"/>
            <a:ext cx="1528555" cy="1623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Outcomes</a:t>
            </a:r>
          </a:p>
        </p:txBody>
      </p:sp>
      <p:pic>
        <p:nvPicPr>
          <p:cNvPr id="30" name="Graphic 29" descr="Woman with baby with solid fill">
            <a:extLst>
              <a:ext uri="{FF2B5EF4-FFF2-40B4-BE49-F238E27FC236}">
                <a16:creationId xmlns:a16="http://schemas.microsoft.com/office/drawing/2014/main" id="{4E3F2962-1E4E-493D-8703-9D2E6EF745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8073" y="1779913"/>
            <a:ext cx="587417" cy="587417"/>
          </a:xfrm>
          <a:prstGeom prst="rect">
            <a:avLst/>
          </a:prstGeom>
        </p:spPr>
      </p:pic>
      <p:pic>
        <p:nvPicPr>
          <p:cNvPr id="32" name="Graphic 31" descr="Pregnant lady with solid fill">
            <a:extLst>
              <a:ext uri="{FF2B5EF4-FFF2-40B4-BE49-F238E27FC236}">
                <a16:creationId xmlns:a16="http://schemas.microsoft.com/office/drawing/2014/main" id="{A377D37B-B411-46E2-8224-FB642F54AFF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04701" y="2708252"/>
            <a:ext cx="508000" cy="508000"/>
          </a:xfrm>
          <a:prstGeom prst="rect">
            <a:avLst/>
          </a:prstGeom>
        </p:spPr>
      </p:pic>
      <p:pic>
        <p:nvPicPr>
          <p:cNvPr id="33" name="Graphic 32" descr="Badge Question Mark with solid fill">
            <a:extLst>
              <a:ext uri="{FF2B5EF4-FFF2-40B4-BE49-F238E27FC236}">
                <a16:creationId xmlns:a16="http://schemas.microsoft.com/office/drawing/2014/main" id="{5583B6C9-73DE-44B1-A856-353D8983FD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7490" y="2619901"/>
            <a:ext cx="508000" cy="508000"/>
          </a:xfrm>
          <a:prstGeom prst="rect">
            <a:avLst/>
          </a:prstGeom>
        </p:spPr>
      </p:pic>
      <p:sp>
        <p:nvSpPr>
          <p:cNvPr id="2" name="Right Brace 1">
            <a:extLst>
              <a:ext uri="{FF2B5EF4-FFF2-40B4-BE49-F238E27FC236}">
                <a16:creationId xmlns:a16="http://schemas.microsoft.com/office/drawing/2014/main" id="{D77631C4-B81D-4988-B607-41F4EAE87418}"/>
              </a:ext>
            </a:extLst>
          </p:cNvPr>
          <p:cNvSpPr/>
          <p:nvPr/>
        </p:nvSpPr>
        <p:spPr>
          <a:xfrm>
            <a:off x="3336350" y="1502759"/>
            <a:ext cx="595985" cy="1969587"/>
          </a:xfrm>
          <a:prstGeom prst="rightBrace">
            <a:avLst>
              <a:gd name="adj1" fmla="val 14949"/>
              <a:gd name="adj2" fmla="val 50000"/>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3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21D4-70A2-4115-A7CA-246376F6060B}"/>
              </a:ext>
            </a:extLst>
          </p:cNvPr>
          <p:cNvSpPr>
            <a:spLocks noGrp="1"/>
          </p:cNvSpPr>
          <p:nvPr>
            <p:ph type="title"/>
          </p:nvPr>
        </p:nvSpPr>
        <p:spPr/>
        <p:txBody>
          <a:bodyPr/>
          <a:lstStyle/>
          <a:p>
            <a:pPr algn="l"/>
            <a:r>
              <a:rPr lang="en-US" dirty="0">
                <a:solidFill>
                  <a:schemeClr val="tx1"/>
                </a:solidFill>
              </a:rPr>
              <a:t>Case 1:  </a:t>
            </a:r>
          </a:p>
        </p:txBody>
      </p:sp>
      <p:sp>
        <p:nvSpPr>
          <p:cNvPr id="3" name="Content Placeholder 2">
            <a:extLst>
              <a:ext uri="{FF2B5EF4-FFF2-40B4-BE49-F238E27FC236}">
                <a16:creationId xmlns:a16="http://schemas.microsoft.com/office/drawing/2014/main" id="{6809E272-A9BD-497F-82FE-16A47E359AAA}"/>
              </a:ext>
            </a:extLst>
          </p:cNvPr>
          <p:cNvSpPr>
            <a:spLocks noGrp="1"/>
          </p:cNvSpPr>
          <p:nvPr>
            <p:ph idx="1"/>
          </p:nvPr>
        </p:nvSpPr>
        <p:spPr>
          <a:xfrm>
            <a:off x="913795" y="1732449"/>
            <a:ext cx="10353762" cy="4803818"/>
          </a:xfrm>
        </p:spPr>
        <p:txBody>
          <a:bodyPr>
            <a:normAutofit/>
          </a:bodyPr>
          <a:lstStyle/>
          <a:p>
            <a:r>
              <a:rPr lang="en-US" sz="2800" dirty="0">
                <a:solidFill>
                  <a:schemeClr val="tx1"/>
                </a:solidFill>
              </a:rPr>
              <a:t>A 29-year-old gravida 2, para 1-0-0-1, presents to labor &amp; delivery at 30 2/7 weeks’ gestation with decreased fetal movements</a:t>
            </a:r>
          </a:p>
          <a:p>
            <a:pPr lvl="1"/>
            <a:r>
              <a:rPr lang="en-US" sz="2400" dirty="0">
                <a:solidFill>
                  <a:schemeClr val="tx1"/>
                </a:solidFill>
              </a:rPr>
              <a:t>She had noted decreased fetal  movement 5 days earlier and had a nonstress test the previous day that became reactive after almost 2 hours of monitoring and many attempts at fetal stimulation</a:t>
            </a:r>
          </a:p>
          <a:p>
            <a:pPr lvl="1"/>
            <a:r>
              <a:rPr lang="en-US" sz="2400" dirty="0">
                <a:solidFill>
                  <a:schemeClr val="tx1"/>
                </a:solidFill>
              </a:rPr>
              <a:t>She received no other evaluation at that time</a:t>
            </a:r>
          </a:p>
          <a:p>
            <a:r>
              <a:rPr lang="en-US" sz="2800" dirty="0">
                <a:solidFill>
                  <a:schemeClr val="tx1"/>
                </a:solidFill>
              </a:rPr>
              <a:t>Otherwise had no complaints, and denied any contractions, vaginal bleeding, or leaking of fluid</a:t>
            </a:r>
          </a:p>
        </p:txBody>
      </p:sp>
    </p:spTree>
    <p:extLst>
      <p:ext uri="{BB962C8B-B14F-4D97-AF65-F5344CB8AC3E}">
        <p14:creationId xmlns:p14="http://schemas.microsoft.com/office/powerpoint/2010/main" val="68902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47FA10-8248-49BB-9E76-6EF1AFCE1051}"/>
              </a:ext>
            </a:extLst>
          </p:cNvPr>
          <p:cNvPicPr>
            <a:picLocks noChangeAspect="1"/>
          </p:cNvPicPr>
          <p:nvPr/>
        </p:nvPicPr>
        <p:blipFill>
          <a:blip r:embed="rId3"/>
          <a:stretch>
            <a:fillRect/>
          </a:stretch>
        </p:blipFill>
        <p:spPr>
          <a:xfrm>
            <a:off x="0" y="1977572"/>
            <a:ext cx="12192000" cy="2902857"/>
          </a:xfrm>
          <a:prstGeom prst="rect">
            <a:avLst/>
          </a:prstGeom>
        </p:spPr>
      </p:pic>
      <p:sp>
        <p:nvSpPr>
          <p:cNvPr id="7" name="TextBox 6">
            <a:extLst>
              <a:ext uri="{FF2B5EF4-FFF2-40B4-BE49-F238E27FC236}">
                <a16:creationId xmlns:a16="http://schemas.microsoft.com/office/drawing/2014/main" id="{E2986DF6-E02D-4276-8129-0967D1F2F05E}"/>
              </a:ext>
            </a:extLst>
          </p:cNvPr>
          <p:cNvSpPr txBox="1"/>
          <p:nvPr/>
        </p:nvSpPr>
        <p:spPr>
          <a:xfrm>
            <a:off x="4417" y="6401065"/>
            <a:ext cx="10257183" cy="297454"/>
          </a:xfrm>
          <a:prstGeom prst="rect">
            <a:avLst/>
          </a:prstGeom>
          <a:noFill/>
        </p:spPr>
        <p:txBody>
          <a:bodyPr wrap="square">
            <a:spAutoFit/>
          </a:bodyPr>
          <a:lstStyle/>
          <a:p>
            <a:r>
              <a:rPr lang="en-US" sz="1333" dirty="0"/>
              <a:t>Figure 1. Electronic fetal monitoring strip 1. Clear, E, </a:t>
            </a:r>
            <a:r>
              <a:rPr lang="en-US" sz="1333" dirty="0" err="1"/>
              <a:t>Braginsky</a:t>
            </a:r>
            <a:r>
              <a:rPr lang="en-US" sz="1333" dirty="0"/>
              <a:t>, L &amp; Plunkett, B.   </a:t>
            </a:r>
            <a:r>
              <a:rPr lang="en-US" sz="1333" i="1" dirty="0" err="1"/>
              <a:t>NeoReviews</a:t>
            </a:r>
            <a:r>
              <a:rPr lang="en-US" sz="1333" i="1" dirty="0"/>
              <a:t> </a:t>
            </a:r>
            <a:r>
              <a:rPr lang="en-US" sz="1333" dirty="0"/>
              <a:t>2018;19;e493</a:t>
            </a:r>
          </a:p>
        </p:txBody>
      </p:sp>
    </p:spTree>
    <p:extLst>
      <p:ext uri="{BB962C8B-B14F-4D97-AF65-F5344CB8AC3E}">
        <p14:creationId xmlns:p14="http://schemas.microsoft.com/office/powerpoint/2010/main" val="942008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136</TotalTime>
  <Words>7369</Words>
  <Application>Microsoft Macintosh PowerPoint</Application>
  <PresentationFormat>Widescreen</PresentationFormat>
  <Paragraphs>501</Paragraphs>
  <Slides>43</Slides>
  <Notes>41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43</vt:i4>
      </vt:variant>
    </vt:vector>
  </HeadingPairs>
  <TitlesOfParts>
    <vt:vector size="60" baseType="lpstr">
      <vt:lpstr>Abadi</vt:lpstr>
      <vt:lpstr>AdvOT07517017</vt:lpstr>
      <vt:lpstr>AdvOT196bed05</vt:lpstr>
      <vt:lpstr>AdvOT46dcae81</vt:lpstr>
      <vt:lpstr>AdvROT-SS</vt:lpstr>
      <vt:lpstr>AdvROT-SSB</vt:lpstr>
      <vt:lpstr>Arial</vt:lpstr>
      <vt:lpstr>Calibri</vt:lpstr>
      <vt:lpstr>Calibri Light</vt:lpstr>
      <vt:lpstr>Calisto MT</vt:lpstr>
      <vt:lpstr>Ink Free</vt:lpstr>
      <vt:lpstr>Times New Roman</vt:lpstr>
      <vt:lpstr>Trebuchet MS</vt:lpstr>
      <vt:lpstr>Verdana</vt:lpstr>
      <vt:lpstr>Wingdings 2</vt:lpstr>
      <vt:lpstr>Slate</vt:lpstr>
      <vt:lpstr>2_Office Theme</vt:lpstr>
      <vt:lpstr>PowerPoint Presentation</vt:lpstr>
      <vt:lpstr>Benefit of EFM</vt:lpstr>
      <vt:lpstr>What Information Can We Gain from  Electronic Fetal Monitoring?</vt:lpstr>
      <vt:lpstr>Fetal Circulation</vt:lpstr>
      <vt:lpstr>Maternal Physiology</vt:lpstr>
      <vt:lpstr>Maternal Conditions:  Acute</vt:lpstr>
      <vt:lpstr>Maternal Conditions:  Chronic</vt:lpstr>
      <vt:lpstr>Case 1:  </vt:lpstr>
      <vt:lpstr>PowerPoint Presentation</vt:lpstr>
      <vt:lpstr>PowerPoint Presentation</vt:lpstr>
      <vt:lpstr>PowerPoint Presentation</vt:lpstr>
      <vt:lpstr>Outcome </vt:lpstr>
      <vt:lpstr>Case 2: </vt:lpstr>
      <vt:lpstr>PowerPoint Presentation</vt:lpstr>
      <vt:lpstr>PowerPoint Presentation</vt:lpstr>
      <vt:lpstr>3 Days Later</vt:lpstr>
      <vt:lpstr>PowerPoint Presentation</vt:lpstr>
      <vt:lpstr>1 hour later   SVE:  3/50%/-3, IUPC Placed</vt:lpstr>
      <vt:lpstr>1 hour later </vt:lpstr>
      <vt:lpstr>PowerPoint Presentation</vt:lpstr>
      <vt:lpstr>Outcome</vt:lpstr>
      <vt:lpstr>Case 3:</vt:lpstr>
      <vt:lpstr>PowerPoint Presentation</vt:lpstr>
      <vt:lpstr>PowerPoint Presentation</vt:lpstr>
      <vt:lpstr>PowerPoint Presentation</vt:lpstr>
      <vt:lpstr>PowerPoint Presentation</vt:lpstr>
      <vt:lpstr>15 minutes later</vt:lpstr>
      <vt:lpstr>Outcome</vt:lpstr>
      <vt:lpstr>Case 4:  </vt:lpstr>
      <vt:lpstr>PowerPoint Presentation</vt:lpstr>
      <vt:lpstr>PowerPoint Presentation</vt:lpstr>
      <vt:lpstr>PowerPoint Presentation</vt:lpstr>
      <vt:lpstr>PowerPoint Presentation</vt:lpstr>
      <vt:lpstr>PowerPoint Presentation</vt:lpstr>
      <vt:lpstr>Outcome</vt:lpstr>
      <vt:lpstr>Outcome</vt:lpstr>
      <vt:lpstr>What Happened to Baby?</vt:lpstr>
      <vt:lpstr>What can you do?</vt:lpstr>
      <vt:lpstr>Consider:</vt:lpstr>
      <vt:lpstr>Consider</vt:lpstr>
      <vt:lpstr>In Summary</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Flanagan</dc:creator>
  <cp:lastModifiedBy>Grater, Rachel</cp:lastModifiedBy>
  <cp:revision>4</cp:revision>
  <dcterms:created xsi:type="dcterms:W3CDTF">2021-09-14T17:39:00Z</dcterms:created>
  <dcterms:modified xsi:type="dcterms:W3CDTF">2021-09-16T15:49:53Z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