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78" r:id="rId3"/>
    <p:sldId id="373" r:id="rId4"/>
    <p:sldId id="374" r:id="rId5"/>
    <p:sldId id="371" r:id="rId6"/>
    <p:sldId id="291" r:id="rId7"/>
    <p:sldId id="257" r:id="rId8"/>
    <p:sldId id="258" r:id="rId9"/>
    <p:sldId id="372" r:id="rId10"/>
    <p:sldId id="376" r:id="rId11"/>
    <p:sldId id="264" r:id="rId12"/>
    <p:sldId id="263" r:id="rId13"/>
    <p:sldId id="266" r:id="rId14"/>
    <p:sldId id="267" r:id="rId15"/>
    <p:sldId id="379" r:id="rId16"/>
    <p:sldId id="262" r:id="rId17"/>
    <p:sldId id="375" r:id="rId18"/>
    <p:sldId id="261" r:id="rId19"/>
    <p:sldId id="259" r:id="rId20"/>
    <p:sldId id="265" r:id="rId21"/>
    <p:sldId id="260" r:id="rId22"/>
    <p:sldId id="377" r:id="rId23"/>
    <p:sldId id="380" r:id="rId24"/>
    <p:sldId id="381" r:id="rId25"/>
    <p:sldId id="382" r:id="rId26"/>
    <p:sldId id="383" r:id="rId27"/>
    <p:sldId id="385" r:id="rId28"/>
    <p:sldId id="384" r:id="rId29"/>
    <p:sldId id="387" r:id="rId30"/>
    <p:sldId id="386" r:id="rId31"/>
    <p:sldId id="38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2" d="100"/>
          <a:sy n="112" d="100"/>
        </p:scale>
        <p:origin x="6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0043DD-B4AD-44CD-9A2C-BACB7E2763EF}"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D5BFA-B1B0-4EF1-B1F8-417B3D8540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72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043DD-B4AD-44CD-9A2C-BACB7E2763EF}"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D5BFA-B1B0-4EF1-B1F8-417B3D85402E}" type="slidenum">
              <a:rPr lang="en-US" smtClean="0"/>
              <a:t>‹#›</a:t>
            </a:fld>
            <a:endParaRPr lang="en-US"/>
          </a:p>
        </p:txBody>
      </p:sp>
    </p:spTree>
    <p:extLst>
      <p:ext uri="{BB962C8B-B14F-4D97-AF65-F5344CB8AC3E}">
        <p14:creationId xmlns:p14="http://schemas.microsoft.com/office/powerpoint/2010/main" val="342885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043DD-B4AD-44CD-9A2C-BACB7E2763EF}"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D5BFA-B1B0-4EF1-B1F8-417B3D85402E}" type="slidenum">
              <a:rPr lang="en-US" smtClean="0"/>
              <a:t>‹#›</a:t>
            </a:fld>
            <a:endParaRPr lang="en-US"/>
          </a:p>
        </p:txBody>
      </p:sp>
    </p:spTree>
    <p:extLst>
      <p:ext uri="{BB962C8B-B14F-4D97-AF65-F5344CB8AC3E}">
        <p14:creationId xmlns:p14="http://schemas.microsoft.com/office/powerpoint/2010/main" val="411310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043DD-B4AD-44CD-9A2C-BACB7E2763EF}"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D5BFA-B1B0-4EF1-B1F8-417B3D85402E}" type="slidenum">
              <a:rPr lang="en-US" smtClean="0"/>
              <a:t>‹#›</a:t>
            </a:fld>
            <a:endParaRPr lang="en-US"/>
          </a:p>
        </p:txBody>
      </p:sp>
    </p:spTree>
    <p:extLst>
      <p:ext uri="{BB962C8B-B14F-4D97-AF65-F5344CB8AC3E}">
        <p14:creationId xmlns:p14="http://schemas.microsoft.com/office/powerpoint/2010/main" val="164323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0043DD-B4AD-44CD-9A2C-BACB7E2763EF}"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D5BFA-B1B0-4EF1-B1F8-417B3D8540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6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0043DD-B4AD-44CD-9A2C-BACB7E2763EF}" type="datetimeFigureOut">
              <a:rPr lang="en-US" smtClean="0"/>
              <a:t>9/5/23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D5BFA-B1B0-4EF1-B1F8-417B3D85402E}" type="slidenum">
              <a:rPr lang="en-US" smtClean="0"/>
              <a:t>‹#›</a:t>
            </a:fld>
            <a:endParaRPr lang="en-US"/>
          </a:p>
        </p:txBody>
      </p:sp>
    </p:spTree>
    <p:extLst>
      <p:ext uri="{BB962C8B-B14F-4D97-AF65-F5344CB8AC3E}">
        <p14:creationId xmlns:p14="http://schemas.microsoft.com/office/powerpoint/2010/main" val="226606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0043DD-B4AD-44CD-9A2C-BACB7E2763EF}" type="datetimeFigureOut">
              <a:rPr lang="en-US" smtClean="0"/>
              <a:t>9/5/23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8D5BFA-B1B0-4EF1-B1F8-417B3D85402E}" type="slidenum">
              <a:rPr lang="en-US" smtClean="0"/>
              <a:t>‹#›</a:t>
            </a:fld>
            <a:endParaRPr lang="en-US"/>
          </a:p>
        </p:txBody>
      </p:sp>
    </p:spTree>
    <p:extLst>
      <p:ext uri="{BB962C8B-B14F-4D97-AF65-F5344CB8AC3E}">
        <p14:creationId xmlns:p14="http://schemas.microsoft.com/office/powerpoint/2010/main" val="272235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0043DD-B4AD-44CD-9A2C-BACB7E2763EF}" type="datetimeFigureOut">
              <a:rPr lang="en-US" smtClean="0"/>
              <a:t>9/5/23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8D5BFA-B1B0-4EF1-B1F8-417B3D85402E}" type="slidenum">
              <a:rPr lang="en-US" smtClean="0"/>
              <a:t>‹#›</a:t>
            </a:fld>
            <a:endParaRPr lang="en-US"/>
          </a:p>
        </p:txBody>
      </p:sp>
    </p:spTree>
    <p:extLst>
      <p:ext uri="{BB962C8B-B14F-4D97-AF65-F5344CB8AC3E}">
        <p14:creationId xmlns:p14="http://schemas.microsoft.com/office/powerpoint/2010/main" val="368612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C0043DD-B4AD-44CD-9A2C-BACB7E2763EF}" type="datetimeFigureOut">
              <a:rPr lang="en-US" smtClean="0"/>
              <a:t>9/5/23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38D5BFA-B1B0-4EF1-B1F8-417B3D85402E}" type="slidenum">
              <a:rPr lang="en-US" smtClean="0"/>
              <a:t>‹#›</a:t>
            </a:fld>
            <a:endParaRPr lang="en-US"/>
          </a:p>
        </p:txBody>
      </p:sp>
    </p:spTree>
    <p:extLst>
      <p:ext uri="{BB962C8B-B14F-4D97-AF65-F5344CB8AC3E}">
        <p14:creationId xmlns:p14="http://schemas.microsoft.com/office/powerpoint/2010/main" val="3278949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C0043DD-B4AD-44CD-9A2C-BACB7E2763EF}" type="datetimeFigureOut">
              <a:rPr lang="en-US" smtClean="0"/>
              <a:t>9/5/23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38D5BFA-B1B0-4EF1-B1F8-417B3D85402E}" type="slidenum">
              <a:rPr lang="en-US" smtClean="0"/>
              <a:t>‹#›</a:t>
            </a:fld>
            <a:endParaRPr lang="en-US"/>
          </a:p>
        </p:txBody>
      </p:sp>
    </p:spTree>
    <p:extLst>
      <p:ext uri="{BB962C8B-B14F-4D97-AF65-F5344CB8AC3E}">
        <p14:creationId xmlns:p14="http://schemas.microsoft.com/office/powerpoint/2010/main" val="379860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0043DD-B4AD-44CD-9A2C-BACB7E2763EF}" type="datetimeFigureOut">
              <a:rPr lang="en-US" smtClean="0"/>
              <a:t>9/5/23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D5BFA-B1B0-4EF1-B1F8-417B3D85402E}" type="slidenum">
              <a:rPr lang="en-US" smtClean="0"/>
              <a:t>‹#›</a:t>
            </a:fld>
            <a:endParaRPr lang="en-US"/>
          </a:p>
        </p:txBody>
      </p:sp>
    </p:spTree>
    <p:extLst>
      <p:ext uri="{BB962C8B-B14F-4D97-AF65-F5344CB8AC3E}">
        <p14:creationId xmlns:p14="http://schemas.microsoft.com/office/powerpoint/2010/main" val="332910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C0043DD-B4AD-44CD-9A2C-BACB7E2763EF}" type="datetimeFigureOut">
              <a:rPr lang="en-US" smtClean="0"/>
              <a:t>9/5/23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38D5BFA-B1B0-4EF1-B1F8-417B3D85402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8330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cstatehouse.gov/code/t44c041.php#44-41-33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E5CB-D44F-18B5-E65F-99488AFCBE95}"/>
              </a:ext>
            </a:extLst>
          </p:cNvPr>
          <p:cNvSpPr>
            <a:spLocks noGrp="1"/>
          </p:cNvSpPr>
          <p:nvPr>
            <p:ph type="ctrTitle"/>
          </p:nvPr>
        </p:nvSpPr>
        <p:spPr>
          <a:xfrm>
            <a:off x="1523999" y="2135915"/>
            <a:ext cx="9746255" cy="2387600"/>
          </a:xfrm>
        </p:spPr>
        <p:txBody>
          <a:bodyPr>
            <a:noAutofit/>
          </a:bodyPr>
          <a:lstStyle/>
          <a:p>
            <a:r>
              <a:rPr lang="en-US" sz="6000" i="0" dirty="0">
                <a:solidFill>
                  <a:srgbClr val="000000"/>
                </a:solidFill>
                <a:effectLst/>
                <a:latin typeface="Arial" panose="020B0604020202020204" pitchFamily="34" charset="0"/>
                <a:cs typeface="Arial" panose="020B0604020202020204" pitchFamily="34" charset="0"/>
              </a:rPr>
              <a:t>Project ECHO SC Pregnancy Wellness:</a:t>
            </a:r>
            <a:br>
              <a:rPr lang="en-US" sz="6000" i="0" dirty="0">
                <a:solidFill>
                  <a:srgbClr val="000000"/>
                </a:solidFill>
                <a:effectLst/>
                <a:latin typeface="Arial" panose="020B0604020202020204" pitchFamily="34" charset="0"/>
                <a:cs typeface="Arial" panose="020B0604020202020204" pitchFamily="34" charset="0"/>
              </a:rPr>
            </a:br>
            <a:r>
              <a:rPr lang="en-US" sz="6000" i="0" dirty="0">
                <a:solidFill>
                  <a:srgbClr val="000000"/>
                </a:solidFill>
                <a:effectLst/>
                <a:latin typeface="Arial" panose="020B0604020202020204" pitchFamily="34" charset="0"/>
                <a:cs typeface="Arial" panose="020B0604020202020204" pitchFamily="34" charset="0"/>
              </a:rPr>
              <a:t>Fetal Heartbeat and Protection from Abortion Act</a:t>
            </a:r>
            <a:endParaRPr lang="en-US" sz="6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72C6C35-5DF3-DB88-1D0B-2EFEDD6B7482}"/>
              </a:ext>
            </a:extLst>
          </p:cNvPr>
          <p:cNvSpPr>
            <a:spLocks noGrp="1"/>
          </p:cNvSpPr>
          <p:nvPr>
            <p:ph type="subTitle" idx="1"/>
          </p:nvPr>
        </p:nvSpPr>
        <p:spPr>
          <a:xfrm>
            <a:off x="1391797" y="5001180"/>
            <a:ext cx="9144000" cy="1655762"/>
          </a:xfrm>
        </p:spPr>
        <p:txBody>
          <a:bodyPr/>
          <a:lstStyle/>
          <a:p>
            <a:r>
              <a:rPr lang="en-US" dirty="0"/>
              <a:t>Tricia Seal, MD FACOG</a:t>
            </a:r>
          </a:p>
        </p:txBody>
      </p:sp>
    </p:spTree>
    <p:extLst>
      <p:ext uri="{BB962C8B-B14F-4D97-AF65-F5344CB8AC3E}">
        <p14:creationId xmlns:p14="http://schemas.microsoft.com/office/powerpoint/2010/main" val="172148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2D82-A441-80B8-B545-2E5260995D4C}"/>
              </a:ext>
            </a:extLst>
          </p:cNvPr>
          <p:cNvSpPr>
            <a:spLocks noGrp="1"/>
          </p:cNvSpPr>
          <p:nvPr>
            <p:ph type="title"/>
          </p:nvPr>
        </p:nvSpPr>
        <p:spPr>
          <a:xfrm>
            <a:off x="838200" y="500062"/>
            <a:ext cx="10515600" cy="1325563"/>
          </a:xfrm>
        </p:spPr>
        <p:txBody>
          <a:bodyPr>
            <a:noAutofit/>
          </a:bodyPr>
          <a:lstStyle/>
          <a:p>
            <a:r>
              <a:rPr lang="en-US" sz="4000" b="1" i="0" dirty="0">
                <a:solidFill>
                  <a:srgbClr val="000000"/>
                </a:solidFill>
                <a:effectLst/>
                <a:latin typeface="Arial" panose="020B0604020202020204" pitchFamily="34" charset="0"/>
                <a:cs typeface="Arial" panose="020B0604020202020204" pitchFamily="34" charset="0"/>
              </a:rPr>
              <a:t>2021 SOUTH CAROLINA FETAL HEARTBEAT AND PROTECTION FROM ABORTION ACT (A1, R2, S1)</a:t>
            </a:r>
            <a:endParaRPr lang="en-US"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7C9BF1C-A98E-5114-ADD8-3BD702409918}"/>
              </a:ext>
            </a:extLst>
          </p:cNvPr>
          <p:cNvSpPr>
            <a:spLocks noGrp="1"/>
          </p:cNvSpPr>
          <p:nvPr>
            <p:ph idx="1"/>
          </p:nvPr>
        </p:nvSpPr>
        <p:spPr>
          <a:xfrm>
            <a:off x="838200" y="2423711"/>
            <a:ext cx="10515600" cy="3953086"/>
          </a:xfrm>
        </p:spPr>
        <p:txBody>
          <a:bodyPr>
            <a:normAutofit/>
          </a:bodyPr>
          <a:lstStyle/>
          <a:p>
            <a:r>
              <a:rPr lang="en-US" dirty="0">
                <a:latin typeface="+mj-lt"/>
              </a:rPr>
              <a:t>Bans abortion after fetal cardiac activity</a:t>
            </a:r>
          </a:p>
          <a:p>
            <a:r>
              <a:rPr lang="en-US" dirty="0">
                <a:latin typeface="+mj-lt"/>
              </a:rPr>
              <a:t>Exceptions for rape, incest, fatal fetal anomalies, maternal medical emergency to 20 weeks post-conception</a:t>
            </a:r>
          </a:p>
          <a:p>
            <a:r>
              <a:rPr lang="en-US" dirty="0">
                <a:latin typeface="+mj-lt"/>
              </a:rPr>
              <a:t>Signed into law Feb 2021</a:t>
            </a:r>
          </a:p>
          <a:p>
            <a:r>
              <a:rPr lang="en-US" dirty="0">
                <a:latin typeface="+mj-lt"/>
              </a:rPr>
              <a:t>Temporary injunction Feb 2021</a:t>
            </a:r>
          </a:p>
          <a:p>
            <a:r>
              <a:rPr lang="en-US" dirty="0">
                <a:latin typeface="+mj-lt"/>
              </a:rPr>
              <a:t>Dobbs v. Jackson Women’s Health June 24, 2022</a:t>
            </a:r>
          </a:p>
          <a:p>
            <a:r>
              <a:rPr lang="en-US" dirty="0">
                <a:latin typeface="+mj-lt"/>
              </a:rPr>
              <a:t>SC S1 re-enjoined and goes to the SC Supreme Court</a:t>
            </a:r>
          </a:p>
          <a:p>
            <a:r>
              <a:rPr lang="en-US" dirty="0">
                <a:latin typeface="+mj-lt"/>
              </a:rPr>
              <a:t> Jan 2023 Deemed unconstitutional in a 3-2 vote (Kaye Hearn majority opinion)</a:t>
            </a:r>
          </a:p>
          <a:p>
            <a:pPr lvl="1"/>
            <a:r>
              <a:rPr lang="en-US" b="0" i="0" dirty="0">
                <a:solidFill>
                  <a:srgbClr val="000000"/>
                </a:solidFill>
                <a:effectLst/>
                <a:latin typeface="+mj-lt"/>
              </a:rPr>
              <a:t>“infringes on a woman’s right of privacy and bodily autonomy”</a:t>
            </a:r>
            <a:endParaRPr lang="en-US" dirty="0">
              <a:latin typeface="+mj-lt"/>
            </a:endParaRPr>
          </a:p>
          <a:p>
            <a:endParaRPr lang="en-US" dirty="0">
              <a:latin typeface="+mj-lt"/>
            </a:endParaRPr>
          </a:p>
        </p:txBody>
      </p:sp>
    </p:spTree>
    <p:extLst>
      <p:ext uri="{BB962C8B-B14F-4D97-AF65-F5344CB8AC3E}">
        <p14:creationId xmlns:p14="http://schemas.microsoft.com/office/powerpoint/2010/main" val="191067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F87C-9547-F6A2-B486-02CEAE7A9EE0}"/>
              </a:ext>
            </a:extLst>
          </p:cNvPr>
          <p:cNvSpPr>
            <a:spLocks noGrp="1"/>
          </p:cNvSpPr>
          <p:nvPr>
            <p:ph type="title"/>
          </p:nvPr>
        </p:nvSpPr>
        <p:spPr/>
        <p:txBody>
          <a:bodyPr>
            <a:normAutofit fontScale="90000"/>
          </a:bodyPr>
          <a:lstStyle/>
          <a:p>
            <a:r>
              <a:rPr lang="en-US" b="1" i="0" dirty="0">
                <a:solidFill>
                  <a:srgbClr val="000000"/>
                </a:solidFill>
                <a:effectLst/>
                <a:latin typeface="Arial" panose="020B0604020202020204" pitchFamily="34" charset="0"/>
                <a:cs typeface="Arial" panose="020B0604020202020204" pitchFamily="34" charset="0"/>
              </a:rPr>
              <a:t>2023 Fetal Heartbeat and Protection from Abortion Act</a:t>
            </a:r>
            <a:r>
              <a:rPr lang="en-US" dirty="0">
                <a:latin typeface="Arial" panose="020B0604020202020204" pitchFamily="34" charset="0"/>
                <a:cs typeface="Arial" panose="020B0604020202020204" pitchFamily="34" charset="0"/>
              </a:rPr>
              <a:t> (</a:t>
            </a:r>
            <a:r>
              <a:rPr lang="en-US" b="0" i="0" dirty="0">
                <a:solidFill>
                  <a:srgbClr val="000000"/>
                </a:solidFill>
                <a:effectLst/>
                <a:latin typeface="Arial" panose="020B0604020202020204" pitchFamily="34" charset="0"/>
                <a:cs typeface="Arial" panose="020B0604020202020204" pitchFamily="34" charset="0"/>
              </a:rPr>
              <a:t>A70, R88, S474)</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8B516A-4055-1DE3-227A-F766AE05AF91}"/>
              </a:ext>
            </a:extLst>
          </p:cNvPr>
          <p:cNvSpPr>
            <a:spLocks noGrp="1"/>
          </p:cNvSpPr>
          <p:nvPr>
            <p:ph idx="1"/>
          </p:nvPr>
        </p:nvSpPr>
        <p:spPr>
          <a:xfrm>
            <a:off x="868680" y="1837005"/>
            <a:ext cx="10515600" cy="4351338"/>
          </a:xfrm>
        </p:spPr>
        <p:txBody>
          <a:bodyPr>
            <a:normAutofit/>
          </a:bodyPr>
          <a:lstStyle/>
          <a:p>
            <a:r>
              <a:rPr lang="en-US" dirty="0">
                <a:latin typeface="+mj-lt"/>
              </a:rPr>
              <a:t>Passed through special legislative session, signed into law 5/25/2023</a:t>
            </a:r>
          </a:p>
          <a:p>
            <a:r>
              <a:rPr lang="en-US" dirty="0">
                <a:latin typeface="+mj-lt"/>
              </a:rPr>
              <a:t>Abortion is illegal after detection of “fetal heartbeat”</a:t>
            </a:r>
          </a:p>
          <a:p>
            <a:r>
              <a:rPr lang="en-US" dirty="0">
                <a:latin typeface="+mj-lt"/>
              </a:rPr>
              <a:t>Criminal consequences and fines for abortion providers, patients are protected</a:t>
            </a:r>
          </a:p>
          <a:p>
            <a:r>
              <a:rPr lang="en-US" dirty="0">
                <a:latin typeface="+mj-lt"/>
              </a:rPr>
              <a:t>4 Exceptions</a:t>
            </a:r>
          </a:p>
          <a:p>
            <a:pPr lvl="1"/>
            <a:r>
              <a:rPr lang="en-US" dirty="0">
                <a:latin typeface="+mj-lt"/>
              </a:rPr>
              <a:t>Rape (12 weeks EGA)</a:t>
            </a:r>
          </a:p>
          <a:p>
            <a:pPr lvl="1"/>
            <a:r>
              <a:rPr lang="en-US" dirty="0">
                <a:latin typeface="+mj-lt"/>
              </a:rPr>
              <a:t>Incest (12 weeks EGA)</a:t>
            </a:r>
          </a:p>
          <a:p>
            <a:pPr lvl="1"/>
            <a:r>
              <a:rPr lang="en-US" dirty="0">
                <a:latin typeface="+mj-lt"/>
              </a:rPr>
              <a:t>“Fatal Fetal Anomaly”</a:t>
            </a:r>
          </a:p>
          <a:p>
            <a:pPr lvl="1"/>
            <a:r>
              <a:rPr lang="en-US" dirty="0">
                <a:latin typeface="+mj-lt"/>
              </a:rPr>
              <a:t>Maternal “Medical Emergency”</a:t>
            </a:r>
          </a:p>
          <a:p>
            <a:r>
              <a:rPr lang="en-US" dirty="0">
                <a:latin typeface="+mj-lt"/>
              </a:rPr>
              <a:t>Enjoined, goes to the SC Supreme Court, 8/23/23 deemed constitutional</a:t>
            </a:r>
          </a:p>
          <a:p>
            <a:pPr lvl="1"/>
            <a:r>
              <a:rPr lang="en-US" b="0" i="0" dirty="0">
                <a:effectLst/>
                <a:latin typeface="+mj-lt"/>
              </a:rPr>
              <a:t>South Carolina Constitution prohibits only ‘unreasonable invasions of privacy’</a:t>
            </a:r>
          </a:p>
          <a:p>
            <a:pPr lvl="1"/>
            <a:r>
              <a:rPr lang="en-US" b="0" i="0" dirty="0">
                <a:effectLst/>
                <a:latin typeface="+mj-lt"/>
              </a:rPr>
              <a:t>“reasonable policy decision” that individuals’ right of privacy “does not outweigh the interest of the unborn” </a:t>
            </a:r>
            <a:endParaRPr lang="en-US" dirty="0">
              <a:latin typeface="+mj-lt"/>
            </a:endParaRPr>
          </a:p>
        </p:txBody>
      </p:sp>
    </p:spTree>
    <p:extLst>
      <p:ext uri="{BB962C8B-B14F-4D97-AF65-F5344CB8AC3E}">
        <p14:creationId xmlns:p14="http://schemas.microsoft.com/office/powerpoint/2010/main" val="133277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8D82-D30A-B777-FBFE-6F1C5682B0EB}"/>
              </a:ext>
            </a:extLst>
          </p:cNvPr>
          <p:cNvSpPr>
            <a:spLocks noGrp="1"/>
          </p:cNvSpPr>
          <p:nvPr>
            <p:ph type="title"/>
          </p:nvPr>
        </p:nvSpPr>
        <p:spPr/>
        <p:txBody>
          <a:bodyPr/>
          <a:lstStyle/>
          <a:p>
            <a:r>
              <a:rPr lang="en-US" dirty="0"/>
              <a:t>Ultrasound</a:t>
            </a:r>
          </a:p>
        </p:txBody>
      </p:sp>
      <p:sp>
        <p:nvSpPr>
          <p:cNvPr id="3" name="Content Placeholder 2">
            <a:extLst>
              <a:ext uri="{FF2B5EF4-FFF2-40B4-BE49-F238E27FC236}">
                <a16:creationId xmlns:a16="http://schemas.microsoft.com/office/drawing/2014/main" id="{D759E268-727A-B205-248A-2421A4509B41}"/>
              </a:ext>
            </a:extLst>
          </p:cNvPr>
          <p:cNvSpPr>
            <a:spLocks noGrp="1"/>
          </p:cNvSpPr>
          <p:nvPr>
            <p:ph idx="1"/>
          </p:nvPr>
        </p:nvSpPr>
        <p:spPr>
          <a:xfrm>
            <a:off x="838200" y="1690688"/>
            <a:ext cx="10515600" cy="4667250"/>
          </a:xfrm>
        </p:spPr>
        <p:txBody>
          <a:bodyPr>
            <a:normAutofit lnSpcReduction="10000"/>
          </a:bodyPr>
          <a:lstStyle/>
          <a:p>
            <a:r>
              <a:rPr lang="en-US" dirty="0">
                <a:latin typeface="+mj-lt"/>
                <a:cs typeface="Arial" panose="020B0604020202020204" pitchFamily="34" charset="0"/>
              </a:rPr>
              <a:t>&gt;60 minutes prior to procedure</a:t>
            </a:r>
          </a:p>
          <a:p>
            <a:r>
              <a:rPr lang="en-US" dirty="0">
                <a:latin typeface="+mj-lt"/>
                <a:cs typeface="Arial" panose="020B0604020202020204" pitchFamily="34" charset="0"/>
              </a:rPr>
              <a:t>Must be physically present in the same room with patient</a:t>
            </a:r>
          </a:p>
          <a:p>
            <a:r>
              <a:rPr lang="en-US" dirty="0">
                <a:latin typeface="+mj-lt"/>
                <a:cs typeface="Arial" panose="020B0604020202020204" pitchFamily="34" charset="0"/>
              </a:rPr>
              <a:t>Review “</a:t>
            </a:r>
            <a:r>
              <a:rPr lang="en-US" b="0" i="0" dirty="0">
                <a:solidFill>
                  <a:srgbClr val="000000"/>
                </a:solidFill>
                <a:effectLst/>
                <a:latin typeface="+mj-lt"/>
                <a:cs typeface="Arial" panose="020B0604020202020204" pitchFamily="34" charset="0"/>
              </a:rPr>
              <a:t>the nature and risks of undergoing or not undergoing the proposed procedure that a reasonable patient would consider material to making a knowing and </a:t>
            </a:r>
            <a:r>
              <a:rPr lang="en-US" b="0" i="0" dirty="0" err="1">
                <a:solidFill>
                  <a:srgbClr val="000000"/>
                </a:solidFill>
                <a:effectLst/>
                <a:latin typeface="+mj-lt"/>
                <a:cs typeface="Arial" panose="020B0604020202020204" pitchFamily="34" charset="0"/>
              </a:rPr>
              <a:t>wilful</a:t>
            </a:r>
            <a:r>
              <a:rPr lang="en-US" b="0" i="0" dirty="0">
                <a:solidFill>
                  <a:srgbClr val="000000"/>
                </a:solidFill>
                <a:effectLst/>
                <a:latin typeface="+mj-lt"/>
                <a:cs typeface="Arial" panose="020B0604020202020204" pitchFamily="34" charset="0"/>
              </a:rPr>
              <a:t> decision of whether to have an abortion”</a:t>
            </a:r>
            <a:endParaRPr lang="en-US" dirty="0">
              <a:latin typeface="+mj-lt"/>
              <a:cs typeface="Arial" panose="020B0604020202020204" pitchFamily="34" charset="0"/>
            </a:endParaRPr>
          </a:p>
          <a:p>
            <a:r>
              <a:rPr lang="en-US" dirty="0">
                <a:latin typeface="+mj-lt"/>
                <a:cs typeface="Arial" panose="020B0604020202020204" pitchFamily="34" charset="0"/>
              </a:rPr>
              <a:t>Gestational age via ultrasound </a:t>
            </a:r>
          </a:p>
          <a:p>
            <a:r>
              <a:rPr lang="en-US" dirty="0">
                <a:latin typeface="+mj-lt"/>
                <a:cs typeface="Arial" panose="020B0604020202020204" pitchFamily="34" charset="0"/>
              </a:rPr>
              <a:t>“</a:t>
            </a:r>
            <a:r>
              <a:rPr lang="en-US" b="0" i="0" dirty="0">
                <a:solidFill>
                  <a:srgbClr val="000000"/>
                </a:solidFill>
                <a:effectLst/>
                <a:latin typeface="+mj-lt"/>
                <a:cs typeface="Arial" panose="020B0604020202020204" pitchFamily="34" charset="0"/>
              </a:rPr>
              <a:t>view the live ultrasound images and hear the unborn child's fetal heartbeat, if present, at her request during or after the ultrasound procedure and to have them explained to her”</a:t>
            </a:r>
          </a:p>
          <a:p>
            <a:r>
              <a:rPr lang="en-US" b="0" i="0" dirty="0">
                <a:solidFill>
                  <a:srgbClr val="000000"/>
                </a:solidFill>
                <a:effectLst/>
                <a:latin typeface="+mj-lt"/>
                <a:cs typeface="Arial" panose="020B0604020202020204" pitchFamily="34" charset="0"/>
              </a:rPr>
              <a:t>“…physician shall inform the pregnant woman in writing that the unborn child the pregnant woman is carrying has a fetal heartbeat. The physician shall further inform the pregnant woman, to the best of the physician's knowledge, of the statistical probability, absent an induced abortion, of bringing the human fetus possessing a detectable fetal heartbeat to term based on the gestational age of the human fetus or, if the director of the department has specified statistical probability information, shall provide to the pregnant woman that information.”</a:t>
            </a:r>
            <a:endParaRPr lang="en-US" dirty="0">
              <a:latin typeface="+mj-lt"/>
              <a:cs typeface="Arial" panose="020B0604020202020204" pitchFamily="34" charset="0"/>
            </a:endParaRPr>
          </a:p>
        </p:txBody>
      </p:sp>
    </p:spTree>
    <p:extLst>
      <p:ext uri="{BB962C8B-B14F-4D97-AF65-F5344CB8AC3E}">
        <p14:creationId xmlns:p14="http://schemas.microsoft.com/office/powerpoint/2010/main" val="362545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ED5D4-9F2F-7457-FF93-3C13C5288C6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Attestation Statements</a:t>
            </a:r>
          </a:p>
        </p:txBody>
      </p:sp>
      <p:sp>
        <p:nvSpPr>
          <p:cNvPr id="3" name="Content Placeholder 2">
            <a:extLst>
              <a:ext uri="{FF2B5EF4-FFF2-40B4-BE49-F238E27FC236}">
                <a16:creationId xmlns:a16="http://schemas.microsoft.com/office/drawing/2014/main" id="{482758A8-7A84-0073-6D99-C325F5E8E04D}"/>
              </a:ext>
            </a:extLst>
          </p:cNvPr>
          <p:cNvSpPr>
            <a:spLocks noGrp="1"/>
          </p:cNvSpPr>
          <p:nvPr>
            <p:ph idx="1"/>
          </p:nvPr>
        </p:nvSpPr>
        <p:spPr/>
        <p:txBody>
          <a:bodyPr>
            <a:normAutofit/>
          </a:bodyPr>
          <a:lstStyle/>
          <a:p>
            <a:pPr algn="l"/>
            <a:r>
              <a:rPr lang="en-US" b="0" i="0" dirty="0">
                <a:solidFill>
                  <a:srgbClr val="000000"/>
                </a:solidFill>
                <a:effectLst/>
                <a:latin typeface="+mj-lt"/>
                <a:cs typeface="Arial" panose="020B0604020202020204" pitchFamily="34" charset="0"/>
              </a:rPr>
              <a:t>"You have the right to review printed materials prepared by the State of South Carolina which describe fetal development, list agencies which offer alternatives to abortion, and describe medical assistance benefits which may be available for prenatal care, childbirth, and neonatal care. You have the right to view your ultrasound image." This form must be signed and dated by both the physician who is to perform the procedure and the pregnant woman upon whom the procedure is to be performed.</a:t>
            </a:r>
          </a:p>
          <a:p>
            <a:pPr algn="l"/>
            <a:r>
              <a:rPr lang="en-US" b="0" i="0" dirty="0">
                <a:solidFill>
                  <a:srgbClr val="000000"/>
                </a:solidFill>
                <a:effectLst/>
                <a:latin typeface="+mj-lt"/>
                <a:cs typeface="Arial" panose="020B0604020202020204" pitchFamily="34" charset="0"/>
              </a:rPr>
              <a:t>The woman must certify in writing, before the abortion, that the [ultrasound] information … has been furnished her, and that she has been informed of her opportunity to review the information referred to [above].</a:t>
            </a:r>
          </a:p>
          <a:p>
            <a:endParaRPr lang="en-US" dirty="0">
              <a:latin typeface="+mj-lt"/>
            </a:endParaRPr>
          </a:p>
        </p:txBody>
      </p:sp>
    </p:spTree>
    <p:extLst>
      <p:ext uri="{BB962C8B-B14F-4D97-AF65-F5344CB8AC3E}">
        <p14:creationId xmlns:p14="http://schemas.microsoft.com/office/powerpoint/2010/main" val="668702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23E-7096-7008-581D-E584D04D13CB}"/>
              </a:ext>
            </a:extLst>
          </p:cNvPr>
          <p:cNvSpPr>
            <a:spLocks noGrp="1"/>
          </p:cNvSpPr>
          <p:nvPr>
            <p:ph type="title"/>
          </p:nvPr>
        </p:nvSpPr>
        <p:spPr/>
        <p:txBody>
          <a:bodyPr/>
          <a:lstStyle/>
          <a:p>
            <a:r>
              <a:rPr lang="en-US" dirty="0"/>
              <a:t>Contraceptives</a:t>
            </a:r>
          </a:p>
        </p:txBody>
      </p:sp>
      <p:sp>
        <p:nvSpPr>
          <p:cNvPr id="3" name="Content Placeholder 2">
            <a:extLst>
              <a:ext uri="{FF2B5EF4-FFF2-40B4-BE49-F238E27FC236}">
                <a16:creationId xmlns:a16="http://schemas.microsoft.com/office/drawing/2014/main" id="{B14CC11F-EDC2-B24D-5A4A-B832E57F44DB}"/>
              </a:ext>
            </a:extLst>
          </p:cNvPr>
          <p:cNvSpPr>
            <a:spLocks noGrp="1"/>
          </p:cNvSpPr>
          <p:nvPr>
            <p:ph idx="1"/>
          </p:nvPr>
        </p:nvSpPr>
        <p:spPr/>
        <p:txBody>
          <a:bodyPr>
            <a:normAutofit/>
          </a:bodyPr>
          <a:lstStyle/>
          <a:p>
            <a:r>
              <a:rPr lang="en-US" b="0" i="0" dirty="0">
                <a:solidFill>
                  <a:srgbClr val="000000"/>
                </a:solidFill>
                <a:effectLst/>
                <a:latin typeface="+mj-lt"/>
              </a:rPr>
              <a:t>"Contraceptive" means a drug, device, or chemical that </a:t>
            </a:r>
            <a:r>
              <a:rPr lang="en-US" b="1" i="0" dirty="0">
                <a:solidFill>
                  <a:srgbClr val="000000"/>
                </a:solidFill>
                <a:effectLst/>
                <a:latin typeface="+mj-lt"/>
              </a:rPr>
              <a:t>prevents ovulation</a:t>
            </a:r>
            <a:r>
              <a:rPr lang="en-US" b="0" i="0" dirty="0">
                <a:solidFill>
                  <a:srgbClr val="000000"/>
                </a:solidFill>
                <a:effectLst/>
                <a:latin typeface="+mj-lt"/>
              </a:rPr>
              <a:t>, </a:t>
            </a:r>
            <a:r>
              <a:rPr lang="en-US" b="1" i="0" dirty="0">
                <a:solidFill>
                  <a:srgbClr val="000000"/>
                </a:solidFill>
                <a:effectLst/>
                <a:latin typeface="+mj-lt"/>
              </a:rPr>
              <a:t>conception</a:t>
            </a:r>
            <a:r>
              <a:rPr lang="en-US" b="0" i="0" dirty="0">
                <a:solidFill>
                  <a:srgbClr val="000000"/>
                </a:solidFill>
                <a:effectLst/>
                <a:latin typeface="+mj-lt"/>
              </a:rPr>
              <a:t>, or the </a:t>
            </a:r>
            <a:r>
              <a:rPr lang="en-US" b="1" i="0" dirty="0">
                <a:solidFill>
                  <a:srgbClr val="000000"/>
                </a:solidFill>
                <a:effectLst/>
                <a:latin typeface="+mj-lt"/>
              </a:rPr>
              <a:t>implantation</a:t>
            </a:r>
            <a:r>
              <a:rPr lang="en-US" b="0" i="0" dirty="0">
                <a:solidFill>
                  <a:srgbClr val="000000"/>
                </a:solidFill>
                <a:effectLst/>
                <a:latin typeface="+mj-lt"/>
              </a:rPr>
              <a:t> of a fertilized ovum in a woman's uterine wall after conception.</a:t>
            </a:r>
          </a:p>
          <a:p>
            <a:r>
              <a:rPr lang="en-US" b="0" i="0" dirty="0">
                <a:solidFill>
                  <a:srgbClr val="000000"/>
                </a:solidFill>
                <a:effectLst/>
                <a:latin typeface="+mj-lt"/>
              </a:rPr>
              <a:t>All individual and group health insurance and health maintenance organization policies in this State shall </a:t>
            </a:r>
            <a:r>
              <a:rPr lang="en-US" b="1" i="0" dirty="0">
                <a:solidFill>
                  <a:srgbClr val="000000"/>
                </a:solidFill>
                <a:effectLst/>
                <a:latin typeface="+mj-lt"/>
              </a:rPr>
              <a:t>include coverage for contraceptives</a:t>
            </a:r>
            <a:r>
              <a:rPr lang="en-US" b="0" i="0" dirty="0">
                <a:solidFill>
                  <a:srgbClr val="000000"/>
                </a:solidFill>
                <a:effectLst/>
                <a:latin typeface="+mj-lt"/>
              </a:rPr>
              <a:t>. ... This section does not apply if an individual or entity asserts a sincerely held religious belief regarding the use of contraception.</a:t>
            </a:r>
          </a:p>
          <a:p>
            <a:r>
              <a:rPr lang="en-US" b="0" i="0" dirty="0">
                <a:solidFill>
                  <a:srgbClr val="000000"/>
                </a:solidFill>
                <a:effectLst/>
                <a:latin typeface="+mj-lt"/>
              </a:rPr>
              <a:t>The </a:t>
            </a:r>
            <a:r>
              <a:rPr lang="en-US" b="1" i="0" dirty="0">
                <a:solidFill>
                  <a:srgbClr val="000000"/>
                </a:solidFill>
                <a:effectLst/>
                <a:latin typeface="+mj-lt"/>
              </a:rPr>
              <a:t>Public Employee Benefit Authority and the State Health Plan shall cover prescribed contraceptives for dependents </a:t>
            </a:r>
            <a:r>
              <a:rPr lang="en-US" b="0" i="0" dirty="0">
                <a:solidFill>
                  <a:srgbClr val="000000"/>
                </a:solidFill>
                <a:effectLst/>
                <a:latin typeface="+mj-lt"/>
              </a:rPr>
              <a:t>under the same terms and conditions that the Plan provides contraceptive coverage for employees and spouses. The State Health Plan shall not apply patient cost sharing provisions to covered contraceptives.</a:t>
            </a:r>
            <a:endParaRPr lang="en-US" dirty="0">
              <a:latin typeface="+mj-lt"/>
            </a:endParaRPr>
          </a:p>
        </p:txBody>
      </p:sp>
    </p:spTree>
    <p:extLst>
      <p:ext uri="{BB962C8B-B14F-4D97-AF65-F5344CB8AC3E}">
        <p14:creationId xmlns:p14="http://schemas.microsoft.com/office/powerpoint/2010/main" val="76084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7F80-4E72-0556-00A7-44822876857E}"/>
              </a:ext>
            </a:extLst>
          </p:cNvPr>
          <p:cNvSpPr>
            <a:spLocks noGrp="1"/>
          </p:cNvSpPr>
          <p:nvPr>
            <p:ph type="title"/>
          </p:nvPr>
        </p:nvSpPr>
        <p:spPr/>
        <p:txBody>
          <a:bodyPr/>
          <a:lstStyle/>
          <a:p>
            <a:r>
              <a:rPr lang="en-US" dirty="0"/>
              <a:t>Child Support</a:t>
            </a:r>
          </a:p>
        </p:txBody>
      </p:sp>
      <p:sp>
        <p:nvSpPr>
          <p:cNvPr id="7" name="Content Placeholder 6">
            <a:extLst>
              <a:ext uri="{FF2B5EF4-FFF2-40B4-BE49-F238E27FC236}">
                <a16:creationId xmlns:a16="http://schemas.microsoft.com/office/drawing/2014/main" id="{4DB618E7-A0D4-C3B3-F916-DB5B138EFFAE}"/>
              </a:ext>
            </a:extLst>
          </p:cNvPr>
          <p:cNvSpPr>
            <a:spLocks noGrp="1"/>
          </p:cNvSpPr>
          <p:nvPr>
            <p:ph idx="1"/>
          </p:nvPr>
        </p:nvSpPr>
        <p:spPr/>
        <p:txBody>
          <a:bodyPr>
            <a:normAutofit/>
          </a:bodyPr>
          <a:lstStyle/>
          <a:p>
            <a:pPr algn="l"/>
            <a:r>
              <a:rPr lang="en-US" b="0" i="0" dirty="0">
                <a:solidFill>
                  <a:srgbClr val="000000"/>
                </a:solidFill>
                <a:effectLst/>
                <a:latin typeface="+mj-lt"/>
              </a:rPr>
              <a:t>A biological father of a child has a duty to pay the mother of the child the following financial obligations beginning with the date of conception:</a:t>
            </a:r>
          </a:p>
          <a:p>
            <a:pPr lvl="1"/>
            <a:r>
              <a:rPr lang="en-US" b="1" i="0" dirty="0">
                <a:solidFill>
                  <a:srgbClr val="000000"/>
                </a:solidFill>
                <a:effectLst/>
                <a:latin typeface="+mj-lt"/>
              </a:rPr>
              <a:t>child support payment </a:t>
            </a:r>
            <a:r>
              <a:rPr lang="en-US" b="0" i="0" dirty="0">
                <a:solidFill>
                  <a:srgbClr val="000000"/>
                </a:solidFill>
                <a:effectLst/>
                <a:latin typeface="+mj-lt"/>
              </a:rPr>
              <a:t>obligations in an amount determined pursuant to Section 63-17-470;</a:t>
            </a:r>
          </a:p>
          <a:p>
            <a:pPr lvl="1"/>
            <a:r>
              <a:rPr lang="en-US" b="1" i="0" dirty="0">
                <a:solidFill>
                  <a:srgbClr val="000000"/>
                </a:solidFill>
                <a:effectLst/>
                <a:latin typeface="+mj-lt"/>
              </a:rPr>
              <a:t>fifty percent of the mother's pregnancy expenses</a:t>
            </a:r>
            <a:endParaRPr lang="en-US" dirty="0">
              <a:solidFill>
                <a:srgbClr val="000000"/>
              </a:solidFill>
              <a:latin typeface="+mj-lt"/>
            </a:endParaRPr>
          </a:p>
          <a:p>
            <a:pPr lvl="1"/>
            <a:r>
              <a:rPr lang="en-US" b="0" i="0" dirty="0">
                <a:solidFill>
                  <a:srgbClr val="000000"/>
                </a:solidFill>
                <a:effectLst/>
                <a:latin typeface="+mj-lt"/>
              </a:rPr>
              <a:t>The duties imposed by this section accrue at the time of conception and must be applied retroactively when paternity is contested, and medical evidence establishes the paternity of the child. Interest accrues…</a:t>
            </a:r>
          </a:p>
          <a:p>
            <a:r>
              <a:rPr lang="en-US" dirty="0">
                <a:latin typeface="+mj-lt"/>
              </a:rPr>
              <a:t>If rape/incest </a:t>
            </a:r>
          </a:p>
          <a:p>
            <a:pPr lvl="1"/>
            <a:r>
              <a:rPr lang="en-US" b="0" i="0" dirty="0">
                <a:solidFill>
                  <a:srgbClr val="000000"/>
                </a:solidFill>
                <a:effectLst/>
                <a:latin typeface="+mj-lt"/>
              </a:rPr>
              <a:t>“responsible for the full cost of any expenses incurred by the mother for mental health counseling arising out of the rape or incest”</a:t>
            </a:r>
            <a:endParaRPr lang="en-US" dirty="0">
              <a:latin typeface="+mj-lt"/>
            </a:endParaRPr>
          </a:p>
        </p:txBody>
      </p:sp>
    </p:spTree>
    <p:extLst>
      <p:ext uri="{BB962C8B-B14F-4D97-AF65-F5344CB8AC3E}">
        <p14:creationId xmlns:p14="http://schemas.microsoft.com/office/powerpoint/2010/main" val="2783035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B525-08C5-A8C8-EA2E-FD0788734427}"/>
              </a:ext>
            </a:extLst>
          </p:cNvPr>
          <p:cNvSpPr>
            <a:spLocks noGrp="1"/>
          </p:cNvSpPr>
          <p:nvPr>
            <p:ph type="title"/>
          </p:nvPr>
        </p:nvSpPr>
        <p:spPr/>
        <p:txBody>
          <a:bodyPr/>
          <a:lstStyle/>
          <a:p>
            <a:r>
              <a:rPr lang="en-US" dirty="0"/>
              <a:t>Physician Consequences</a:t>
            </a:r>
          </a:p>
        </p:txBody>
      </p:sp>
      <p:sp>
        <p:nvSpPr>
          <p:cNvPr id="3" name="Content Placeholder 2">
            <a:extLst>
              <a:ext uri="{FF2B5EF4-FFF2-40B4-BE49-F238E27FC236}">
                <a16:creationId xmlns:a16="http://schemas.microsoft.com/office/drawing/2014/main" id="{9DB80963-34AD-B7DB-7377-5C1C858B55A5}"/>
              </a:ext>
            </a:extLst>
          </p:cNvPr>
          <p:cNvSpPr>
            <a:spLocks noGrp="1"/>
          </p:cNvSpPr>
          <p:nvPr>
            <p:ph idx="1"/>
          </p:nvPr>
        </p:nvSpPr>
        <p:spPr>
          <a:xfrm>
            <a:off x="838200" y="1737360"/>
            <a:ext cx="10515600" cy="5111827"/>
          </a:xfrm>
        </p:spPr>
        <p:txBody>
          <a:bodyPr>
            <a:normAutofit/>
          </a:bodyPr>
          <a:lstStyle/>
          <a:p>
            <a:r>
              <a:rPr lang="en-US" b="0" i="0" dirty="0">
                <a:solidFill>
                  <a:srgbClr val="000000"/>
                </a:solidFill>
                <a:effectLst/>
                <a:latin typeface="+mj-lt"/>
              </a:rPr>
              <a:t>Criminal</a:t>
            </a:r>
          </a:p>
          <a:p>
            <a:pPr lvl="1"/>
            <a:r>
              <a:rPr lang="en-US" b="0" i="0" dirty="0">
                <a:solidFill>
                  <a:srgbClr val="000000"/>
                </a:solidFill>
                <a:effectLst/>
                <a:latin typeface="+mj-lt"/>
              </a:rPr>
              <a:t>… no person shall perform or induce an abortion on a pregnant woman with the specific intent of causing or abetting an abortion if the unborn child's fetal heartbeat has been detected in accordance with Section </a:t>
            </a:r>
            <a:r>
              <a:rPr lang="en-US" b="0" i="0" dirty="0">
                <a:effectLst/>
                <a:latin typeface="+mj-lt"/>
                <a:hlinkClick r:id="rId2"/>
              </a:rPr>
              <a:t>44-41-330</a:t>
            </a:r>
            <a:r>
              <a:rPr lang="en-US" b="0" i="0" dirty="0">
                <a:solidFill>
                  <a:srgbClr val="000000"/>
                </a:solidFill>
                <a:effectLst/>
                <a:latin typeface="+mj-lt"/>
              </a:rPr>
              <a:t>(A). A person who violates this subsection is </a:t>
            </a:r>
            <a:r>
              <a:rPr lang="en-US" b="1" i="0" dirty="0">
                <a:solidFill>
                  <a:srgbClr val="000000"/>
                </a:solidFill>
                <a:effectLst/>
                <a:latin typeface="+mj-lt"/>
              </a:rPr>
              <a:t>guilty of a felony</a:t>
            </a:r>
            <a:r>
              <a:rPr lang="en-US" b="0" i="0" dirty="0">
                <a:solidFill>
                  <a:srgbClr val="000000"/>
                </a:solidFill>
                <a:effectLst/>
                <a:latin typeface="+mj-lt"/>
              </a:rPr>
              <a:t> and, upon conviction, must be </a:t>
            </a:r>
            <a:r>
              <a:rPr lang="en-US" b="1" i="0" dirty="0">
                <a:solidFill>
                  <a:srgbClr val="000000"/>
                </a:solidFill>
                <a:effectLst/>
                <a:latin typeface="+mj-lt"/>
              </a:rPr>
              <a:t>fined ten thousand dollars</a:t>
            </a:r>
            <a:r>
              <a:rPr lang="en-US" b="0" i="0" dirty="0">
                <a:solidFill>
                  <a:srgbClr val="000000"/>
                </a:solidFill>
                <a:effectLst/>
                <a:latin typeface="+mj-lt"/>
              </a:rPr>
              <a:t>, </a:t>
            </a:r>
            <a:r>
              <a:rPr lang="en-US" b="1" i="0" dirty="0">
                <a:solidFill>
                  <a:srgbClr val="000000"/>
                </a:solidFill>
                <a:effectLst/>
                <a:latin typeface="+mj-lt"/>
              </a:rPr>
              <a:t>imprisoned for not more than two years, or both</a:t>
            </a:r>
            <a:r>
              <a:rPr lang="en-US" b="0" i="0" dirty="0">
                <a:solidFill>
                  <a:srgbClr val="000000"/>
                </a:solidFill>
                <a:effectLst/>
                <a:latin typeface="+mj-lt"/>
              </a:rPr>
              <a:t>.</a:t>
            </a:r>
          </a:p>
          <a:p>
            <a:r>
              <a:rPr lang="en-US" dirty="0">
                <a:solidFill>
                  <a:srgbClr val="000000"/>
                </a:solidFill>
                <a:latin typeface="+mj-lt"/>
              </a:rPr>
              <a:t>Licensing</a:t>
            </a:r>
          </a:p>
          <a:p>
            <a:pPr lvl="1"/>
            <a:r>
              <a:rPr lang="en-US" b="0" i="0" dirty="0">
                <a:solidFill>
                  <a:srgbClr val="000000"/>
                </a:solidFill>
                <a:effectLst/>
                <a:latin typeface="+mj-lt"/>
              </a:rPr>
              <a:t>In addition to any other penalties imposed by law, a physician or any other professionally licensed person who intentionally, knowingly, or recklessly violates the prohibition on abortion contained in this article commits an act of unprofessional conduct. A physician's </a:t>
            </a:r>
            <a:r>
              <a:rPr lang="en-US" b="1" i="0" dirty="0">
                <a:solidFill>
                  <a:srgbClr val="000000"/>
                </a:solidFill>
                <a:effectLst/>
                <a:latin typeface="+mj-lt"/>
              </a:rPr>
              <a:t>license to practice in this State immediately shall be revoked </a:t>
            </a:r>
            <a:r>
              <a:rPr lang="en-US" b="0" i="0" dirty="0">
                <a:solidFill>
                  <a:srgbClr val="000000"/>
                </a:solidFill>
                <a:effectLst/>
                <a:latin typeface="+mj-lt"/>
              </a:rPr>
              <a:t>by the State Board of Medical Examiners, after due process according to the board's rules and procedures. Any other licensed person's professional license shall be immediately revoked by the appropriate licensing board, after due process according to that board's rules and procedures. </a:t>
            </a:r>
            <a:r>
              <a:rPr lang="en-US" b="1" i="0" dirty="0">
                <a:solidFill>
                  <a:srgbClr val="000000"/>
                </a:solidFill>
                <a:effectLst/>
                <a:latin typeface="+mj-lt"/>
              </a:rPr>
              <a:t>A complaint may be originated by any person or by the board </a:t>
            </a:r>
            <a:r>
              <a:rPr lang="en-US" b="1" i="0" dirty="0" err="1">
                <a:solidFill>
                  <a:srgbClr val="000000"/>
                </a:solidFill>
                <a:effectLst/>
                <a:latin typeface="+mj-lt"/>
              </a:rPr>
              <a:t>sua</a:t>
            </a:r>
            <a:r>
              <a:rPr lang="en-US" b="1" i="0" dirty="0">
                <a:solidFill>
                  <a:srgbClr val="000000"/>
                </a:solidFill>
                <a:effectLst/>
                <a:latin typeface="+mj-lt"/>
              </a:rPr>
              <a:t> sponte. </a:t>
            </a:r>
            <a:r>
              <a:rPr lang="en-US" b="0" i="0" dirty="0">
                <a:solidFill>
                  <a:srgbClr val="000000"/>
                </a:solidFill>
                <a:effectLst/>
                <a:latin typeface="+mj-lt"/>
              </a:rPr>
              <a:t>A licensing board acting pursuant to this section may assess costs of the investigation, fines, and other disciplinary actions as it may deem appropriate.</a:t>
            </a:r>
            <a:endParaRPr lang="en-US" dirty="0">
              <a:latin typeface="+mj-lt"/>
            </a:endParaRPr>
          </a:p>
        </p:txBody>
      </p:sp>
    </p:spTree>
    <p:extLst>
      <p:ext uri="{BB962C8B-B14F-4D97-AF65-F5344CB8AC3E}">
        <p14:creationId xmlns:p14="http://schemas.microsoft.com/office/powerpoint/2010/main" val="1894967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ACB0-1111-979F-3788-6F9463D44486}"/>
              </a:ext>
            </a:extLst>
          </p:cNvPr>
          <p:cNvSpPr>
            <a:spLocks noGrp="1"/>
          </p:cNvSpPr>
          <p:nvPr>
            <p:ph type="title"/>
          </p:nvPr>
        </p:nvSpPr>
        <p:spPr/>
        <p:txBody>
          <a:bodyPr/>
          <a:lstStyle/>
          <a:p>
            <a:r>
              <a:rPr lang="en-US" dirty="0"/>
              <a:t>Layperson Consequences</a:t>
            </a:r>
          </a:p>
        </p:txBody>
      </p:sp>
      <p:sp>
        <p:nvSpPr>
          <p:cNvPr id="3" name="Content Placeholder 2">
            <a:extLst>
              <a:ext uri="{FF2B5EF4-FFF2-40B4-BE49-F238E27FC236}">
                <a16:creationId xmlns:a16="http://schemas.microsoft.com/office/drawing/2014/main" id="{72D86EF2-5636-4159-4570-EED17ACC81E5}"/>
              </a:ext>
            </a:extLst>
          </p:cNvPr>
          <p:cNvSpPr>
            <a:spLocks noGrp="1"/>
          </p:cNvSpPr>
          <p:nvPr>
            <p:ph idx="1"/>
          </p:nvPr>
        </p:nvSpPr>
        <p:spPr/>
        <p:txBody>
          <a:bodyPr/>
          <a:lstStyle/>
          <a:p>
            <a:r>
              <a:rPr lang="en-US" b="0" i="0" dirty="0">
                <a:solidFill>
                  <a:srgbClr val="000000"/>
                </a:solidFill>
                <a:effectLst/>
                <a:latin typeface="+mj-lt"/>
              </a:rPr>
              <a:t>Any person, except as permitted by this chapter, who provides, supplies, prescribes or administers any drug, medicine, prescription or substance to any woman or uses or employs any device, instrument or other means upon any woman, with the intent to produce an abortion shall be deemed </a:t>
            </a:r>
            <a:r>
              <a:rPr lang="en-US" b="1" i="0" dirty="0">
                <a:solidFill>
                  <a:srgbClr val="000000"/>
                </a:solidFill>
                <a:effectLst/>
                <a:latin typeface="+mj-lt"/>
              </a:rPr>
              <a:t>guilty of a felony </a:t>
            </a:r>
            <a:r>
              <a:rPr lang="en-US" b="0" i="0" dirty="0">
                <a:solidFill>
                  <a:srgbClr val="000000"/>
                </a:solidFill>
                <a:effectLst/>
                <a:latin typeface="+mj-lt"/>
              </a:rPr>
              <a:t>and, upon conviction, shall be punished by </a:t>
            </a:r>
            <a:r>
              <a:rPr lang="en-US" b="1" i="0" dirty="0">
                <a:solidFill>
                  <a:srgbClr val="000000"/>
                </a:solidFill>
                <a:effectLst/>
                <a:latin typeface="+mj-lt"/>
              </a:rPr>
              <a:t>imprisonment for a term of not less than two nor more than five years</a:t>
            </a:r>
            <a:r>
              <a:rPr lang="en-US" b="0" i="0" dirty="0">
                <a:solidFill>
                  <a:srgbClr val="000000"/>
                </a:solidFill>
                <a:effectLst/>
                <a:latin typeface="+mj-lt"/>
              </a:rPr>
              <a:t> or </a:t>
            </a:r>
            <a:r>
              <a:rPr lang="en-US" b="1" i="0" dirty="0">
                <a:solidFill>
                  <a:srgbClr val="000000"/>
                </a:solidFill>
                <a:effectLst/>
                <a:latin typeface="+mj-lt"/>
              </a:rPr>
              <a:t>fined not more than five thousand dollars</a:t>
            </a:r>
            <a:r>
              <a:rPr lang="en-US" b="0" i="0" dirty="0">
                <a:solidFill>
                  <a:srgbClr val="000000"/>
                </a:solidFill>
                <a:effectLst/>
                <a:latin typeface="+mj-lt"/>
              </a:rPr>
              <a:t>, or both. </a:t>
            </a:r>
          </a:p>
          <a:p>
            <a:r>
              <a:rPr lang="en-US" b="0" i="0" dirty="0">
                <a:solidFill>
                  <a:srgbClr val="000000"/>
                </a:solidFill>
                <a:effectLst/>
                <a:latin typeface="+mj-lt"/>
              </a:rPr>
              <a:t>the provisions of this item shall not apply to any woman upon whom an abortion has been attempted or performed.</a:t>
            </a:r>
            <a:endParaRPr lang="en-US" dirty="0">
              <a:latin typeface="+mj-lt"/>
            </a:endParaRPr>
          </a:p>
        </p:txBody>
      </p:sp>
    </p:spTree>
    <p:extLst>
      <p:ext uri="{BB962C8B-B14F-4D97-AF65-F5344CB8AC3E}">
        <p14:creationId xmlns:p14="http://schemas.microsoft.com/office/powerpoint/2010/main" val="66404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6EDFA-6D20-B284-AA47-7425EC4A8BC1}"/>
              </a:ext>
            </a:extLst>
          </p:cNvPr>
          <p:cNvSpPr>
            <a:spLocks noGrp="1"/>
          </p:cNvSpPr>
          <p:nvPr>
            <p:ph type="title"/>
          </p:nvPr>
        </p:nvSpPr>
        <p:spPr/>
        <p:txBody>
          <a:bodyPr/>
          <a:lstStyle/>
          <a:p>
            <a:r>
              <a:rPr lang="en-US" dirty="0"/>
              <a:t>Medical Judgement</a:t>
            </a:r>
          </a:p>
        </p:txBody>
      </p:sp>
      <p:sp>
        <p:nvSpPr>
          <p:cNvPr id="3" name="Content Placeholder 2">
            <a:extLst>
              <a:ext uri="{FF2B5EF4-FFF2-40B4-BE49-F238E27FC236}">
                <a16:creationId xmlns:a16="http://schemas.microsoft.com/office/drawing/2014/main" id="{9467BB01-843D-0B17-6E16-98926E83F6B9}"/>
              </a:ext>
            </a:extLst>
          </p:cNvPr>
          <p:cNvSpPr>
            <a:spLocks noGrp="1"/>
          </p:cNvSpPr>
          <p:nvPr>
            <p:ph idx="1"/>
          </p:nvPr>
        </p:nvSpPr>
        <p:spPr/>
        <p:txBody>
          <a:bodyPr/>
          <a:lstStyle/>
          <a:p>
            <a:r>
              <a:rPr lang="en-US" b="0" i="0" dirty="0">
                <a:solidFill>
                  <a:srgbClr val="000000"/>
                </a:solidFill>
                <a:effectLst/>
                <a:latin typeface="+mj-lt"/>
                <a:cs typeface="Arial" panose="020B0604020202020204" pitchFamily="34" charset="0"/>
              </a:rPr>
              <a:t> "Reasonable medical judgment" means a medical judgment that would be made by a reasonably prudent physician who is knowledgeable about the case and the treatment possibilities with respect to the medical conditions involved.</a:t>
            </a:r>
            <a:endParaRPr lang="en-US" dirty="0">
              <a:latin typeface="+mj-lt"/>
              <a:cs typeface="Arial" panose="020B0604020202020204" pitchFamily="34" charset="0"/>
            </a:endParaRPr>
          </a:p>
        </p:txBody>
      </p:sp>
    </p:spTree>
    <p:extLst>
      <p:ext uri="{BB962C8B-B14F-4D97-AF65-F5344CB8AC3E}">
        <p14:creationId xmlns:p14="http://schemas.microsoft.com/office/powerpoint/2010/main" val="3175017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C412-D5CF-3AEC-AD5E-568B7F03962E}"/>
              </a:ext>
            </a:extLst>
          </p:cNvPr>
          <p:cNvSpPr>
            <a:spLocks noGrp="1"/>
          </p:cNvSpPr>
          <p:nvPr>
            <p:ph type="title"/>
          </p:nvPr>
        </p:nvSpPr>
        <p:spPr/>
        <p:txBody>
          <a:bodyPr/>
          <a:lstStyle/>
          <a:p>
            <a:r>
              <a:rPr lang="en-US" dirty="0"/>
              <a:t>Medical Emergency</a:t>
            </a:r>
          </a:p>
        </p:txBody>
      </p:sp>
      <p:sp>
        <p:nvSpPr>
          <p:cNvPr id="3" name="Content Placeholder 2">
            <a:extLst>
              <a:ext uri="{FF2B5EF4-FFF2-40B4-BE49-F238E27FC236}">
                <a16:creationId xmlns:a16="http://schemas.microsoft.com/office/drawing/2014/main" id="{9B2F0798-F741-ECD8-3B29-8A57A65A186E}"/>
              </a:ext>
            </a:extLst>
          </p:cNvPr>
          <p:cNvSpPr>
            <a:spLocks noGrp="1"/>
          </p:cNvSpPr>
          <p:nvPr>
            <p:ph idx="1"/>
          </p:nvPr>
        </p:nvSpPr>
        <p:spPr/>
        <p:txBody>
          <a:bodyPr/>
          <a:lstStyle/>
          <a:p>
            <a:r>
              <a:rPr lang="en-US" b="0" i="0" dirty="0">
                <a:solidFill>
                  <a:srgbClr val="000000"/>
                </a:solidFill>
                <a:effectLst/>
                <a:latin typeface="+mj-lt"/>
                <a:cs typeface="Arial" panose="020B0604020202020204" pitchFamily="34" charset="0"/>
              </a:rPr>
              <a:t>"Medical emergency" means in reasonable medical judgment, a condition exists that has complicated the pregnant woman's medical condition and necessitates an abortion to </a:t>
            </a:r>
            <a:r>
              <a:rPr lang="en-US" b="1" i="0" dirty="0">
                <a:solidFill>
                  <a:srgbClr val="000000"/>
                </a:solidFill>
                <a:effectLst/>
                <a:latin typeface="+mj-lt"/>
                <a:cs typeface="Arial" panose="020B0604020202020204" pitchFamily="34" charset="0"/>
              </a:rPr>
              <a:t>prevent death </a:t>
            </a:r>
            <a:r>
              <a:rPr lang="en-US" b="0" i="0" dirty="0">
                <a:solidFill>
                  <a:srgbClr val="000000"/>
                </a:solidFill>
                <a:effectLst/>
                <a:latin typeface="+mj-lt"/>
                <a:cs typeface="Arial" panose="020B0604020202020204" pitchFamily="34" charset="0"/>
              </a:rPr>
              <a:t>or serious risk of a </a:t>
            </a:r>
            <a:r>
              <a:rPr lang="en-US" b="1" i="0" dirty="0">
                <a:solidFill>
                  <a:srgbClr val="000000"/>
                </a:solidFill>
                <a:effectLst/>
                <a:latin typeface="+mj-lt"/>
                <a:cs typeface="Arial" panose="020B0604020202020204" pitchFamily="34" charset="0"/>
              </a:rPr>
              <a:t>substantial and irreversible physical impairment of a major bodily function</a:t>
            </a:r>
            <a:r>
              <a:rPr lang="en-US" b="0" i="0" dirty="0">
                <a:solidFill>
                  <a:srgbClr val="000000"/>
                </a:solidFill>
                <a:effectLst/>
                <a:latin typeface="+mj-lt"/>
                <a:cs typeface="Arial" panose="020B0604020202020204" pitchFamily="34" charset="0"/>
              </a:rPr>
              <a:t>, not including psychological or emotional conditions. A condition must not be considered a medical emergency if based on a claim or diagnosis that a woman will engage in conduct that she intends to result in her death or in a substantial and irreversible physical impairment of a major bodily function.</a:t>
            </a:r>
            <a:endParaRPr lang="en-US" dirty="0">
              <a:latin typeface="+mj-lt"/>
              <a:cs typeface="Arial" panose="020B0604020202020204" pitchFamily="34" charset="0"/>
            </a:endParaRPr>
          </a:p>
        </p:txBody>
      </p:sp>
    </p:spTree>
    <p:extLst>
      <p:ext uri="{BB962C8B-B14F-4D97-AF65-F5344CB8AC3E}">
        <p14:creationId xmlns:p14="http://schemas.microsoft.com/office/powerpoint/2010/main" val="305481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8EC7-D862-893B-5FF7-C14088564E44}"/>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EA866C78-8FFB-C638-B47E-27BAA9B6DDF4}"/>
              </a:ext>
            </a:extLst>
          </p:cNvPr>
          <p:cNvSpPr>
            <a:spLocks noGrp="1"/>
          </p:cNvSpPr>
          <p:nvPr>
            <p:ph idx="1"/>
          </p:nvPr>
        </p:nvSpPr>
        <p:spPr/>
        <p:txBody>
          <a:bodyPr/>
          <a:lstStyle/>
          <a:p>
            <a:r>
              <a:rPr lang="en-US" dirty="0"/>
              <a:t>I am not a legal professional</a:t>
            </a:r>
          </a:p>
          <a:p>
            <a:r>
              <a:rPr lang="en-US" dirty="0"/>
              <a:t>This is my interpretation of the new law</a:t>
            </a:r>
          </a:p>
        </p:txBody>
      </p:sp>
    </p:spTree>
    <p:extLst>
      <p:ext uri="{BB962C8B-B14F-4D97-AF65-F5344CB8AC3E}">
        <p14:creationId xmlns:p14="http://schemas.microsoft.com/office/powerpoint/2010/main" val="266135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85FC-9DF1-587C-B922-5504AE97E0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FC81D7-908B-27FC-9B73-83EA33DA194D}"/>
              </a:ext>
            </a:extLst>
          </p:cNvPr>
          <p:cNvSpPr>
            <a:spLocks noGrp="1"/>
          </p:cNvSpPr>
          <p:nvPr>
            <p:ph idx="1"/>
          </p:nvPr>
        </p:nvSpPr>
        <p:spPr/>
        <p:txBody>
          <a:bodyPr>
            <a:normAutofit/>
          </a:bodyPr>
          <a:lstStyle/>
          <a:p>
            <a:r>
              <a:rPr lang="en-US" i="0" dirty="0">
                <a:solidFill>
                  <a:srgbClr val="000000"/>
                </a:solidFill>
                <a:effectLst/>
                <a:latin typeface="+mj-lt"/>
                <a:cs typeface="Arial" panose="020B0604020202020204" pitchFamily="34" charset="0"/>
              </a:rPr>
              <a:t>a risk of death </a:t>
            </a:r>
            <a:r>
              <a:rPr lang="en-US" b="0" i="0" dirty="0">
                <a:solidFill>
                  <a:srgbClr val="000000"/>
                </a:solidFill>
                <a:effectLst/>
                <a:latin typeface="+mj-lt"/>
                <a:cs typeface="Arial" panose="020B0604020202020204" pitchFamily="34" charset="0"/>
              </a:rPr>
              <a:t>or serious risk of a substantial and irreversible physical impairment of a major bodily function of a pregnant woman, not including psychological or emotional conditions: </a:t>
            </a:r>
            <a:r>
              <a:rPr lang="en-US" b="1" i="0" dirty="0">
                <a:solidFill>
                  <a:srgbClr val="000000"/>
                </a:solidFill>
                <a:effectLst/>
                <a:latin typeface="+mj-lt"/>
                <a:cs typeface="Arial" panose="020B0604020202020204" pitchFamily="34" charset="0"/>
              </a:rPr>
              <a:t>molar pregnancy, partial molar pregnancy, blighted ovum, ectopic pregnancy, severe preeclampsia, HELLP syndrome, abruptio placentae, severe physical maternal trauma, uterine rupture, intrauterine fetal demise, and miscarriage</a:t>
            </a:r>
            <a:r>
              <a:rPr lang="en-US" b="0" i="0" dirty="0">
                <a:solidFill>
                  <a:srgbClr val="000000"/>
                </a:solidFill>
                <a:effectLst/>
                <a:latin typeface="+mj-lt"/>
                <a:cs typeface="Arial" panose="020B0604020202020204" pitchFamily="34" charset="0"/>
              </a:rPr>
              <a:t>. However, when an unborn child is alive in utero, the physician must make </a:t>
            </a:r>
            <a:r>
              <a:rPr lang="en-US" b="1" i="0" dirty="0">
                <a:solidFill>
                  <a:srgbClr val="000000"/>
                </a:solidFill>
                <a:effectLst/>
                <a:latin typeface="+mj-lt"/>
                <a:cs typeface="Arial" panose="020B0604020202020204" pitchFamily="34" charset="0"/>
              </a:rPr>
              <a:t>all reasonable efforts to deliver and save the life of an unborn child</a:t>
            </a:r>
            <a:r>
              <a:rPr lang="en-US" b="0" i="0" dirty="0">
                <a:solidFill>
                  <a:srgbClr val="000000"/>
                </a:solidFill>
                <a:effectLst/>
                <a:latin typeface="+mj-lt"/>
                <a:cs typeface="Arial" panose="020B0604020202020204" pitchFamily="34" charset="0"/>
              </a:rPr>
              <a:t> during the process of separating the unborn child from the pregnant woman, </a:t>
            </a:r>
            <a:r>
              <a:rPr lang="en-US" b="1" i="0" dirty="0">
                <a:solidFill>
                  <a:srgbClr val="000000"/>
                </a:solidFill>
                <a:effectLst/>
                <a:latin typeface="+mj-lt"/>
                <a:cs typeface="Arial" panose="020B0604020202020204" pitchFamily="34" charset="0"/>
              </a:rPr>
              <a:t>to the extent that it does not adversely affect the life or physical health of the pregnant woman</a:t>
            </a:r>
            <a:r>
              <a:rPr lang="en-US" b="0" i="0" dirty="0">
                <a:solidFill>
                  <a:srgbClr val="000000"/>
                </a:solidFill>
                <a:effectLst/>
                <a:latin typeface="+mj-lt"/>
                <a:cs typeface="Arial" panose="020B0604020202020204" pitchFamily="34" charset="0"/>
              </a:rPr>
              <a:t>, and in a manner that is consistent with reasonable medical practice</a:t>
            </a:r>
            <a:endParaRPr lang="en-US" dirty="0">
              <a:latin typeface="+mj-lt"/>
              <a:cs typeface="Arial" panose="020B0604020202020204" pitchFamily="34" charset="0"/>
            </a:endParaRPr>
          </a:p>
        </p:txBody>
      </p:sp>
    </p:spTree>
    <p:extLst>
      <p:ext uri="{BB962C8B-B14F-4D97-AF65-F5344CB8AC3E}">
        <p14:creationId xmlns:p14="http://schemas.microsoft.com/office/powerpoint/2010/main" val="2002981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4D769-4123-2BEE-4439-865980618CFD}"/>
              </a:ext>
            </a:extLst>
          </p:cNvPr>
          <p:cNvSpPr>
            <a:spLocks noGrp="1"/>
          </p:cNvSpPr>
          <p:nvPr>
            <p:ph type="title"/>
          </p:nvPr>
        </p:nvSpPr>
        <p:spPr/>
        <p:txBody>
          <a:bodyPr/>
          <a:lstStyle/>
          <a:p>
            <a:r>
              <a:rPr lang="en-US" dirty="0"/>
              <a:t>Fatal Fetal Anomaly</a:t>
            </a:r>
          </a:p>
        </p:txBody>
      </p:sp>
      <p:sp>
        <p:nvSpPr>
          <p:cNvPr id="3" name="Content Placeholder 2">
            <a:extLst>
              <a:ext uri="{FF2B5EF4-FFF2-40B4-BE49-F238E27FC236}">
                <a16:creationId xmlns:a16="http://schemas.microsoft.com/office/drawing/2014/main" id="{73226C7E-C389-5245-B60B-C122FF8C32D3}"/>
              </a:ext>
            </a:extLst>
          </p:cNvPr>
          <p:cNvSpPr>
            <a:spLocks noGrp="1"/>
          </p:cNvSpPr>
          <p:nvPr>
            <p:ph idx="1"/>
          </p:nvPr>
        </p:nvSpPr>
        <p:spPr/>
        <p:txBody>
          <a:bodyPr/>
          <a:lstStyle/>
          <a:p>
            <a:r>
              <a:rPr lang="en-US" b="0" i="0" dirty="0">
                <a:solidFill>
                  <a:srgbClr val="000000"/>
                </a:solidFill>
                <a:effectLst/>
              </a:rPr>
              <a:t> "Fatal fetal anomaly" means that, in reasonable medical judgment, the unborn child has a profound and irremediable congenital or chromosomal anomaly that, with or without the provision of life-preserving treatment, would be incompatible with sustaining life after birth.</a:t>
            </a:r>
          </a:p>
          <a:p>
            <a:pPr algn="l"/>
            <a:r>
              <a:rPr lang="en-US" b="0" i="0" dirty="0">
                <a:solidFill>
                  <a:srgbClr val="000000"/>
                </a:solidFill>
                <a:effectLst/>
              </a:rPr>
              <a:t>Document:</a:t>
            </a:r>
          </a:p>
          <a:p>
            <a:pPr lvl="1"/>
            <a:r>
              <a:rPr lang="en-US" b="0" i="0" dirty="0">
                <a:solidFill>
                  <a:srgbClr val="000000"/>
                </a:solidFill>
                <a:effectLst/>
              </a:rPr>
              <a:t>the presence of a fatal fetal anomaly;</a:t>
            </a:r>
          </a:p>
          <a:p>
            <a:pPr lvl="1"/>
            <a:r>
              <a:rPr lang="en-US" b="0" i="0" dirty="0">
                <a:solidFill>
                  <a:srgbClr val="000000"/>
                </a:solidFill>
                <a:effectLst/>
              </a:rPr>
              <a:t>the nature of the fatal fetal anomaly;</a:t>
            </a:r>
          </a:p>
          <a:p>
            <a:pPr lvl="1"/>
            <a:r>
              <a:rPr lang="en-US" b="0" i="0" dirty="0">
                <a:solidFill>
                  <a:srgbClr val="000000"/>
                </a:solidFill>
                <a:effectLst/>
              </a:rPr>
              <a:t>the medical rationale for making the determination that with or without the provision of life-preserving treatment life after birth would be unsustainable.</a:t>
            </a:r>
          </a:p>
          <a:p>
            <a:endParaRPr lang="en-US" dirty="0"/>
          </a:p>
        </p:txBody>
      </p:sp>
    </p:spTree>
    <p:extLst>
      <p:ext uri="{BB962C8B-B14F-4D97-AF65-F5344CB8AC3E}">
        <p14:creationId xmlns:p14="http://schemas.microsoft.com/office/powerpoint/2010/main" val="253139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447D5-D00B-F9DD-4332-913FE74128E8}"/>
              </a:ext>
            </a:extLst>
          </p:cNvPr>
          <p:cNvSpPr>
            <a:spLocks noGrp="1"/>
          </p:cNvSpPr>
          <p:nvPr>
            <p:ph type="title"/>
          </p:nvPr>
        </p:nvSpPr>
        <p:spPr/>
        <p:txBody>
          <a:bodyPr/>
          <a:lstStyle/>
          <a:p>
            <a:r>
              <a:rPr lang="en-US" dirty="0"/>
              <a:t>Rape/ Incest</a:t>
            </a:r>
          </a:p>
        </p:txBody>
      </p:sp>
      <p:sp>
        <p:nvSpPr>
          <p:cNvPr id="3" name="Content Placeholder 2">
            <a:extLst>
              <a:ext uri="{FF2B5EF4-FFF2-40B4-BE49-F238E27FC236}">
                <a16:creationId xmlns:a16="http://schemas.microsoft.com/office/drawing/2014/main" id="{A665D574-74AE-FB3F-D234-01488DAEE086}"/>
              </a:ext>
            </a:extLst>
          </p:cNvPr>
          <p:cNvSpPr>
            <a:spLocks noGrp="1"/>
          </p:cNvSpPr>
          <p:nvPr>
            <p:ph idx="1"/>
          </p:nvPr>
        </p:nvSpPr>
        <p:spPr/>
        <p:txBody>
          <a:bodyPr>
            <a:normAutofit/>
          </a:bodyPr>
          <a:lstStyle/>
          <a:p>
            <a:r>
              <a:rPr lang="en-US" b="1" i="0" dirty="0">
                <a:solidFill>
                  <a:srgbClr val="000000"/>
                </a:solidFill>
                <a:effectLst/>
                <a:latin typeface="+mj-lt"/>
              </a:rPr>
              <a:t>Must report </a:t>
            </a:r>
            <a:r>
              <a:rPr lang="en-US" b="0" i="0" dirty="0">
                <a:solidFill>
                  <a:srgbClr val="000000"/>
                </a:solidFill>
                <a:effectLst/>
                <a:latin typeface="+mj-lt"/>
              </a:rPr>
              <a:t>the allegation of rape or incest </a:t>
            </a:r>
            <a:r>
              <a:rPr lang="en-US" b="1" i="0" dirty="0">
                <a:solidFill>
                  <a:srgbClr val="000000"/>
                </a:solidFill>
                <a:effectLst/>
                <a:latin typeface="+mj-lt"/>
              </a:rPr>
              <a:t>to the sheriff in the county in which the abortion was performed</a:t>
            </a:r>
            <a:r>
              <a:rPr lang="en-US" b="0" i="0" dirty="0">
                <a:solidFill>
                  <a:srgbClr val="000000"/>
                </a:solidFill>
                <a:effectLst/>
                <a:latin typeface="+mj-lt"/>
              </a:rPr>
              <a:t>. The report must be made no later than </a:t>
            </a:r>
            <a:r>
              <a:rPr lang="en-US" b="1" i="0" dirty="0">
                <a:solidFill>
                  <a:srgbClr val="000000"/>
                </a:solidFill>
                <a:effectLst/>
                <a:latin typeface="+mj-lt"/>
              </a:rPr>
              <a:t>twenty-four hours </a:t>
            </a:r>
            <a:r>
              <a:rPr lang="en-US" b="0" i="0" dirty="0">
                <a:solidFill>
                  <a:srgbClr val="000000"/>
                </a:solidFill>
                <a:effectLst/>
                <a:latin typeface="+mj-lt"/>
              </a:rPr>
              <a:t>after performing or inducing the abortion, may be made orally or otherwise, and shall </a:t>
            </a:r>
            <a:r>
              <a:rPr lang="en-US" b="1" i="0" dirty="0">
                <a:solidFill>
                  <a:srgbClr val="000000"/>
                </a:solidFill>
                <a:effectLst/>
                <a:latin typeface="+mj-lt"/>
              </a:rPr>
              <a:t>include the name and contact information of the pregnant woman</a:t>
            </a:r>
            <a:r>
              <a:rPr lang="en-US" b="0" i="0" dirty="0">
                <a:solidFill>
                  <a:srgbClr val="000000"/>
                </a:solidFill>
                <a:effectLst/>
                <a:latin typeface="+mj-lt"/>
              </a:rPr>
              <a:t> making the allegation. Prior to performing or inducing an abortion, a physician who performs or induces an abortion based upon an allegation of rape or incest </a:t>
            </a:r>
            <a:r>
              <a:rPr lang="en-US" b="1" i="0" dirty="0">
                <a:solidFill>
                  <a:srgbClr val="000000"/>
                </a:solidFill>
                <a:effectLst/>
                <a:latin typeface="+mj-lt"/>
              </a:rPr>
              <a:t>must notify the pregnant woman that the physician will report the allegation of rape or incest to the sheriff. </a:t>
            </a:r>
            <a:r>
              <a:rPr lang="en-US" b="0" i="0" dirty="0">
                <a:solidFill>
                  <a:srgbClr val="000000"/>
                </a:solidFill>
                <a:effectLst/>
                <a:latin typeface="+mj-lt"/>
              </a:rPr>
              <a:t>The physician shall make </a:t>
            </a:r>
            <a:r>
              <a:rPr lang="en-US" b="1" i="0" dirty="0">
                <a:solidFill>
                  <a:srgbClr val="000000"/>
                </a:solidFill>
                <a:effectLst/>
                <a:latin typeface="+mj-lt"/>
              </a:rPr>
              <a:t>written notations </a:t>
            </a:r>
            <a:r>
              <a:rPr lang="en-US" b="0" i="0" dirty="0">
                <a:solidFill>
                  <a:srgbClr val="000000"/>
                </a:solidFill>
                <a:effectLst/>
                <a:latin typeface="+mj-lt"/>
              </a:rPr>
              <a:t>in the pregnant woman's medical records that the abortion was performed pursuant to the applicable exception, that the doctor timely notified the sheriff of the allegation of rape or incest, and that the woman was notified prior to the abortion that the physician would notify the sheriff of the allegation of rape or incest.</a:t>
            </a:r>
            <a:endParaRPr lang="en-US" dirty="0">
              <a:latin typeface="+mj-lt"/>
            </a:endParaRPr>
          </a:p>
        </p:txBody>
      </p:sp>
    </p:spTree>
    <p:extLst>
      <p:ext uri="{BB962C8B-B14F-4D97-AF65-F5344CB8AC3E}">
        <p14:creationId xmlns:p14="http://schemas.microsoft.com/office/powerpoint/2010/main" val="58193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034A-3805-F81F-4F1D-5866842194CA}"/>
              </a:ext>
            </a:extLst>
          </p:cNvPr>
          <p:cNvSpPr>
            <a:spLocks noGrp="1"/>
          </p:cNvSpPr>
          <p:nvPr>
            <p:ph type="title"/>
          </p:nvPr>
        </p:nvSpPr>
        <p:spPr>
          <a:xfrm>
            <a:off x="838200" y="234531"/>
            <a:ext cx="10515600" cy="1325563"/>
          </a:xfrm>
        </p:spPr>
        <p:txBody>
          <a:bodyPr/>
          <a:lstStyle/>
          <a:p>
            <a:r>
              <a:rPr lang="en-US" dirty="0"/>
              <a:t>What does this all mean?</a:t>
            </a:r>
          </a:p>
        </p:txBody>
      </p:sp>
      <p:sp>
        <p:nvSpPr>
          <p:cNvPr id="3" name="Content Placeholder 2">
            <a:extLst>
              <a:ext uri="{FF2B5EF4-FFF2-40B4-BE49-F238E27FC236}">
                <a16:creationId xmlns:a16="http://schemas.microsoft.com/office/drawing/2014/main" id="{FCF737A2-23A3-423D-57D6-14E84901883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E4F3EB9-E464-2BA6-0C7A-60A32818087B}"/>
              </a:ext>
            </a:extLst>
          </p:cNvPr>
          <p:cNvPicPr>
            <a:picLocks noChangeAspect="1"/>
          </p:cNvPicPr>
          <p:nvPr/>
        </p:nvPicPr>
        <p:blipFill>
          <a:blip r:embed="rId2"/>
          <a:stretch>
            <a:fillRect/>
          </a:stretch>
        </p:blipFill>
        <p:spPr>
          <a:xfrm>
            <a:off x="1271885" y="1294563"/>
            <a:ext cx="9163488" cy="5413462"/>
          </a:xfrm>
          <a:prstGeom prst="rect">
            <a:avLst/>
          </a:prstGeom>
        </p:spPr>
      </p:pic>
    </p:spTree>
    <p:extLst>
      <p:ext uri="{BB962C8B-B14F-4D97-AF65-F5344CB8AC3E}">
        <p14:creationId xmlns:p14="http://schemas.microsoft.com/office/powerpoint/2010/main" val="345295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0D8F-1589-59C3-A120-4229C30BAF6D}"/>
              </a:ext>
            </a:extLst>
          </p:cNvPr>
          <p:cNvSpPr>
            <a:spLocks noGrp="1"/>
          </p:cNvSpPr>
          <p:nvPr>
            <p:ph type="title"/>
          </p:nvPr>
        </p:nvSpPr>
        <p:spPr/>
        <p:txBody>
          <a:bodyPr/>
          <a:lstStyle/>
          <a:p>
            <a:r>
              <a:rPr lang="en-US" dirty="0"/>
              <a:t>What does this all mean?</a:t>
            </a:r>
          </a:p>
        </p:txBody>
      </p:sp>
      <p:sp>
        <p:nvSpPr>
          <p:cNvPr id="3" name="Content Placeholder 2">
            <a:extLst>
              <a:ext uri="{FF2B5EF4-FFF2-40B4-BE49-F238E27FC236}">
                <a16:creationId xmlns:a16="http://schemas.microsoft.com/office/drawing/2014/main" id="{FC558A24-6242-6B78-F299-128F6D721C12}"/>
              </a:ext>
            </a:extLst>
          </p:cNvPr>
          <p:cNvSpPr>
            <a:spLocks noGrp="1"/>
          </p:cNvSpPr>
          <p:nvPr>
            <p:ph idx="1"/>
          </p:nvPr>
        </p:nvSpPr>
        <p:spPr/>
        <p:txBody>
          <a:bodyPr>
            <a:normAutofit/>
          </a:bodyPr>
          <a:lstStyle/>
          <a:p>
            <a:r>
              <a:rPr lang="en-US" dirty="0"/>
              <a:t>“Reasonable medical judgement”</a:t>
            </a:r>
          </a:p>
          <a:p>
            <a:pPr lvl="1"/>
            <a:r>
              <a:rPr lang="en-US" dirty="0"/>
              <a:t>Take care of women in dire situations</a:t>
            </a:r>
          </a:p>
          <a:p>
            <a:pPr lvl="1"/>
            <a:r>
              <a:rPr lang="en-US" dirty="0"/>
              <a:t>Can always speak to perinatal referral networks</a:t>
            </a:r>
          </a:p>
          <a:p>
            <a:r>
              <a:rPr lang="en-US" dirty="0"/>
              <a:t>Get acquainted with hospital legal, risk management</a:t>
            </a:r>
          </a:p>
          <a:p>
            <a:pPr lvl="1"/>
            <a:r>
              <a:rPr lang="en-US" dirty="0"/>
              <a:t>Vetted EMR phrases for law exceptions </a:t>
            </a:r>
          </a:p>
          <a:p>
            <a:pPr lvl="1"/>
            <a:r>
              <a:rPr lang="en-US" dirty="0"/>
              <a:t>Risk of felony- criminal defense attorney</a:t>
            </a:r>
          </a:p>
          <a:p>
            <a:r>
              <a:rPr lang="en-US" dirty="0"/>
              <a:t>We may see more self-managed abortion patients in the ER and offices</a:t>
            </a:r>
          </a:p>
          <a:p>
            <a:r>
              <a:rPr lang="en-US" dirty="0"/>
              <a:t>Closest accessible abortion care for patients is NC (12 week ban), FL (15 week ban)</a:t>
            </a:r>
          </a:p>
          <a:p>
            <a:r>
              <a:rPr lang="en-US" dirty="0"/>
              <a:t>Closest second trimester abortion care for patients is VA (hospital-based), DC (hospital- or clinic-based), MD (hospital- or clinic-based)</a:t>
            </a:r>
            <a:endParaRPr lang="en-US" b="1" dirty="0"/>
          </a:p>
        </p:txBody>
      </p:sp>
    </p:spTree>
    <p:extLst>
      <p:ext uri="{BB962C8B-B14F-4D97-AF65-F5344CB8AC3E}">
        <p14:creationId xmlns:p14="http://schemas.microsoft.com/office/powerpoint/2010/main" val="4123158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9B66-ECA1-3A12-122C-68189E233326}"/>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2D51D505-A5F4-859C-9140-57F34B6F503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27477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01FF-532E-84A1-B44D-7A593B7901B0}"/>
              </a:ext>
            </a:extLst>
          </p:cNvPr>
          <p:cNvSpPr>
            <a:spLocks noGrp="1"/>
          </p:cNvSpPr>
          <p:nvPr>
            <p:ph type="title"/>
          </p:nvPr>
        </p:nvSpPr>
        <p:spPr/>
        <p:txBody>
          <a:bodyPr/>
          <a:lstStyle/>
          <a:p>
            <a:r>
              <a:rPr lang="en-US" dirty="0"/>
              <a:t>Case Presentation 1</a:t>
            </a:r>
          </a:p>
        </p:txBody>
      </p:sp>
      <p:sp>
        <p:nvSpPr>
          <p:cNvPr id="3" name="Content Placeholder 2">
            <a:extLst>
              <a:ext uri="{FF2B5EF4-FFF2-40B4-BE49-F238E27FC236}">
                <a16:creationId xmlns:a16="http://schemas.microsoft.com/office/drawing/2014/main" id="{AE868AFC-83DD-C4BC-75CF-2EE7CB947F23}"/>
              </a:ext>
            </a:extLst>
          </p:cNvPr>
          <p:cNvSpPr>
            <a:spLocks noGrp="1"/>
          </p:cNvSpPr>
          <p:nvPr>
            <p:ph idx="1"/>
          </p:nvPr>
        </p:nvSpPr>
        <p:spPr/>
        <p:txBody>
          <a:bodyPr/>
          <a:lstStyle/>
          <a:p>
            <a:r>
              <a:rPr lang="en-US" dirty="0"/>
              <a:t>Ms. B is a 24yo G2P1001 at 16w5d by L/10 presenting with leaking of fluid for 2 days. There is fetal cardiac activity on ultrasound. She is hospitalized for pre-viable PPROM. On hospital day 2, she becomes febrile to 101.6F, has a tender uterus and purulent discharge. She is started on antibiotics. Blood cultures are collected that result as enterococcus. Her creatinine increases from 0.7 to 2.0. </a:t>
            </a:r>
          </a:p>
          <a:p>
            <a:r>
              <a:rPr lang="en-US" i="1" dirty="0"/>
              <a:t>“</a:t>
            </a:r>
            <a:r>
              <a:rPr lang="en-US" i="1" dirty="0">
                <a:solidFill>
                  <a:srgbClr val="000000"/>
                </a:solidFill>
                <a:effectLst/>
                <a:latin typeface="+mj-lt"/>
                <a:cs typeface="Arial" panose="020B0604020202020204" pitchFamily="34" charset="0"/>
              </a:rPr>
              <a:t>prevent death or serious risk of a substantial and irreversible physical impairment of a major bodily function”</a:t>
            </a:r>
          </a:p>
          <a:p>
            <a:r>
              <a:rPr lang="en-US" dirty="0">
                <a:solidFill>
                  <a:srgbClr val="000000"/>
                </a:solidFill>
                <a:latin typeface="+mj-lt"/>
                <a:cs typeface="Arial" panose="020B0604020202020204" pitchFamily="34" charset="0"/>
              </a:rPr>
              <a:t>She is induced with misoprostol 800mcg, followed by 400mcg q3hrs. Broad spectrum antibiotics are continued.</a:t>
            </a:r>
            <a:endParaRPr lang="en-US" dirty="0">
              <a:solidFill>
                <a:srgbClr val="000000"/>
              </a:solidFill>
              <a:effectLst/>
              <a:latin typeface="+mj-lt"/>
              <a:cs typeface="Arial" panose="020B0604020202020204" pitchFamily="34" charset="0"/>
            </a:endParaRPr>
          </a:p>
        </p:txBody>
      </p:sp>
    </p:spTree>
    <p:extLst>
      <p:ext uri="{BB962C8B-B14F-4D97-AF65-F5344CB8AC3E}">
        <p14:creationId xmlns:p14="http://schemas.microsoft.com/office/powerpoint/2010/main" val="246916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4E06-2F60-FAC5-3727-AB8E49121F8B}"/>
              </a:ext>
            </a:extLst>
          </p:cNvPr>
          <p:cNvSpPr>
            <a:spLocks noGrp="1"/>
          </p:cNvSpPr>
          <p:nvPr>
            <p:ph type="title"/>
          </p:nvPr>
        </p:nvSpPr>
        <p:spPr/>
        <p:txBody>
          <a:bodyPr/>
          <a:lstStyle/>
          <a:p>
            <a:r>
              <a:rPr lang="en-US" dirty="0"/>
              <a:t>Case Presentation 1</a:t>
            </a:r>
          </a:p>
        </p:txBody>
      </p:sp>
      <p:sp>
        <p:nvSpPr>
          <p:cNvPr id="3" name="Content Placeholder 2">
            <a:extLst>
              <a:ext uri="{FF2B5EF4-FFF2-40B4-BE49-F238E27FC236}">
                <a16:creationId xmlns:a16="http://schemas.microsoft.com/office/drawing/2014/main" id="{3BBD6ABD-15CD-E889-C035-343CB88E8EBE}"/>
              </a:ext>
            </a:extLst>
          </p:cNvPr>
          <p:cNvSpPr>
            <a:spLocks noGrp="1"/>
          </p:cNvSpPr>
          <p:nvPr>
            <p:ph idx="1"/>
          </p:nvPr>
        </p:nvSpPr>
        <p:spPr>
          <a:xfrm>
            <a:off x="838200" y="1737360"/>
            <a:ext cx="10515600" cy="4861614"/>
          </a:xfrm>
        </p:spPr>
        <p:txBody>
          <a:bodyPr>
            <a:normAutofit/>
          </a:bodyPr>
          <a:lstStyle/>
          <a:p>
            <a:r>
              <a:rPr lang="en-US" dirty="0"/>
              <a:t>No 24hr waiting period, mandatory education, or patient offered to view ultrasound</a:t>
            </a:r>
          </a:p>
          <a:p>
            <a:r>
              <a:rPr lang="en-US" dirty="0"/>
              <a:t>Documentation: </a:t>
            </a:r>
            <a:r>
              <a:rPr lang="en-US" b="0" i="0" dirty="0">
                <a:solidFill>
                  <a:srgbClr val="000000"/>
                </a:solidFill>
                <a:effectLst/>
              </a:rPr>
              <a:t> ”A physician who performs a medical procedure … shall declare, in a written document maintained with the woman's medical records, that </a:t>
            </a:r>
            <a:r>
              <a:rPr lang="en-US" b="1" i="0" dirty="0">
                <a:solidFill>
                  <a:srgbClr val="000000"/>
                </a:solidFill>
                <a:effectLst/>
              </a:rPr>
              <a:t>the medical procedure was necessary</a:t>
            </a:r>
            <a:r>
              <a:rPr lang="en-US" b="0" i="0" dirty="0">
                <a:solidFill>
                  <a:srgbClr val="000000"/>
                </a:solidFill>
                <a:effectLst/>
              </a:rPr>
              <a:t>, the </a:t>
            </a:r>
            <a:r>
              <a:rPr lang="en-US" b="1" i="0" dirty="0">
                <a:solidFill>
                  <a:srgbClr val="000000"/>
                </a:solidFill>
                <a:effectLst/>
              </a:rPr>
              <a:t>woman's medical condition </a:t>
            </a:r>
            <a:r>
              <a:rPr lang="en-US" b="0" i="0" dirty="0">
                <a:solidFill>
                  <a:srgbClr val="000000"/>
                </a:solidFill>
                <a:effectLst/>
              </a:rPr>
              <a:t>necessitating the procedure, the physician's </a:t>
            </a:r>
            <a:r>
              <a:rPr lang="en-US" b="1" i="0" dirty="0">
                <a:solidFill>
                  <a:srgbClr val="000000"/>
                </a:solidFill>
                <a:effectLst/>
              </a:rPr>
              <a:t>rationale for his conclusion that the procedure was necessary</a:t>
            </a:r>
            <a:r>
              <a:rPr lang="en-US" b="0" i="0" dirty="0">
                <a:solidFill>
                  <a:srgbClr val="000000"/>
                </a:solidFill>
                <a:effectLst/>
              </a:rPr>
              <a:t>, and that </a:t>
            </a:r>
            <a:r>
              <a:rPr lang="en-US" b="1" i="0" dirty="0">
                <a:solidFill>
                  <a:srgbClr val="000000"/>
                </a:solidFill>
                <a:effectLst/>
              </a:rPr>
              <a:t>all reasonable efforts were made to save the unborn child </a:t>
            </a:r>
            <a:r>
              <a:rPr lang="en-US" b="0" i="0" dirty="0">
                <a:solidFill>
                  <a:srgbClr val="000000"/>
                </a:solidFill>
                <a:effectLst/>
              </a:rPr>
              <a:t>in the event it was living prior to the procedure. The declaration required by this item must be placed in the woman's medical records not later than thirty days after the procedure was completed. A physician's exercise of reasonable medical judgment in relation to a medical procedure undertaken pursuant to this subsection is presumed to be within the applicable standard of care.”</a:t>
            </a:r>
          </a:p>
          <a:p>
            <a:r>
              <a:rPr lang="en-US" dirty="0">
                <a:solidFill>
                  <a:srgbClr val="000000"/>
                </a:solidFill>
              </a:rPr>
              <a:t>Must maintain medical records for 7 years, or hospital must if hospital-owned </a:t>
            </a:r>
            <a:endParaRPr lang="en-US" b="0" i="0" dirty="0">
              <a:solidFill>
                <a:srgbClr val="000000"/>
              </a:solidFill>
              <a:effectLst/>
            </a:endParaRPr>
          </a:p>
          <a:p>
            <a:r>
              <a:rPr lang="en-US" b="0" i="0" dirty="0">
                <a:solidFill>
                  <a:srgbClr val="000000"/>
                </a:solidFill>
                <a:effectLst/>
              </a:rPr>
              <a:t>Reporting: “Any abortion performed in this State must be reported by the performing physician on the standard form for reporting abortions to the State Registrar, Department of Health and Environmental Control, within seven days after the abortion is performed”</a:t>
            </a:r>
            <a:endParaRPr lang="en-US" dirty="0"/>
          </a:p>
        </p:txBody>
      </p:sp>
    </p:spTree>
    <p:extLst>
      <p:ext uri="{BB962C8B-B14F-4D97-AF65-F5344CB8AC3E}">
        <p14:creationId xmlns:p14="http://schemas.microsoft.com/office/powerpoint/2010/main" val="1156977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5DAC-1D0C-CEAB-C8F8-E872B4A46046}"/>
              </a:ext>
            </a:extLst>
          </p:cNvPr>
          <p:cNvSpPr>
            <a:spLocks noGrp="1"/>
          </p:cNvSpPr>
          <p:nvPr>
            <p:ph type="title"/>
          </p:nvPr>
        </p:nvSpPr>
        <p:spPr/>
        <p:txBody>
          <a:bodyPr/>
          <a:lstStyle/>
          <a:p>
            <a:r>
              <a:rPr lang="en-US" dirty="0"/>
              <a:t>Case Presentation 2</a:t>
            </a:r>
          </a:p>
        </p:txBody>
      </p:sp>
      <p:sp>
        <p:nvSpPr>
          <p:cNvPr id="3" name="Content Placeholder 2">
            <a:extLst>
              <a:ext uri="{FF2B5EF4-FFF2-40B4-BE49-F238E27FC236}">
                <a16:creationId xmlns:a16="http://schemas.microsoft.com/office/drawing/2014/main" id="{54E33902-0AC4-8F39-7C8D-DB1ECC6B35D8}"/>
              </a:ext>
            </a:extLst>
          </p:cNvPr>
          <p:cNvSpPr>
            <a:spLocks noGrp="1"/>
          </p:cNvSpPr>
          <p:nvPr>
            <p:ph idx="1"/>
          </p:nvPr>
        </p:nvSpPr>
        <p:spPr/>
        <p:txBody>
          <a:bodyPr>
            <a:normAutofit/>
          </a:bodyPr>
          <a:lstStyle/>
          <a:p>
            <a:r>
              <a:rPr lang="en-US" dirty="0"/>
              <a:t>Ms. K is a 19yo G0 presenting with a missed period. Her UPT is positive. She is surprised and does not want to continue the pregnancy and desires medication abortion. </a:t>
            </a:r>
          </a:p>
          <a:p>
            <a:r>
              <a:rPr lang="en-US" dirty="0"/>
              <a:t>Transvaginal ultrasound shows a 5w4d gestational sac without a fetal pole or cardiac activity. She is offered the opportunity to see the ultrasound. You give her information about the likelihood of the pregnancy progressing to term, information about state resources and education (DHEC Fetal &amp; Embryonic Development) and sign an attestation with her. You document that you have done these things and scan the signed attestation into the chart. </a:t>
            </a:r>
          </a:p>
          <a:p>
            <a:r>
              <a:rPr lang="en-US" dirty="0"/>
              <a:t>You advise her that she can request child support from the biological father. You advise her to come back in 24 hours with her signed Women’s Right to Know form, and you will have her sign another attestation that she has the right to review her ultrasound, and that she received educational materials from you. At that point you will give her mifepristone to start the abortion process. </a:t>
            </a:r>
          </a:p>
        </p:txBody>
      </p:sp>
    </p:spTree>
    <p:extLst>
      <p:ext uri="{BB962C8B-B14F-4D97-AF65-F5344CB8AC3E}">
        <p14:creationId xmlns:p14="http://schemas.microsoft.com/office/powerpoint/2010/main" val="257157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2D65A-0FA3-411A-F74C-D3AE502CAD81}"/>
              </a:ext>
            </a:extLst>
          </p:cNvPr>
          <p:cNvSpPr>
            <a:spLocks noGrp="1"/>
          </p:cNvSpPr>
          <p:nvPr>
            <p:ph type="title"/>
          </p:nvPr>
        </p:nvSpPr>
        <p:spPr/>
        <p:txBody>
          <a:bodyPr/>
          <a:lstStyle/>
          <a:p>
            <a:r>
              <a:rPr lang="en-US" dirty="0"/>
              <a:t>Case Presentation 2</a:t>
            </a:r>
          </a:p>
        </p:txBody>
      </p:sp>
      <p:sp>
        <p:nvSpPr>
          <p:cNvPr id="3" name="Content Placeholder 2">
            <a:extLst>
              <a:ext uri="{FF2B5EF4-FFF2-40B4-BE49-F238E27FC236}">
                <a16:creationId xmlns:a16="http://schemas.microsoft.com/office/drawing/2014/main" id="{D6048505-33B2-4250-6BA3-35A7B6663886}"/>
              </a:ext>
            </a:extLst>
          </p:cNvPr>
          <p:cNvSpPr>
            <a:spLocks noGrp="1"/>
          </p:cNvSpPr>
          <p:nvPr>
            <p:ph idx="1"/>
          </p:nvPr>
        </p:nvSpPr>
        <p:spPr/>
        <p:txBody>
          <a:bodyPr/>
          <a:lstStyle/>
          <a:p>
            <a:r>
              <a:rPr lang="en-US" dirty="0"/>
              <a:t>She misses her appointment and comes back 10 days later. She states that she has been under a lot of stress because this pregnancy was the result of a sexual assault at a campus party. When you mentioned child support at her last visit she was afraid because she does not want to contact her assaulter. </a:t>
            </a:r>
          </a:p>
          <a:p>
            <a:r>
              <a:rPr lang="en-US" dirty="0"/>
              <a:t>Her repeat ultrasound shows a 7 week fetal pole with cardiac activity. You have her view the ultrasound and doppler waveform of the cardiac activity. She is sure she wants to proceed with termination of pregnancy. </a:t>
            </a:r>
          </a:p>
          <a:p>
            <a:r>
              <a:rPr lang="en-US" i="1" dirty="0"/>
              <a:t>“</a:t>
            </a:r>
            <a:r>
              <a:rPr lang="en-US" b="0" i="1" dirty="0">
                <a:solidFill>
                  <a:srgbClr val="000000"/>
                </a:solidFill>
                <a:effectLst/>
              </a:rPr>
              <a:t>the pregnancy is the result of rape, and the probable gestational age of the unborn child is not more than twelve weeks”</a:t>
            </a:r>
            <a:endParaRPr lang="en-US" i="1" dirty="0"/>
          </a:p>
          <a:p>
            <a:endParaRPr lang="en-US" dirty="0"/>
          </a:p>
        </p:txBody>
      </p:sp>
    </p:spTree>
    <p:extLst>
      <p:ext uri="{BB962C8B-B14F-4D97-AF65-F5344CB8AC3E}">
        <p14:creationId xmlns:p14="http://schemas.microsoft.com/office/powerpoint/2010/main" val="334337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F441A-E6B2-4304-B34F-AD5BE08905D5}"/>
              </a:ext>
            </a:extLst>
          </p:cNvPr>
          <p:cNvSpPr>
            <a:spLocks noGrp="1"/>
          </p:cNvSpPr>
          <p:nvPr>
            <p:ph type="title"/>
          </p:nvPr>
        </p:nvSpPr>
        <p:spPr/>
        <p:txBody>
          <a:bodyPr/>
          <a:lstStyle/>
          <a:p>
            <a:r>
              <a:rPr lang="en-US" dirty="0"/>
              <a:t>SC Abortion Landscape Pre-Dobbs</a:t>
            </a:r>
          </a:p>
        </p:txBody>
      </p:sp>
      <p:sp>
        <p:nvSpPr>
          <p:cNvPr id="3" name="Content Placeholder 2">
            <a:extLst>
              <a:ext uri="{FF2B5EF4-FFF2-40B4-BE49-F238E27FC236}">
                <a16:creationId xmlns:a16="http://schemas.microsoft.com/office/drawing/2014/main" id="{EC11CD8F-EA19-63AA-3BB0-0BE8CAF3E2BB}"/>
              </a:ext>
            </a:extLst>
          </p:cNvPr>
          <p:cNvSpPr>
            <a:spLocks noGrp="1"/>
          </p:cNvSpPr>
          <p:nvPr>
            <p:ph idx="1"/>
          </p:nvPr>
        </p:nvSpPr>
        <p:spPr>
          <a:xfrm>
            <a:off x="838200" y="1754436"/>
            <a:ext cx="10515600" cy="4351338"/>
          </a:xfrm>
        </p:spPr>
        <p:txBody>
          <a:bodyPr>
            <a:normAutofit/>
          </a:bodyPr>
          <a:lstStyle/>
          <a:p>
            <a:r>
              <a:rPr lang="en-US" dirty="0"/>
              <a:t>21w6d gestational age limit</a:t>
            </a:r>
          </a:p>
          <a:p>
            <a:r>
              <a:rPr lang="en-US" dirty="0"/>
              <a:t>Not covered by State insurance or Medicaid</a:t>
            </a:r>
          </a:p>
          <a:p>
            <a:r>
              <a:rPr lang="en-US" dirty="0"/>
              <a:t>3 clinics providing abortion services</a:t>
            </a:r>
          </a:p>
          <a:p>
            <a:pPr lvl="1"/>
            <a:r>
              <a:rPr lang="en-US" dirty="0"/>
              <a:t>&lt;14 week gestation</a:t>
            </a:r>
          </a:p>
          <a:p>
            <a:r>
              <a:rPr lang="en-US" dirty="0"/>
              <a:t>Restrictions on private offices</a:t>
            </a:r>
          </a:p>
          <a:p>
            <a:pPr lvl="1"/>
            <a:r>
              <a:rPr lang="en-US" dirty="0"/>
              <a:t>Need to register as an abortion clinic if exceed 5 abortions in a month or perform any second trimester abortion </a:t>
            </a:r>
          </a:p>
          <a:p>
            <a:r>
              <a:rPr lang="en-US" dirty="0"/>
              <a:t>Mandatory education, 24 hour waiting period with written attestation</a:t>
            </a:r>
          </a:p>
          <a:p>
            <a:r>
              <a:rPr lang="en-US" dirty="0"/>
              <a:t>Mandatory reporting to DHEC</a:t>
            </a:r>
          </a:p>
          <a:p>
            <a:r>
              <a:rPr lang="en-US" dirty="0"/>
              <a:t>Functionally, any second trimester abortion care is hospital-based</a:t>
            </a:r>
          </a:p>
          <a:p>
            <a:endParaRPr lang="en-US" dirty="0"/>
          </a:p>
        </p:txBody>
      </p:sp>
      <p:pic>
        <p:nvPicPr>
          <p:cNvPr id="5" name="Picture 4">
            <a:extLst>
              <a:ext uri="{FF2B5EF4-FFF2-40B4-BE49-F238E27FC236}">
                <a16:creationId xmlns:a16="http://schemas.microsoft.com/office/drawing/2014/main" id="{DF62E8B3-7BC5-1198-9C4B-621F3A62532C}"/>
              </a:ext>
            </a:extLst>
          </p:cNvPr>
          <p:cNvPicPr>
            <a:picLocks noChangeAspect="1"/>
          </p:cNvPicPr>
          <p:nvPr/>
        </p:nvPicPr>
        <p:blipFill>
          <a:blip r:embed="rId2"/>
          <a:stretch>
            <a:fillRect/>
          </a:stretch>
        </p:blipFill>
        <p:spPr>
          <a:xfrm>
            <a:off x="9474854" y="0"/>
            <a:ext cx="2717146" cy="3508872"/>
          </a:xfrm>
          <a:prstGeom prst="rect">
            <a:avLst/>
          </a:prstGeom>
        </p:spPr>
      </p:pic>
    </p:spTree>
    <p:extLst>
      <p:ext uri="{BB962C8B-B14F-4D97-AF65-F5344CB8AC3E}">
        <p14:creationId xmlns:p14="http://schemas.microsoft.com/office/powerpoint/2010/main" val="3263635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27EF-D95A-BCE0-9327-FBF05096EFDB}"/>
              </a:ext>
            </a:extLst>
          </p:cNvPr>
          <p:cNvSpPr>
            <a:spLocks noGrp="1"/>
          </p:cNvSpPr>
          <p:nvPr>
            <p:ph type="title"/>
          </p:nvPr>
        </p:nvSpPr>
        <p:spPr/>
        <p:txBody>
          <a:bodyPr/>
          <a:lstStyle/>
          <a:p>
            <a:r>
              <a:rPr lang="en-US" dirty="0"/>
              <a:t>Case Presentation 2</a:t>
            </a:r>
          </a:p>
        </p:txBody>
      </p:sp>
      <p:sp>
        <p:nvSpPr>
          <p:cNvPr id="3" name="Content Placeholder 2">
            <a:extLst>
              <a:ext uri="{FF2B5EF4-FFF2-40B4-BE49-F238E27FC236}">
                <a16:creationId xmlns:a16="http://schemas.microsoft.com/office/drawing/2014/main" id="{DDEBC86C-2408-29BE-E375-AA88B72D3036}"/>
              </a:ext>
            </a:extLst>
          </p:cNvPr>
          <p:cNvSpPr>
            <a:spLocks noGrp="1"/>
          </p:cNvSpPr>
          <p:nvPr>
            <p:ph idx="1"/>
          </p:nvPr>
        </p:nvSpPr>
        <p:spPr/>
        <p:txBody>
          <a:bodyPr>
            <a:normAutofit/>
          </a:bodyPr>
          <a:lstStyle/>
          <a:p>
            <a:r>
              <a:rPr lang="en-US" dirty="0"/>
              <a:t>You notify her that because there is cardiac activity and she is alleging rape, you are obligated to report to the Sheriff no later than 24 hours after she takes mifepristone, including her name and contact information. </a:t>
            </a:r>
          </a:p>
          <a:p>
            <a:r>
              <a:rPr lang="en-US" dirty="0"/>
              <a:t>She is afraid that this process will notify her assaulter of her pregnancy. She does not want police involvement, and declines your services. She finds an abortion clinic in North Carolina who can take her in three weeks. </a:t>
            </a:r>
          </a:p>
          <a:p>
            <a:r>
              <a:rPr lang="en-US" dirty="0"/>
              <a:t>You DO NOT need to report, as </a:t>
            </a:r>
            <a:r>
              <a:rPr lang="en-US" b="0" i="0" dirty="0">
                <a:solidFill>
                  <a:srgbClr val="000000"/>
                </a:solidFill>
                <a:effectLst/>
              </a:rPr>
              <a:t>you are not the “physician who performs or induces an abortion on a pregnant woman based on an exception contained in this section must report the allegation of rape or incest to the sheriff in the county in which the abortion was performed.” </a:t>
            </a:r>
            <a:endParaRPr lang="en-US" dirty="0"/>
          </a:p>
        </p:txBody>
      </p:sp>
    </p:spTree>
    <p:extLst>
      <p:ext uri="{BB962C8B-B14F-4D97-AF65-F5344CB8AC3E}">
        <p14:creationId xmlns:p14="http://schemas.microsoft.com/office/powerpoint/2010/main" val="406588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1D86-9EA5-5595-2691-219A7DE7E1D4}"/>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1E184416-35C4-8F66-F93A-7F6B0E4E277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9979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5BCE-A4E0-D5DB-7191-2A68FE910FF2}"/>
              </a:ext>
            </a:extLst>
          </p:cNvPr>
          <p:cNvSpPr>
            <a:spLocks noGrp="1"/>
          </p:cNvSpPr>
          <p:nvPr>
            <p:ph type="title"/>
          </p:nvPr>
        </p:nvSpPr>
        <p:spPr/>
        <p:txBody>
          <a:bodyPr/>
          <a:lstStyle/>
          <a:p>
            <a:r>
              <a:rPr lang="en-US" dirty="0"/>
              <a:t>Methods of Abortion</a:t>
            </a:r>
          </a:p>
        </p:txBody>
      </p:sp>
      <p:sp>
        <p:nvSpPr>
          <p:cNvPr id="3" name="Content Placeholder 2">
            <a:extLst>
              <a:ext uri="{FF2B5EF4-FFF2-40B4-BE49-F238E27FC236}">
                <a16:creationId xmlns:a16="http://schemas.microsoft.com/office/drawing/2014/main" id="{86267781-C075-7E4D-31DC-468E1A65E927}"/>
              </a:ext>
            </a:extLst>
          </p:cNvPr>
          <p:cNvSpPr>
            <a:spLocks noGrp="1"/>
          </p:cNvSpPr>
          <p:nvPr>
            <p:ph idx="1"/>
          </p:nvPr>
        </p:nvSpPr>
        <p:spPr/>
        <p:txBody>
          <a:bodyPr/>
          <a:lstStyle/>
          <a:p>
            <a:r>
              <a:rPr lang="en-US" dirty="0"/>
              <a:t>Medication</a:t>
            </a:r>
          </a:p>
          <a:p>
            <a:pPr lvl="1"/>
            <a:r>
              <a:rPr lang="en-US" dirty="0"/>
              <a:t>Mifepristone + Misoprostol</a:t>
            </a:r>
          </a:p>
          <a:p>
            <a:pPr lvl="1"/>
            <a:r>
              <a:rPr lang="en-US" dirty="0"/>
              <a:t>Misoprostol alone</a:t>
            </a:r>
          </a:p>
          <a:p>
            <a:pPr lvl="1"/>
            <a:r>
              <a:rPr lang="en-US" dirty="0"/>
              <a:t>Second trimester induction </a:t>
            </a:r>
          </a:p>
          <a:p>
            <a:r>
              <a:rPr lang="en-US" dirty="0"/>
              <a:t>Procedural</a:t>
            </a:r>
          </a:p>
          <a:p>
            <a:pPr lvl="1"/>
            <a:r>
              <a:rPr lang="en-US" dirty="0"/>
              <a:t>Uterine aspiration/ D&amp;C (first trimester)</a:t>
            </a:r>
          </a:p>
          <a:p>
            <a:pPr lvl="1"/>
            <a:r>
              <a:rPr lang="en-US" dirty="0"/>
              <a:t>Dilation and evacuation (D&amp;E) (second trimester)</a:t>
            </a:r>
          </a:p>
          <a:p>
            <a:r>
              <a:rPr lang="en-US" dirty="0"/>
              <a:t>Self-managed Abortion</a:t>
            </a:r>
          </a:p>
          <a:p>
            <a:pPr lvl="1"/>
            <a:r>
              <a:rPr lang="en-US" dirty="0"/>
              <a:t>Medication abortion with pharmaceuticals obtained outside of typical medical care (typically online- </a:t>
            </a:r>
            <a:r>
              <a:rPr lang="en-US" dirty="0" err="1"/>
              <a:t>AidAccess</a:t>
            </a:r>
            <a:r>
              <a:rPr lang="en-US" dirty="0"/>
              <a:t>, Plan C, etc.)</a:t>
            </a:r>
          </a:p>
        </p:txBody>
      </p:sp>
      <p:pic>
        <p:nvPicPr>
          <p:cNvPr id="4" name="Picture 2" descr="A New Front in the War Over Reproductive Rights: 'Abortion-Pill Reversal' -  The New York Times">
            <a:extLst>
              <a:ext uri="{FF2B5EF4-FFF2-40B4-BE49-F238E27FC236}">
                <a16:creationId xmlns:a16="http://schemas.microsoft.com/office/drawing/2014/main" id="{C73CB303-076C-3118-0531-AB84D548AA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614" y="378081"/>
            <a:ext cx="4667045" cy="262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43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CFAE-A53D-144B-BD7B-DFDADD4CA91C}"/>
              </a:ext>
            </a:extLst>
          </p:cNvPr>
          <p:cNvSpPr>
            <a:spLocks noGrp="1"/>
          </p:cNvSpPr>
          <p:nvPr>
            <p:ph type="title"/>
          </p:nvPr>
        </p:nvSpPr>
        <p:spPr/>
        <p:txBody>
          <a:bodyPr/>
          <a:lstStyle/>
          <a:p>
            <a:r>
              <a:rPr lang="en-US" dirty="0"/>
              <a:t>Complications of Abortion</a:t>
            </a:r>
          </a:p>
        </p:txBody>
      </p:sp>
      <p:sp>
        <p:nvSpPr>
          <p:cNvPr id="3" name="Content Placeholder 2">
            <a:extLst>
              <a:ext uri="{FF2B5EF4-FFF2-40B4-BE49-F238E27FC236}">
                <a16:creationId xmlns:a16="http://schemas.microsoft.com/office/drawing/2014/main" id="{70A73E79-50C6-9A41-8C70-0FC3CA6B7DE3}"/>
              </a:ext>
            </a:extLst>
          </p:cNvPr>
          <p:cNvSpPr>
            <a:spLocks noGrp="1"/>
          </p:cNvSpPr>
          <p:nvPr>
            <p:ph idx="1"/>
          </p:nvPr>
        </p:nvSpPr>
        <p:spPr>
          <a:xfrm>
            <a:off x="623792" y="1690687"/>
            <a:ext cx="8233769" cy="4802187"/>
          </a:xfrm>
        </p:spPr>
        <p:txBody>
          <a:bodyPr>
            <a:normAutofit/>
          </a:bodyPr>
          <a:lstStyle/>
          <a:p>
            <a:r>
              <a:rPr lang="en-US" sz="2400" dirty="0"/>
              <a:t>Most common complications include bleeding, infection, and retained products of conception</a:t>
            </a:r>
          </a:p>
          <a:p>
            <a:r>
              <a:rPr lang="en-US" sz="2400" dirty="0"/>
              <a:t>88-91% of the women who obtain abortions are less than 13 weeks pregnant</a:t>
            </a:r>
          </a:p>
          <a:p>
            <a:pPr lvl="1"/>
            <a:r>
              <a:rPr lang="en-US" b="1" dirty="0"/>
              <a:t>97% report no complications</a:t>
            </a:r>
          </a:p>
          <a:p>
            <a:pPr lvl="1"/>
            <a:r>
              <a:rPr lang="en-US" dirty="0"/>
              <a:t>2.5% have minor complications that can be handled at the medical office or abortion facility</a:t>
            </a:r>
          </a:p>
          <a:p>
            <a:pPr lvl="1"/>
            <a:r>
              <a:rPr lang="en-US" dirty="0"/>
              <a:t>&lt; 0.5% have more serious complications that require some additional surgical procedure and/or hospitalization. </a:t>
            </a:r>
          </a:p>
          <a:p>
            <a:r>
              <a:rPr lang="en-US" sz="2400" dirty="0"/>
              <a:t>Early medical abortions (the first 9 weeks of pregnancy)</a:t>
            </a:r>
          </a:p>
          <a:p>
            <a:pPr lvl="1"/>
            <a:r>
              <a:rPr lang="en-US" dirty="0"/>
              <a:t>Serious complications occurring in &lt;0.5% of cases</a:t>
            </a:r>
          </a:p>
        </p:txBody>
      </p:sp>
      <p:pic>
        <p:nvPicPr>
          <p:cNvPr id="4" name="Picture 3">
            <a:extLst>
              <a:ext uri="{FF2B5EF4-FFF2-40B4-BE49-F238E27FC236}">
                <a16:creationId xmlns:a16="http://schemas.microsoft.com/office/drawing/2014/main" id="{768CA049-8A88-F18E-E90D-6CD9877F4355}"/>
              </a:ext>
            </a:extLst>
          </p:cNvPr>
          <p:cNvPicPr>
            <a:picLocks noChangeAspect="1"/>
          </p:cNvPicPr>
          <p:nvPr/>
        </p:nvPicPr>
        <p:blipFill>
          <a:blip r:embed="rId2"/>
          <a:stretch>
            <a:fillRect/>
          </a:stretch>
        </p:blipFill>
        <p:spPr>
          <a:xfrm>
            <a:off x="8857562" y="365125"/>
            <a:ext cx="3149116" cy="3932555"/>
          </a:xfrm>
          <a:prstGeom prst="rect">
            <a:avLst/>
          </a:prstGeom>
        </p:spPr>
      </p:pic>
    </p:spTree>
    <p:extLst>
      <p:ext uri="{BB962C8B-B14F-4D97-AF65-F5344CB8AC3E}">
        <p14:creationId xmlns:p14="http://schemas.microsoft.com/office/powerpoint/2010/main" val="145209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937" y="623887"/>
            <a:ext cx="7115175" cy="5610225"/>
          </a:xfrm>
          <a:prstGeom prst="rect">
            <a:avLst/>
          </a:prstGeom>
        </p:spPr>
      </p:pic>
      <p:sp>
        <p:nvSpPr>
          <p:cNvPr id="3" name="5-Point Star 2"/>
          <p:cNvSpPr/>
          <p:nvPr/>
        </p:nvSpPr>
        <p:spPr>
          <a:xfrm>
            <a:off x="3714750" y="1123950"/>
            <a:ext cx="438150" cy="419100"/>
          </a:xfrm>
          <a:prstGeom prst="star5">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5-Point Star 3"/>
          <p:cNvSpPr/>
          <p:nvPr/>
        </p:nvSpPr>
        <p:spPr>
          <a:xfrm>
            <a:off x="5743575" y="2686050"/>
            <a:ext cx="466725" cy="409575"/>
          </a:xfrm>
          <a:prstGeom prst="star5">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5-Point Star 4"/>
          <p:cNvSpPr/>
          <p:nvPr/>
        </p:nvSpPr>
        <p:spPr>
          <a:xfrm>
            <a:off x="7419975" y="4648200"/>
            <a:ext cx="438150" cy="419100"/>
          </a:xfrm>
          <a:prstGeom prst="star5">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67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D1DE-E2DC-1188-6DEA-D9EDAE58A5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12ADDD-83B7-F580-4FAD-F847C3CF873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73C2CF6-A919-5187-6FB5-660E04711F06}"/>
              </a:ext>
            </a:extLst>
          </p:cNvPr>
          <p:cNvPicPr>
            <a:picLocks noChangeAspect="1"/>
          </p:cNvPicPr>
          <p:nvPr/>
        </p:nvPicPr>
        <p:blipFill>
          <a:blip r:embed="rId2"/>
          <a:stretch>
            <a:fillRect/>
          </a:stretch>
        </p:blipFill>
        <p:spPr>
          <a:xfrm>
            <a:off x="386031" y="1662112"/>
            <a:ext cx="11181497" cy="3533775"/>
          </a:xfrm>
          <a:prstGeom prst="rect">
            <a:avLst/>
          </a:prstGeom>
        </p:spPr>
      </p:pic>
    </p:spTree>
    <p:extLst>
      <p:ext uri="{BB962C8B-B14F-4D97-AF65-F5344CB8AC3E}">
        <p14:creationId xmlns:p14="http://schemas.microsoft.com/office/powerpoint/2010/main" val="100913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078E-DB26-BE3F-84DA-5ECB0048E5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9C841C-8A40-E451-CFDD-00D61BF99D9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56F9563-E491-8051-3A25-8E159D2BAA28}"/>
              </a:ext>
            </a:extLst>
          </p:cNvPr>
          <p:cNvPicPr>
            <a:picLocks noChangeAspect="1"/>
          </p:cNvPicPr>
          <p:nvPr/>
        </p:nvPicPr>
        <p:blipFill>
          <a:blip r:embed="rId2"/>
          <a:stretch>
            <a:fillRect/>
          </a:stretch>
        </p:blipFill>
        <p:spPr>
          <a:xfrm>
            <a:off x="388726" y="1027906"/>
            <a:ext cx="11414547" cy="4923632"/>
          </a:xfrm>
          <a:prstGeom prst="rect">
            <a:avLst/>
          </a:prstGeom>
        </p:spPr>
      </p:pic>
    </p:spTree>
    <p:extLst>
      <p:ext uri="{BB962C8B-B14F-4D97-AF65-F5344CB8AC3E}">
        <p14:creationId xmlns:p14="http://schemas.microsoft.com/office/powerpoint/2010/main" val="1623581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6A386-B94E-C433-71E3-AB2A3236E9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AF2061-37D4-0002-BCF1-2DB1F1E3BF8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A8CD1E0-D9E8-34EB-0BD0-211AA45C57CA}"/>
              </a:ext>
            </a:extLst>
          </p:cNvPr>
          <p:cNvPicPr>
            <a:picLocks noChangeAspect="1"/>
          </p:cNvPicPr>
          <p:nvPr/>
        </p:nvPicPr>
        <p:blipFill rotWithShape="1">
          <a:blip r:embed="rId2"/>
          <a:srcRect l="2741" r="3732"/>
          <a:stretch/>
        </p:blipFill>
        <p:spPr>
          <a:xfrm>
            <a:off x="0" y="1124478"/>
            <a:ext cx="12087170" cy="3682654"/>
          </a:xfrm>
          <a:prstGeom prst="rect">
            <a:avLst/>
          </a:prstGeom>
        </p:spPr>
      </p:pic>
    </p:spTree>
    <p:extLst>
      <p:ext uri="{BB962C8B-B14F-4D97-AF65-F5344CB8AC3E}">
        <p14:creationId xmlns:p14="http://schemas.microsoft.com/office/powerpoint/2010/main" val="9841469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192</TotalTime>
  <Words>2774</Words>
  <Application>Microsoft Macintosh PowerPoint</Application>
  <PresentationFormat>Widescreen</PresentationFormat>
  <Paragraphs>130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Retrospect</vt:lpstr>
      <vt:lpstr>Project ECHO SC Pregnancy Wellness: Fetal Heartbeat and Protection from Abortion Act</vt:lpstr>
      <vt:lpstr>Disclaimer</vt:lpstr>
      <vt:lpstr>SC Abortion Landscape Pre-Dobbs</vt:lpstr>
      <vt:lpstr>Methods of Abortion</vt:lpstr>
      <vt:lpstr>Complications of Abortion</vt:lpstr>
      <vt:lpstr>PowerPoint Presentation</vt:lpstr>
      <vt:lpstr>PowerPoint Presentation</vt:lpstr>
      <vt:lpstr>PowerPoint Presentation</vt:lpstr>
      <vt:lpstr>PowerPoint Presentation</vt:lpstr>
      <vt:lpstr>2021 SOUTH CAROLINA FETAL HEARTBEAT AND PROTECTION FROM ABORTION ACT (A1, R2, S1)</vt:lpstr>
      <vt:lpstr>2023 Fetal Heartbeat and Protection from Abortion Act (A70, R88, S474)</vt:lpstr>
      <vt:lpstr>Ultrasound</vt:lpstr>
      <vt:lpstr>Attestation Statements</vt:lpstr>
      <vt:lpstr>Contraceptives</vt:lpstr>
      <vt:lpstr>Child Support</vt:lpstr>
      <vt:lpstr>Physician Consequences</vt:lpstr>
      <vt:lpstr>Layperson Consequences</vt:lpstr>
      <vt:lpstr>Medical Judgement</vt:lpstr>
      <vt:lpstr>Medical Emergency</vt:lpstr>
      <vt:lpstr>PowerPoint Presentation</vt:lpstr>
      <vt:lpstr>Fatal Fetal Anomaly</vt:lpstr>
      <vt:lpstr>Rape/ Incest</vt:lpstr>
      <vt:lpstr>What does this all mean?</vt:lpstr>
      <vt:lpstr>What does this all mean?</vt:lpstr>
      <vt:lpstr>Q&amp;A</vt:lpstr>
      <vt:lpstr>Case Presentation 1</vt:lpstr>
      <vt:lpstr>Case Presentation 1</vt:lpstr>
      <vt:lpstr>Case Presentation 2</vt:lpstr>
      <vt:lpstr>Case Presentation 2</vt:lpstr>
      <vt:lpstr>Case Presentation 2</vt:lpstr>
      <vt:lpstr>Q&amp;A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Seal</dc:creator>
  <cp:lastModifiedBy>Grater, Rachel</cp:lastModifiedBy>
  <cp:revision>4</cp:revision>
  <dcterms:created xsi:type="dcterms:W3CDTF">2023-08-30T20:00:56Z</dcterms:created>
  <dcterms:modified xsi:type="dcterms:W3CDTF">2023-09-05T19:37:13Z</dcterms:modified>
</cp:coreProperties>
</file>