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8" r:id="rId4"/>
    <p:sldId id="260" r:id="rId5"/>
    <p:sldId id="261" r:id="rId6"/>
    <p:sldId id="419" r:id="rId7"/>
    <p:sldId id="262" r:id="rId8"/>
    <p:sldId id="421" r:id="rId9"/>
    <p:sldId id="263" r:id="rId10"/>
    <p:sldId id="420" r:id="rId11"/>
    <p:sldId id="422" r:id="rId12"/>
    <p:sldId id="417" r:id="rId13"/>
    <p:sldId id="418" r:id="rId14"/>
    <p:sldId id="259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725C7-9D0A-7948-BBE8-761B5336FAA4}" type="datetimeFigureOut">
              <a:rPr lang="en-US" smtClean="0"/>
              <a:t>10/5/20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D6D1C-9476-CC45-8A3F-A9CD5E31E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175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BB6427-6B9E-4922-A4AD-061D5EB42D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10175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943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71E15-014D-4F46-8F23-809FBD130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7F8C4B-32FF-4C8F-9210-522CCA597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ACACE-DAC1-4F22-8E99-80FC79503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5BA6-0311-4B49-AA2A-0C05A2052685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E234B-1DC1-4F9A-817F-8CF5844B9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78D52-27DE-4C23-80C7-9981752F1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1813-5FE0-44E0-B187-510EDE4F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5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F8E2C-ABBB-4179-8285-06F9E1650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DA258C-E16E-4D83-8600-E2D6DC06B7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86E20-6FEB-4B52-A9F7-F71F6A464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5BA6-0311-4B49-AA2A-0C05A2052685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09963-E932-40BC-AF69-EEC9AD7B2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C2BD1-A611-4359-894F-BF6E55A94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1813-5FE0-44E0-B187-510EDE4F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5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F31955-FA87-4FF3-8CD7-46E1326D8A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175C7A-3D27-4062-AF21-2412125E3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2DD18-ABCC-4138-A85E-6A503B246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5BA6-0311-4B49-AA2A-0C05A2052685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74926-112C-40FE-ACCA-0C67EFA7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5BF2A-04CB-401C-AA2E-3C6072A87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1813-5FE0-44E0-B187-510EDE4F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84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6"/>
            <a:ext cx="10363200" cy="2387600"/>
          </a:xfrm>
        </p:spPr>
        <p:txBody>
          <a:bodyPr anchor="b"/>
          <a:lstStyle>
            <a:lvl1pPr algn="ctr">
              <a:defRPr sz="43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748"/>
            </a:lvl1pPr>
            <a:lvl2pPr marL="332805" indent="0" algn="ctr">
              <a:buNone/>
              <a:defRPr sz="1456"/>
            </a:lvl2pPr>
            <a:lvl3pPr marL="665609" indent="0" algn="ctr">
              <a:buNone/>
              <a:defRPr sz="1310"/>
            </a:lvl3pPr>
            <a:lvl4pPr marL="998414" indent="0" algn="ctr">
              <a:buNone/>
              <a:defRPr sz="1165"/>
            </a:lvl4pPr>
            <a:lvl5pPr marL="1331219" indent="0" algn="ctr">
              <a:buNone/>
              <a:defRPr sz="1165"/>
            </a:lvl5pPr>
            <a:lvl6pPr marL="1664023" indent="0" algn="ctr">
              <a:buNone/>
              <a:defRPr sz="1165"/>
            </a:lvl6pPr>
            <a:lvl7pPr marL="1996827" indent="0" algn="ctr">
              <a:buNone/>
              <a:defRPr sz="1165"/>
            </a:lvl7pPr>
            <a:lvl8pPr marL="2329632" indent="0" algn="ctr">
              <a:buNone/>
              <a:defRPr sz="1165"/>
            </a:lvl8pPr>
            <a:lvl9pPr marL="2662436" indent="0" algn="ctr">
              <a:buNone/>
              <a:defRPr sz="116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791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973" y="1825160"/>
            <a:ext cx="10514060" cy="3869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765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300483"/>
            <a:ext cx="10515600" cy="2852737"/>
          </a:xfrm>
        </p:spPr>
        <p:txBody>
          <a:bodyPr anchor="b"/>
          <a:lstStyle>
            <a:lvl1pPr>
              <a:defRPr sz="43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180207"/>
            <a:ext cx="10515600" cy="1500187"/>
          </a:xfrm>
        </p:spPr>
        <p:txBody>
          <a:bodyPr/>
          <a:lstStyle>
            <a:lvl1pPr marL="0" indent="0">
              <a:buNone/>
              <a:defRPr sz="1748">
                <a:solidFill>
                  <a:schemeClr val="tx1"/>
                </a:solidFill>
              </a:defRPr>
            </a:lvl1pPr>
            <a:lvl2pPr marL="332805" indent="0">
              <a:buNone/>
              <a:defRPr sz="1456">
                <a:solidFill>
                  <a:schemeClr val="tx1">
                    <a:tint val="75000"/>
                  </a:schemeClr>
                </a:solidFill>
              </a:defRPr>
            </a:lvl2pPr>
            <a:lvl3pPr marL="665609" indent="0">
              <a:buNone/>
              <a:defRPr sz="1310">
                <a:solidFill>
                  <a:schemeClr val="tx1">
                    <a:tint val="75000"/>
                  </a:schemeClr>
                </a:solidFill>
              </a:defRPr>
            </a:lvl3pPr>
            <a:lvl4pPr marL="998414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4pPr>
            <a:lvl5pPr marL="1331219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5pPr>
            <a:lvl6pPr marL="1664023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6pPr>
            <a:lvl7pPr marL="1996827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7pPr>
            <a:lvl8pPr marL="2329632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8pPr>
            <a:lvl9pPr marL="2662436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5927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31"/>
            <a:ext cx="5181600" cy="38689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9"/>
            <a:ext cx="5181600" cy="38689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579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32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6"/>
            <a:ext cx="5157787" cy="823912"/>
          </a:xfrm>
        </p:spPr>
        <p:txBody>
          <a:bodyPr anchor="b"/>
          <a:lstStyle>
            <a:lvl1pPr marL="0" indent="0">
              <a:buNone/>
              <a:defRPr sz="1748" b="1"/>
            </a:lvl1pPr>
            <a:lvl2pPr marL="332805" indent="0">
              <a:buNone/>
              <a:defRPr sz="1456" b="1"/>
            </a:lvl2pPr>
            <a:lvl3pPr marL="665609" indent="0">
              <a:buNone/>
              <a:defRPr sz="1310" b="1"/>
            </a:lvl3pPr>
            <a:lvl4pPr marL="998414" indent="0">
              <a:buNone/>
              <a:defRPr sz="1165" b="1"/>
            </a:lvl4pPr>
            <a:lvl5pPr marL="1331219" indent="0">
              <a:buNone/>
              <a:defRPr sz="1165" b="1"/>
            </a:lvl5pPr>
            <a:lvl6pPr marL="1664023" indent="0">
              <a:buNone/>
              <a:defRPr sz="1165" b="1"/>
            </a:lvl6pPr>
            <a:lvl7pPr marL="1996827" indent="0">
              <a:buNone/>
              <a:defRPr sz="1165" b="1"/>
            </a:lvl7pPr>
            <a:lvl8pPr marL="2329632" indent="0">
              <a:buNone/>
              <a:defRPr sz="1165" b="1"/>
            </a:lvl8pPr>
            <a:lvl9pPr marL="2662436" indent="0">
              <a:buNone/>
              <a:defRPr sz="116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9"/>
            <a:ext cx="5157787" cy="31543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6"/>
            <a:ext cx="5183188" cy="823912"/>
          </a:xfrm>
        </p:spPr>
        <p:txBody>
          <a:bodyPr anchor="b"/>
          <a:lstStyle>
            <a:lvl1pPr marL="0" indent="0">
              <a:buNone/>
              <a:defRPr sz="1748" b="1"/>
            </a:lvl1pPr>
            <a:lvl2pPr marL="332805" indent="0">
              <a:buNone/>
              <a:defRPr sz="1456" b="1"/>
            </a:lvl2pPr>
            <a:lvl3pPr marL="665609" indent="0">
              <a:buNone/>
              <a:defRPr sz="1310" b="1"/>
            </a:lvl3pPr>
            <a:lvl4pPr marL="998414" indent="0">
              <a:buNone/>
              <a:defRPr sz="1165" b="1"/>
            </a:lvl4pPr>
            <a:lvl5pPr marL="1331219" indent="0">
              <a:buNone/>
              <a:defRPr sz="1165" b="1"/>
            </a:lvl5pPr>
            <a:lvl6pPr marL="1664023" indent="0">
              <a:buNone/>
              <a:defRPr sz="1165" b="1"/>
            </a:lvl6pPr>
            <a:lvl7pPr marL="1996827" indent="0">
              <a:buNone/>
              <a:defRPr sz="1165" b="1"/>
            </a:lvl7pPr>
            <a:lvl8pPr marL="2329632" indent="0">
              <a:buNone/>
              <a:defRPr sz="1165" b="1"/>
            </a:lvl8pPr>
            <a:lvl9pPr marL="2662436" indent="0">
              <a:buNone/>
              <a:defRPr sz="116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80"/>
            <a:ext cx="5183188" cy="31543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043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611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6303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9" cy="1600200"/>
          </a:xfrm>
        </p:spPr>
        <p:txBody>
          <a:bodyPr anchor="b"/>
          <a:lstStyle>
            <a:lvl1pPr>
              <a:defRPr sz="23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718804"/>
          </a:xfrm>
        </p:spPr>
        <p:txBody>
          <a:bodyPr/>
          <a:lstStyle>
            <a:lvl1pPr>
              <a:defRPr sz="2329"/>
            </a:lvl1pPr>
            <a:lvl2pPr>
              <a:defRPr sz="2039"/>
            </a:lvl2pPr>
            <a:lvl3pPr>
              <a:defRPr sz="1748"/>
            </a:lvl3pPr>
            <a:lvl4pPr>
              <a:defRPr sz="1456"/>
            </a:lvl4pPr>
            <a:lvl5pPr>
              <a:defRPr sz="1456"/>
            </a:lvl5pPr>
            <a:lvl6pPr>
              <a:defRPr sz="1456"/>
            </a:lvl6pPr>
            <a:lvl7pPr>
              <a:defRPr sz="1456"/>
            </a:lvl7pPr>
            <a:lvl8pPr>
              <a:defRPr sz="1456"/>
            </a:lvl8pPr>
            <a:lvl9pPr>
              <a:defRPr sz="145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9" cy="3648830"/>
          </a:xfrm>
        </p:spPr>
        <p:txBody>
          <a:bodyPr/>
          <a:lstStyle>
            <a:lvl1pPr marL="0" indent="0">
              <a:buNone/>
              <a:defRPr sz="1165"/>
            </a:lvl1pPr>
            <a:lvl2pPr marL="332805" indent="0">
              <a:buNone/>
              <a:defRPr sz="1019"/>
            </a:lvl2pPr>
            <a:lvl3pPr marL="665609" indent="0">
              <a:buNone/>
              <a:defRPr sz="874"/>
            </a:lvl3pPr>
            <a:lvl4pPr marL="998414" indent="0">
              <a:buNone/>
              <a:defRPr sz="728"/>
            </a:lvl4pPr>
            <a:lvl5pPr marL="1331219" indent="0">
              <a:buNone/>
              <a:defRPr sz="728"/>
            </a:lvl5pPr>
            <a:lvl6pPr marL="1664023" indent="0">
              <a:buNone/>
              <a:defRPr sz="728"/>
            </a:lvl6pPr>
            <a:lvl7pPr marL="1996827" indent="0">
              <a:buNone/>
              <a:defRPr sz="728"/>
            </a:lvl7pPr>
            <a:lvl8pPr marL="2329632" indent="0">
              <a:buNone/>
              <a:defRPr sz="728"/>
            </a:lvl8pPr>
            <a:lvl9pPr marL="2662436" indent="0">
              <a:buNone/>
              <a:defRPr sz="728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360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DFB6E-CB4E-412E-BAE7-DB3CE3005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B71C6-2244-4B54-BCBF-80E1DCC37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565CF-DFB3-4D94-98BD-5BF581D5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5BA6-0311-4B49-AA2A-0C05A2052685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BE5BA-E4CB-4AB7-BEFF-BD81CD108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64E39-2A8B-4D00-9FF6-EE239BFE2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1813-5FE0-44E0-B187-510EDE4F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211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9" cy="1600200"/>
          </a:xfrm>
        </p:spPr>
        <p:txBody>
          <a:bodyPr anchor="b"/>
          <a:lstStyle>
            <a:lvl1pPr>
              <a:defRPr sz="23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718804"/>
          </a:xfrm>
        </p:spPr>
        <p:txBody>
          <a:bodyPr anchor="t"/>
          <a:lstStyle>
            <a:lvl1pPr marL="0" indent="0">
              <a:buNone/>
              <a:defRPr sz="2329"/>
            </a:lvl1pPr>
            <a:lvl2pPr marL="332805" indent="0">
              <a:buNone/>
              <a:defRPr sz="2039"/>
            </a:lvl2pPr>
            <a:lvl3pPr marL="665609" indent="0">
              <a:buNone/>
              <a:defRPr sz="1748"/>
            </a:lvl3pPr>
            <a:lvl4pPr marL="998414" indent="0">
              <a:buNone/>
              <a:defRPr sz="1456"/>
            </a:lvl4pPr>
            <a:lvl5pPr marL="1331219" indent="0">
              <a:buNone/>
              <a:defRPr sz="1456"/>
            </a:lvl5pPr>
            <a:lvl6pPr marL="1664023" indent="0">
              <a:buNone/>
              <a:defRPr sz="1456"/>
            </a:lvl6pPr>
            <a:lvl7pPr marL="1996827" indent="0">
              <a:buNone/>
              <a:defRPr sz="1456"/>
            </a:lvl7pPr>
            <a:lvl8pPr marL="2329632" indent="0">
              <a:buNone/>
              <a:defRPr sz="1456"/>
            </a:lvl8pPr>
            <a:lvl9pPr marL="2662436" indent="0">
              <a:buNone/>
              <a:defRPr sz="1456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9" cy="3648830"/>
          </a:xfrm>
        </p:spPr>
        <p:txBody>
          <a:bodyPr/>
          <a:lstStyle>
            <a:lvl1pPr marL="0" indent="0">
              <a:buNone/>
              <a:defRPr sz="1165"/>
            </a:lvl1pPr>
            <a:lvl2pPr marL="332805" indent="0">
              <a:buNone/>
              <a:defRPr sz="1019"/>
            </a:lvl2pPr>
            <a:lvl3pPr marL="665609" indent="0">
              <a:buNone/>
              <a:defRPr sz="874"/>
            </a:lvl3pPr>
            <a:lvl4pPr marL="998414" indent="0">
              <a:buNone/>
              <a:defRPr sz="728"/>
            </a:lvl4pPr>
            <a:lvl5pPr marL="1331219" indent="0">
              <a:buNone/>
              <a:defRPr sz="728"/>
            </a:lvl5pPr>
            <a:lvl6pPr marL="1664023" indent="0">
              <a:buNone/>
              <a:defRPr sz="728"/>
            </a:lvl6pPr>
            <a:lvl7pPr marL="1996827" indent="0">
              <a:buNone/>
              <a:defRPr sz="728"/>
            </a:lvl7pPr>
            <a:lvl8pPr marL="2329632" indent="0">
              <a:buNone/>
              <a:defRPr sz="728"/>
            </a:lvl8pPr>
            <a:lvl9pPr marL="2662436" indent="0">
              <a:buNone/>
              <a:defRPr sz="728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6177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973" y="1825158"/>
            <a:ext cx="10514060" cy="385768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78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4" y="365127"/>
            <a:ext cx="2628901" cy="53294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7"/>
            <a:ext cx="7734301" cy="53294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970" y="6356537"/>
            <a:ext cx="2742047" cy="365592"/>
          </a:xfrm>
          <a:prstGeom prst="rect">
            <a:avLst/>
          </a:prstGeom>
        </p:spPr>
        <p:txBody>
          <a:bodyPr/>
          <a:lstStyle>
            <a:lvl1pPr defTabSz="674201" eaLnBrk="1" fontAlgn="auto" hangingPunct="1">
              <a:spcBef>
                <a:spcPts val="0"/>
              </a:spcBef>
              <a:spcAft>
                <a:spcPts val="0"/>
              </a:spcAft>
              <a:defRPr sz="1328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986" y="6356537"/>
            <a:ext cx="4114031" cy="365592"/>
          </a:xfrm>
          <a:prstGeom prst="rect">
            <a:avLst/>
          </a:prstGeom>
        </p:spPr>
        <p:txBody>
          <a:bodyPr/>
          <a:lstStyle>
            <a:lvl1pPr defTabSz="674201" eaLnBrk="1" fontAlgn="auto" hangingPunct="1">
              <a:spcBef>
                <a:spcPts val="0"/>
              </a:spcBef>
              <a:spcAft>
                <a:spcPts val="0"/>
              </a:spcAft>
              <a:defRPr sz="1328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SCTA Marketing Plan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988" y="6356537"/>
            <a:ext cx="2742045" cy="365592"/>
          </a:xfrm>
          <a:prstGeom prst="rect">
            <a:avLst/>
          </a:prstGeom>
        </p:spPr>
        <p:txBody>
          <a:bodyPr/>
          <a:lstStyle>
            <a:lvl1pPr defTabSz="674201" eaLnBrk="1" fontAlgn="auto" hangingPunct="1">
              <a:spcBef>
                <a:spcPts val="0"/>
              </a:spcBef>
              <a:spcAft>
                <a:spcPts val="0"/>
              </a:spcAft>
              <a:defRPr sz="1328">
                <a:latin typeface="+mn-lt"/>
              </a:defRPr>
            </a:lvl1pPr>
          </a:lstStyle>
          <a:p>
            <a:pPr>
              <a:defRPr/>
            </a:pPr>
            <a:fld id="{9E895E7D-03C7-474A-9D35-9FA73B0D87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308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ith Gradient Top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609600" y="1590677"/>
            <a:ext cx="10515600" cy="4092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601">
                <a:solidFill>
                  <a:schemeClr val="bg2"/>
                </a:solidFill>
              </a:defRPr>
            </a:lvl1pPr>
            <a:lvl2pPr marL="540807" indent="-208003">
              <a:buClr>
                <a:schemeClr val="accent5"/>
              </a:buClr>
              <a:buFont typeface="LucidaGrande" charset="0"/>
              <a:buChar char="▸"/>
              <a:defRPr>
                <a:solidFill>
                  <a:srgbClr val="7A99AC"/>
                </a:solidFill>
              </a:defRPr>
            </a:lvl2pPr>
            <a:lvl3pPr marL="873613" indent="-208003">
              <a:buClr>
                <a:schemeClr val="accent5"/>
              </a:buClr>
              <a:buFont typeface="LucidaGrande" charset="0"/>
              <a:buChar char="▸"/>
              <a:defRPr>
                <a:solidFill>
                  <a:srgbClr val="7A99AC"/>
                </a:solidFill>
              </a:defRPr>
            </a:lvl3pPr>
            <a:lvl4pPr marL="1206416" indent="-208003">
              <a:buClr>
                <a:schemeClr val="accent5"/>
              </a:buClr>
              <a:buFont typeface="LucidaGrande" charset="0"/>
              <a:buChar char="▹"/>
              <a:defRPr sz="1165">
                <a:solidFill>
                  <a:srgbClr val="7A99AC"/>
                </a:solidFill>
              </a:defRPr>
            </a:lvl4pPr>
            <a:lvl5pPr marL="1539221" indent="-208003">
              <a:buClr>
                <a:schemeClr val="accent5"/>
              </a:buClr>
              <a:buFont typeface="LucidaGrande" charset="0"/>
              <a:buChar char="▹"/>
              <a:defRPr sz="1165">
                <a:solidFill>
                  <a:srgbClr val="7A99AC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0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6E8BF-6825-40BE-9F6A-09D946776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D32A6-6B0E-46C9-8F13-9AF91EA1B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D6806-0534-491D-837B-2C6C5556A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5BA6-0311-4B49-AA2A-0C05A2052685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29AE7-34E7-47A7-A8AC-58B163985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2FA9F-4D8E-4B7F-90FF-4FE1CD874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1813-5FE0-44E0-B187-510EDE4F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1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C22CC-A6C0-430C-B072-8414BA57B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4F841-EA2F-4BB4-9976-B1F2216E84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62BC8-C70C-4D88-B364-B1CF4D147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69FBF-CFE1-459C-BA61-BE0970CE7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5BA6-0311-4B49-AA2A-0C05A2052685}" type="datetimeFigureOut">
              <a:rPr lang="en-US" smtClean="0"/>
              <a:t>10/5/20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9365E-50E8-4B80-870F-F6C5BC513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6ECBA-499E-48C2-9696-580067A3F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1813-5FE0-44E0-B187-510EDE4F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9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B3B09-F8C8-4C39-8BFB-26BFD1855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8957A-1290-4295-A2D9-766E1268A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5DDE8-BC6A-4579-BB4D-9554DA4BB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92E281-351C-468F-86FE-CF6F440950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5A451D-AC6B-43DE-B194-E43D338C79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5AACD5-756B-41D9-A318-3EDEEF1C5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5BA6-0311-4B49-AA2A-0C05A2052685}" type="datetimeFigureOut">
              <a:rPr lang="en-US" smtClean="0"/>
              <a:t>10/5/20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55F3BD-6125-4C64-BCD4-A83547636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F14991-D7A7-48DF-ADDC-4E0F3D739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1813-5FE0-44E0-B187-510EDE4F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8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2D499-4EE8-45D2-B9BF-B58BA27E4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63DBDB-9EE7-4BC9-BC53-55273C217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5BA6-0311-4B49-AA2A-0C05A2052685}" type="datetimeFigureOut">
              <a:rPr lang="en-US" smtClean="0"/>
              <a:t>10/5/20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5973DA-0AF8-4A24-BBBB-EF3B5AD13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6082A8-1B32-4FAD-A21B-3315F5CF4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1813-5FE0-44E0-B187-510EDE4F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0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415C7A-D628-4766-BAB0-285F0DF16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5BA6-0311-4B49-AA2A-0C05A2052685}" type="datetimeFigureOut">
              <a:rPr lang="en-US" smtClean="0"/>
              <a:t>10/5/20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BEDB4E-2919-4989-9877-1007C5D30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CEF12-BA4D-4C88-90B8-9042CBEA4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1813-5FE0-44E0-B187-510EDE4F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4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3E2FE-D1D2-4827-BB34-CD93CC50E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DD6DE-DAEF-4DC1-9BEA-F4069F709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05DEC-D058-45FA-A133-DF3A08E82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AAA83-E1C3-4EF0-9F2C-E784CAA51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5BA6-0311-4B49-AA2A-0C05A2052685}" type="datetimeFigureOut">
              <a:rPr lang="en-US" smtClean="0"/>
              <a:t>10/5/20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4CCC7-9647-4B78-AF46-25A1AB6F7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57041C-4144-489D-9667-766FDC279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1813-5FE0-44E0-B187-510EDE4F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9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F36D3-E280-4066-AAD6-C1E9DC882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B02A82-FA1D-4139-A17B-DC654FAAF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9EECD6-5178-48B4-BE21-5DBD8A7BD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8CA645-49B1-4D9C-A61C-B2A5BCC38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5BA6-0311-4B49-AA2A-0C05A2052685}" type="datetimeFigureOut">
              <a:rPr lang="en-US" smtClean="0"/>
              <a:t>10/5/20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09B96-5A7E-40EA-999F-E241ADEF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B645D-0DD2-4CAA-8488-5DF5F141E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1813-5FE0-44E0-B187-510EDE4F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9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48C9AD-142C-4F70-A69B-F27976829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600D9-F4E8-4B38-900E-ACF384A4F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93981-CBB2-4DA7-8413-FC7965C5D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25BA6-0311-4B49-AA2A-0C05A2052685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61F3F-0E0D-4A24-9BFD-32A32E94D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A4276-727C-400B-A5FC-9E7C4FE01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31813-5FE0-44E0-B187-510EDE4F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0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811469"/>
            <a:ext cx="9529872" cy="104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973" y="365595"/>
            <a:ext cx="10514060" cy="1325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973" y="1825161"/>
            <a:ext cx="10514060" cy="388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F09BCD-6717-EB40-AD8D-823DCA68F11B}"/>
              </a:ext>
            </a:extLst>
          </p:cNvPr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23416" y="5811471"/>
            <a:ext cx="2510117" cy="98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25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defTabSz="664979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77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algn="l" defTabSz="664979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77">
          <a:solidFill>
            <a:schemeClr val="tx1"/>
          </a:solidFill>
          <a:latin typeface="Arial" charset="0"/>
        </a:defRPr>
      </a:lvl2pPr>
      <a:lvl3pPr algn="l" defTabSz="664979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77">
          <a:solidFill>
            <a:schemeClr val="tx1"/>
          </a:solidFill>
          <a:latin typeface="Arial" charset="0"/>
        </a:defRPr>
      </a:lvl3pPr>
      <a:lvl4pPr algn="l" defTabSz="664979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77">
          <a:solidFill>
            <a:schemeClr val="tx1"/>
          </a:solidFill>
          <a:latin typeface="Arial" charset="0"/>
        </a:defRPr>
      </a:lvl4pPr>
      <a:lvl5pPr algn="l" defTabSz="664979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77">
          <a:solidFill>
            <a:schemeClr val="tx1"/>
          </a:solidFill>
          <a:latin typeface="Arial" charset="0"/>
        </a:defRPr>
      </a:lvl5pPr>
      <a:lvl6pPr marL="302550" algn="l" defTabSz="664979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77">
          <a:solidFill>
            <a:schemeClr val="tx1"/>
          </a:solidFill>
          <a:latin typeface="Arial" charset="0"/>
        </a:defRPr>
      </a:lvl6pPr>
      <a:lvl7pPr marL="605099" algn="l" defTabSz="664979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77">
          <a:solidFill>
            <a:schemeClr val="tx1"/>
          </a:solidFill>
          <a:latin typeface="Arial" charset="0"/>
        </a:defRPr>
      </a:lvl7pPr>
      <a:lvl8pPr marL="907649" algn="l" defTabSz="664979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77">
          <a:solidFill>
            <a:schemeClr val="tx1"/>
          </a:solidFill>
          <a:latin typeface="Arial" charset="0"/>
        </a:defRPr>
      </a:lvl8pPr>
      <a:lvl9pPr marL="1210199" algn="l" defTabSz="664979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77">
          <a:solidFill>
            <a:schemeClr val="tx1"/>
          </a:solidFill>
          <a:latin typeface="Arial" charset="0"/>
        </a:defRPr>
      </a:lvl9pPr>
    </p:titleStyle>
    <p:bodyStyle>
      <a:lvl1pPr marL="165982" indent="-165982" algn="l" defTabSz="664979" rtl="0" eaLnBrk="1" fontAlgn="base" hangingPunct="1">
        <a:lnSpc>
          <a:spcPct val="90000"/>
        </a:lnSpc>
        <a:spcBef>
          <a:spcPts val="728"/>
        </a:spcBef>
        <a:spcAft>
          <a:spcPct val="0"/>
        </a:spcAft>
        <a:buFont typeface="Arial" charset="0"/>
        <a:buChar char="•"/>
        <a:defRPr sz="1985" b="0" i="0" kern="1200">
          <a:solidFill>
            <a:schemeClr val="tx1"/>
          </a:solidFill>
          <a:latin typeface="Calibri Light" charset="0"/>
          <a:ea typeface="Calibri Light" charset="0"/>
          <a:cs typeface="Calibri Light" charset="0"/>
        </a:defRPr>
      </a:lvl1pPr>
      <a:lvl2pPr marL="498998" indent="-165982" algn="l" defTabSz="664979" rtl="0" eaLnBrk="1" fontAlgn="base" hangingPunct="1">
        <a:lnSpc>
          <a:spcPct val="90000"/>
        </a:lnSpc>
        <a:spcBef>
          <a:spcPts val="364"/>
        </a:spcBef>
        <a:spcAft>
          <a:spcPct val="0"/>
        </a:spcAft>
        <a:buFont typeface="Arial" charset="0"/>
        <a:buChar char="•"/>
        <a:defRPr sz="1720" b="0" i="0" kern="1200">
          <a:solidFill>
            <a:schemeClr val="tx1"/>
          </a:solidFill>
          <a:latin typeface="Calibri Light" charset="0"/>
          <a:ea typeface="Calibri Light" charset="0"/>
          <a:cs typeface="Calibri Light" charset="0"/>
        </a:defRPr>
      </a:lvl2pPr>
      <a:lvl3pPr marL="832012" indent="-165982" algn="l" defTabSz="664979" rtl="0" eaLnBrk="1" fontAlgn="base" hangingPunct="1">
        <a:lnSpc>
          <a:spcPct val="90000"/>
        </a:lnSpc>
        <a:spcBef>
          <a:spcPts val="364"/>
        </a:spcBef>
        <a:spcAft>
          <a:spcPct val="0"/>
        </a:spcAft>
        <a:buFont typeface="Arial" charset="0"/>
        <a:buChar char="•"/>
        <a:defRPr sz="1456" b="0" i="0" kern="1200">
          <a:solidFill>
            <a:schemeClr val="tx1"/>
          </a:solidFill>
          <a:latin typeface="Calibri Light" charset="0"/>
          <a:ea typeface="Calibri Light" charset="0"/>
          <a:cs typeface="Calibri Light" charset="0"/>
        </a:defRPr>
      </a:lvl3pPr>
      <a:lvl4pPr marL="1163976" indent="-165982" algn="l" defTabSz="664979" rtl="0" eaLnBrk="1" fontAlgn="base" hangingPunct="1">
        <a:lnSpc>
          <a:spcPct val="90000"/>
        </a:lnSpc>
        <a:spcBef>
          <a:spcPts val="364"/>
        </a:spcBef>
        <a:spcAft>
          <a:spcPct val="0"/>
        </a:spcAft>
        <a:buFont typeface="Arial" charset="0"/>
        <a:buChar char="•"/>
        <a:defRPr sz="1258" b="0" i="0" kern="1200">
          <a:solidFill>
            <a:schemeClr val="tx1"/>
          </a:solidFill>
          <a:latin typeface="Calibri Light" charset="0"/>
          <a:ea typeface="Calibri Light" charset="0"/>
          <a:cs typeface="Calibri Light" charset="0"/>
        </a:defRPr>
      </a:lvl4pPr>
      <a:lvl5pPr marL="1496991" indent="-165982" algn="l" defTabSz="664979" rtl="0" eaLnBrk="1" fontAlgn="base" hangingPunct="1">
        <a:lnSpc>
          <a:spcPct val="90000"/>
        </a:lnSpc>
        <a:spcBef>
          <a:spcPts val="364"/>
        </a:spcBef>
        <a:spcAft>
          <a:spcPct val="0"/>
        </a:spcAft>
        <a:buFont typeface="Arial" charset="0"/>
        <a:buChar char="•"/>
        <a:defRPr sz="1258" b="0" i="0" kern="1200">
          <a:solidFill>
            <a:schemeClr val="tx1"/>
          </a:solidFill>
          <a:latin typeface="Calibri Light" charset="0"/>
          <a:ea typeface="Calibri Light" charset="0"/>
          <a:cs typeface="Calibri Light" charset="0"/>
        </a:defRPr>
      </a:lvl5pPr>
      <a:lvl6pPr marL="1830426" indent="-166403" algn="l" defTabSz="665609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6pPr>
      <a:lvl7pPr marL="2163230" indent="-166403" algn="l" defTabSz="665609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7pPr>
      <a:lvl8pPr marL="2496035" indent="-166403" algn="l" defTabSz="665609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8pPr>
      <a:lvl9pPr marL="2828839" indent="-166403" algn="l" defTabSz="665609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5609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1pPr>
      <a:lvl2pPr marL="332805" algn="l" defTabSz="665609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2pPr>
      <a:lvl3pPr marL="665609" algn="l" defTabSz="665609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3pPr>
      <a:lvl4pPr marL="998414" algn="l" defTabSz="665609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4pPr>
      <a:lvl5pPr marL="1331219" algn="l" defTabSz="665609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5pPr>
      <a:lvl6pPr marL="1664023" algn="l" defTabSz="665609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6pPr>
      <a:lvl7pPr marL="1996827" algn="l" defTabSz="665609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7pPr>
      <a:lvl8pPr marL="2329632" algn="l" defTabSz="665609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8pPr>
      <a:lvl9pPr marL="2662436" algn="l" defTabSz="665609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grater@mus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schivtc.med.sc.edu/" TargetMode="External"/><Relationship Id="rId5" Type="http://schemas.openxmlformats.org/officeDocument/2006/relationships/hyperlink" Target="mailto:adrena.harrison@uscmed.sc.edu" TargetMode="External"/><Relationship Id="rId4" Type="http://schemas.openxmlformats.org/officeDocument/2006/relationships/hyperlink" Target="http://www.pregnancywellnesssc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A541A-DEFD-4321-A441-0CE95E429A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Getting Patients into Treatment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4CB173-A23B-4944-8D16-AF8E391876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Claire Smith, MD</a:t>
            </a:r>
          </a:p>
          <a:p>
            <a:r>
              <a:rPr lang="en-US" dirty="0"/>
              <a:t>Assistant Clinical Professor </a:t>
            </a:r>
          </a:p>
          <a:p>
            <a:r>
              <a:rPr lang="en-US" dirty="0"/>
              <a:t>MUSC Department of Reproductive Psychiatry </a:t>
            </a:r>
          </a:p>
        </p:txBody>
      </p:sp>
    </p:spTree>
    <p:extLst>
      <p:ext uri="{BB962C8B-B14F-4D97-AF65-F5344CB8AC3E}">
        <p14:creationId xmlns:p14="http://schemas.microsoft.com/office/powerpoint/2010/main" val="5707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35DF0-0DEF-4F85-9F48-B16176145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Pregnant Women with OUD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9502B-24A4-479D-BC4D-A9455C3385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highlight>
                  <a:srgbClr val="C0C0C0"/>
                </a:highlight>
              </a:rPr>
              <a:t>Call 843-614-9510 to speak with a team member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Evaluation and Treatment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Assess eligibility for ongoing clinical trial (MOMs)	</a:t>
            </a:r>
          </a:p>
          <a:p>
            <a:pPr lvl="1"/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Bup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SL vs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Bup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XL in pregnant women with OUD</a:t>
            </a:r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E3C47B1-7B8B-4748-A3C2-68DD1C0E8FD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89372" y="1690688"/>
            <a:ext cx="3108349" cy="394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844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B10A0E3B-C552-41CD-AAC5-7B3D36E7E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240" y="1013177"/>
            <a:ext cx="8793519" cy="525699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916175-5ABF-40CC-9E73-A6694C18C2EB}"/>
              </a:ext>
            </a:extLst>
          </p:cNvPr>
          <p:cNvSpPr txBox="1"/>
          <p:nvPr/>
        </p:nvSpPr>
        <p:spPr>
          <a:xfrm>
            <a:off x="2808514" y="413266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SC Mental Health Centers by County</a:t>
            </a:r>
          </a:p>
        </p:txBody>
      </p:sp>
    </p:spTree>
    <p:extLst>
      <p:ext uri="{BB962C8B-B14F-4D97-AF65-F5344CB8AC3E}">
        <p14:creationId xmlns:p14="http://schemas.microsoft.com/office/powerpoint/2010/main" val="3237376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CAA15-E2CA-460F-B389-94E036422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Suboxone Providers &amp; Methadone Centers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5AA08-0B5F-4BD5-85E0-EFD673B90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Easily searchable!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Clinics and programs will vary but most have information readily available online for walk-in times, referral forms if needed, etc. 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Patients or providers can call </a:t>
            </a:r>
          </a:p>
        </p:txBody>
      </p:sp>
    </p:spTree>
    <p:extLst>
      <p:ext uri="{BB962C8B-B14F-4D97-AF65-F5344CB8AC3E}">
        <p14:creationId xmlns:p14="http://schemas.microsoft.com/office/powerpoint/2010/main" val="1353612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292492A-6902-4B28-8EC7-67B824774984}"/>
              </a:ext>
            </a:extLst>
          </p:cNvPr>
          <p:cNvSpPr txBox="1"/>
          <p:nvPr/>
        </p:nvSpPr>
        <p:spPr>
          <a:xfrm>
            <a:off x="2104571" y="333829"/>
            <a:ext cx="7837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context of comprehensive treatment program, similar maternal and delivery outcomes for methadone and buprenorphine.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3B0413-BFE8-4DD8-B980-8871AC5B362F}"/>
              </a:ext>
            </a:extLst>
          </p:cNvPr>
          <p:cNvSpPr txBox="1"/>
          <p:nvPr/>
        </p:nvSpPr>
        <p:spPr>
          <a:xfrm>
            <a:off x="3468914" y="5805714"/>
            <a:ext cx="4992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Breastfeeding recommended for both .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8EC7B2-5B88-4850-AE30-CA163013EA25}"/>
              </a:ext>
            </a:extLst>
          </p:cNvPr>
          <p:cNvSpPr txBox="1"/>
          <p:nvPr/>
        </p:nvSpPr>
        <p:spPr>
          <a:xfrm>
            <a:off x="507999" y="1814286"/>
            <a:ext cx="54428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Methadone considerations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n-US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success on Methadone*</a:t>
            </a:r>
          </a:p>
          <a:p>
            <a:pPr lvl="1"/>
            <a:endParaRPr lang="en-US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Previously requiring high dose of Methadone</a:t>
            </a:r>
          </a:p>
          <a:p>
            <a:pPr lvl="1"/>
            <a:endParaRPr lang="en-US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 addiction</a:t>
            </a:r>
          </a:p>
          <a:p>
            <a:pPr lvl="1"/>
            <a:endParaRPr lang="en-US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 benefit from structure and support of daily monitoring</a:t>
            </a:r>
          </a:p>
          <a:p>
            <a:pPr lvl="1"/>
            <a:endParaRPr lang="en-US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Unsuccessful abstinence on Buprenorphine 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D31D2B-70EC-4E3E-AFDD-D294AB5662A7}"/>
              </a:ext>
            </a:extLst>
          </p:cNvPr>
          <p:cNvSpPr txBox="1"/>
          <p:nvPr/>
        </p:nvSpPr>
        <p:spPr>
          <a:xfrm>
            <a:off x="6618514" y="1814286"/>
            <a:ext cx="4296229" cy="1872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Buprenorphine considerations:</a:t>
            </a:r>
          </a:p>
          <a:p>
            <a:pPr marL="285750" indent="-285750">
              <a:lnSpc>
                <a:spcPct val="150000"/>
              </a:lnSpc>
              <a:spcBef>
                <a:spcPts val="38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Agonist therapy naïve</a:t>
            </a:r>
          </a:p>
          <a:p>
            <a:pPr marL="285750" indent="-285750">
              <a:spcBef>
                <a:spcPts val="38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Able to adhere to less structured outpatient program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87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0905" y="438099"/>
            <a:ext cx="6792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2800" b="1" dirty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</a:rPr>
              <a:t>Tele-Mentoring Programs in South Carolina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254" y="1368806"/>
            <a:ext cx="5251864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600" b="1" dirty="0">
                <a:solidFill>
                  <a:srgbClr val="4472C4"/>
                </a:solidFill>
                <a:latin typeface="Calibri" panose="020F0502020204030204" pitchFamily="34" charset="0"/>
              </a:rPr>
              <a:t>Project ECHO Opioid Use Disorders</a:t>
            </a:r>
          </a:p>
          <a:p>
            <a:pPr algn="ctr" defTabSz="685800">
              <a:defRPr/>
            </a:pP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</a:rPr>
              <a:t>Medical Director</a:t>
            </a:r>
          </a:p>
          <a:p>
            <a:pPr algn="ctr" defTabSz="685800">
              <a:defRPr/>
            </a:pP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</a:rPr>
              <a:t>Dr. Karen Hartwell, MUSC</a:t>
            </a:r>
          </a:p>
          <a:p>
            <a:pPr algn="ctr" defTabSz="685800">
              <a:defRPr/>
            </a:pPr>
            <a:r>
              <a:rPr lang="en-US" sz="1600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Coordinator: Rachel Grater,</a:t>
            </a:r>
            <a:r>
              <a:rPr lang="en-US" sz="1600" u="sng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u="sng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grater@musc.edu</a:t>
            </a:r>
            <a:endParaRPr lang="en-US" sz="1600" u="sng" dirty="0">
              <a:solidFill>
                <a:srgbClr val="4472C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800">
              <a:defRPr/>
            </a:pPr>
            <a:r>
              <a:rPr lang="en-US" sz="1600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Website: </a:t>
            </a:r>
            <a:r>
              <a:rPr lang="en-US" sz="1600" u="sng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www.scmataccess.org</a:t>
            </a:r>
            <a:endParaRPr lang="en-US" sz="1600" dirty="0">
              <a:solidFill>
                <a:srgbClr val="4472C4"/>
              </a:solidFill>
              <a:latin typeface="Calibri" panose="020F0502020204030204" pitchFamily="34" charset="0"/>
            </a:endParaRPr>
          </a:p>
          <a:p>
            <a:pPr algn="ctr" defTabSz="685800">
              <a:defRPr/>
            </a:pP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r>
            <a:r>
              <a:rPr lang="en-US" sz="1600" b="1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st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  and 3</a:t>
            </a:r>
            <a:r>
              <a:rPr lang="en-US" sz="1600" b="1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rd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   Friday of each month</a:t>
            </a:r>
          </a:p>
          <a:p>
            <a:pPr algn="ctr" defTabSz="685800">
              <a:defRPr/>
            </a:pP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12-1 pm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87024" y="1373124"/>
            <a:ext cx="5343842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600" b="1" dirty="0">
                <a:solidFill>
                  <a:srgbClr val="4472C4"/>
                </a:solidFill>
                <a:latin typeface="Calibri" panose="020F0502020204030204" pitchFamily="34" charset="0"/>
              </a:rPr>
              <a:t>Project ECHO Pregnancy Wellness</a:t>
            </a:r>
          </a:p>
          <a:p>
            <a:pPr algn="ctr" defTabSz="685800">
              <a:defRPr/>
            </a:pP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</a:rPr>
              <a:t>Co-Medical Directors</a:t>
            </a:r>
          </a:p>
          <a:p>
            <a:pPr algn="ctr" defTabSz="685800">
              <a:defRPr/>
            </a:pP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</a:rPr>
              <a:t>Dr. Berry Campbell, USC and Dr. Donna Johnson, MUSC</a:t>
            </a:r>
          </a:p>
          <a:p>
            <a:pPr algn="ctr" defTabSz="685800">
              <a:defRPr/>
            </a:pPr>
            <a:r>
              <a:rPr lang="en-US" sz="1600" dirty="0">
                <a:solidFill>
                  <a:srgbClr val="4472C4"/>
                </a:solidFill>
                <a:latin typeface="Calibri" panose="020F0502020204030204" pitchFamily="34" charset="0"/>
              </a:rPr>
              <a:t>Program Coordinator: Rachel Grater, </a:t>
            </a:r>
            <a:r>
              <a:rPr lang="en-US" sz="1600" dirty="0">
                <a:solidFill>
                  <a:srgbClr val="4472C4"/>
                </a:solidFill>
                <a:latin typeface="Calibri" panose="020F0502020204030204" pitchFamily="34" charset="0"/>
                <a:hlinkClick r:id="rId3"/>
              </a:rPr>
              <a:t>grater@musc.edu</a:t>
            </a:r>
            <a:endParaRPr lang="en-US" sz="1600" dirty="0">
              <a:solidFill>
                <a:srgbClr val="4472C4"/>
              </a:solidFill>
              <a:latin typeface="Calibri" panose="020F0502020204030204" pitchFamily="34" charset="0"/>
            </a:endParaRPr>
          </a:p>
          <a:p>
            <a:pPr algn="ctr" defTabSz="685800">
              <a:defRPr/>
            </a:pPr>
            <a:r>
              <a:rPr lang="en-US" sz="1600" dirty="0">
                <a:solidFill>
                  <a:srgbClr val="4472C4"/>
                </a:solidFill>
                <a:latin typeface="Calibri" panose="020F0502020204030204" pitchFamily="34" charset="0"/>
              </a:rPr>
              <a:t>Website: </a:t>
            </a:r>
            <a:r>
              <a:rPr lang="en-US" sz="1600" dirty="0">
                <a:solidFill>
                  <a:srgbClr val="4472C4"/>
                </a:solidFill>
                <a:latin typeface="Calibri" panose="020F0502020204030204" pitchFamily="34" charset="0"/>
                <a:hlinkClick r:id="rId4"/>
              </a:rPr>
              <a:t>www.pregnancywellnesssc.com</a:t>
            </a:r>
            <a:endParaRPr lang="en-US" sz="1600" dirty="0">
              <a:solidFill>
                <a:srgbClr val="4472C4"/>
              </a:solidFill>
              <a:latin typeface="Calibri" panose="020F0502020204030204" pitchFamily="34" charset="0"/>
            </a:endParaRPr>
          </a:p>
          <a:p>
            <a:pPr algn="ctr" defTabSz="685800">
              <a:defRPr/>
            </a:pP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r>
            <a:r>
              <a:rPr lang="en-US" sz="1600" b="1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st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 and 3</a:t>
            </a:r>
            <a:r>
              <a:rPr lang="en-US" sz="1600" b="1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rd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 Wednesday of each month</a:t>
            </a:r>
          </a:p>
          <a:p>
            <a:pPr algn="ctr" defTabSz="685800">
              <a:defRPr/>
            </a:pP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12:15-1 pm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337" y="3455802"/>
            <a:ext cx="6752392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US" sz="1600" b="1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Southeast Viral Hepatitis Interactive Case Conference</a:t>
            </a:r>
          </a:p>
          <a:p>
            <a:pPr algn="ctr" defTabSz="685800">
              <a:defRPr/>
            </a:pP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 Director</a:t>
            </a:r>
          </a:p>
          <a:p>
            <a:pPr algn="ctr" defTabSz="685800">
              <a:defRPr/>
            </a:pP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Divya Ahuja, USC</a:t>
            </a:r>
          </a:p>
          <a:p>
            <a:pPr algn="ctr" defTabSz="685800">
              <a:defRPr/>
            </a:pPr>
            <a:r>
              <a:rPr lang="en-US" sz="1600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Coordinator: Adrena Harrison, </a:t>
            </a:r>
            <a:r>
              <a:rPr lang="en-US" sz="1600" u="sng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adrena.harrison@uscmed.sc.edu</a:t>
            </a:r>
            <a:endParaRPr lang="en-US" sz="1600" dirty="0">
              <a:solidFill>
                <a:srgbClr val="4472C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800">
              <a:defRPr/>
            </a:pPr>
            <a:r>
              <a:rPr lang="en-US" sz="1600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Website: </a:t>
            </a:r>
            <a:r>
              <a:rPr lang="en-US" sz="1600" u="sng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http://schivtc.med.sc.edu/</a:t>
            </a:r>
            <a:r>
              <a:rPr lang="en-US" sz="1600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 defTabSz="685800">
              <a:defRPr/>
            </a:pP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600" b="1" baseline="30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3</a:t>
            </a:r>
            <a:r>
              <a:rPr lang="en-US" sz="1600" b="1" baseline="30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Wednesday of each month  12-1pm</a:t>
            </a:r>
          </a:p>
          <a:p>
            <a:pPr algn="ctr" defTabSz="685800">
              <a:defRPr/>
            </a:pP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600" b="1" baseline="30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Wednesday of each month 1-2pm</a:t>
            </a:r>
          </a:p>
        </p:txBody>
      </p:sp>
    </p:spTree>
    <p:extLst>
      <p:ext uri="{BB962C8B-B14F-4D97-AF65-F5344CB8AC3E}">
        <p14:creationId xmlns:p14="http://schemas.microsoft.com/office/powerpoint/2010/main" val="839773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2AC57-F213-48D3-A2FB-F99F76510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DAODAS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1D77C-B590-40CE-8F7B-013036357E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South Carolina government agency charged with ensuring quality services to prevent or reduce the negative consequences of substance use and addictions.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Coordinates a statewide system of local substance abuse agencies that provide prevention, treatment, and recovery services.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Can search associated treatment programs by city (301 Centers).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Treatment (including medication) covered for unfunded patients by federal dollars</a:t>
            </a:r>
          </a:p>
        </p:txBody>
      </p:sp>
      <p:pic>
        <p:nvPicPr>
          <p:cNvPr id="6" name="Content Placeholder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75AE527-A334-4715-A8DE-169D482D22C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071" y="2931886"/>
            <a:ext cx="4484859" cy="1707897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8C4017-BD0C-48DC-B757-0FB76A027036}"/>
              </a:ext>
            </a:extLst>
          </p:cNvPr>
          <p:cNvSpPr txBox="1"/>
          <p:nvPr/>
        </p:nvSpPr>
        <p:spPr>
          <a:xfrm>
            <a:off x="8602967" y="5807631"/>
            <a:ext cx="329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https://www.daodas.sc.gov/</a:t>
            </a:r>
          </a:p>
        </p:txBody>
      </p:sp>
    </p:spTree>
    <p:extLst>
      <p:ext uri="{BB962C8B-B14F-4D97-AF65-F5344CB8AC3E}">
        <p14:creationId xmlns:p14="http://schemas.microsoft.com/office/powerpoint/2010/main" val="3657486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0908-FCF0-4802-BA7D-7DBAD72EF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59EADD2-55A6-449B-99A4-9E07841A1E3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426" y="3074528"/>
            <a:ext cx="4972374" cy="2380564"/>
          </a:xfrm>
          <a:ln>
            <a:solidFill>
              <a:srgbClr val="002060"/>
            </a:solidFill>
          </a:ln>
        </p:spPr>
      </p:pic>
      <p:pic>
        <p:nvPicPr>
          <p:cNvPr id="6" name="Content Placeholder 5" descr="Logo&#10;&#10;Description automatically generated">
            <a:extLst>
              <a:ext uri="{FF2B5EF4-FFF2-40B4-BE49-F238E27FC236}">
                <a16:creationId xmlns:a16="http://schemas.microsoft.com/office/drawing/2014/main" id="{4DCA82B6-EB77-4EDE-9D52-739EB39AC0C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528" y="3074528"/>
            <a:ext cx="3703145" cy="1647407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5C2516F-1DCA-4AAD-9AE6-FB653974686C}"/>
              </a:ext>
            </a:extLst>
          </p:cNvPr>
          <p:cNvSpPr txBox="1"/>
          <p:nvPr/>
        </p:nvSpPr>
        <p:spPr>
          <a:xfrm>
            <a:off x="8466083" y="6101255"/>
            <a:ext cx="2887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https://www.samhsa.gov/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97DFD5-3779-4DF2-A53A-3BC0C7A9EB31}"/>
              </a:ext>
            </a:extLst>
          </p:cNvPr>
          <p:cNvSpPr txBox="1"/>
          <p:nvPr/>
        </p:nvSpPr>
        <p:spPr>
          <a:xfrm>
            <a:off x="6589985" y="2495808"/>
            <a:ext cx="4619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Suboxone Provider Search Tool</a:t>
            </a:r>
          </a:p>
        </p:txBody>
      </p:sp>
    </p:spTree>
    <p:extLst>
      <p:ext uri="{BB962C8B-B14F-4D97-AF65-F5344CB8AC3E}">
        <p14:creationId xmlns:p14="http://schemas.microsoft.com/office/powerpoint/2010/main" val="1405947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EDD5C1-7136-44A1-B13E-B2B5F82CE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Charleston Center (downtown)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A73B9B-A51E-4D3A-B8BC-704B791B5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94257" cy="4351338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Services: Outpatient, Intensive Outpatient, Inpatient detox</a:t>
            </a: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MAT: Methadone, Buprenorphine</a:t>
            </a: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Accepts: Private insurance, Medicaid, Payment plan (uninsured)</a:t>
            </a:r>
          </a:p>
          <a:p>
            <a:pPr marL="0" indent="0">
              <a:buNone/>
            </a:pP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600" b="1" dirty="0">
                <a:solidFill>
                  <a:schemeClr val="bg2">
                    <a:lumMod val="25000"/>
                  </a:schemeClr>
                </a:solidFill>
              </a:rPr>
              <a:t>New Life Program (inpatient)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For women who are pregnant or with small children. Can have up to two children under the age of 5yo</a:t>
            </a:r>
          </a:p>
          <a:p>
            <a:pPr marL="457200" lvl="1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*Not accepting walk-ins due to COVID, assessments are by appointment (843-722-0100)</a:t>
            </a:r>
          </a:p>
          <a:p>
            <a:pPr marL="0" indent="0">
              <a:buNone/>
            </a:pP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C49E9A-EB6E-4727-96B0-59A2239AD1AC}"/>
              </a:ext>
            </a:extLst>
          </p:cNvPr>
          <p:cNvSpPr txBox="1"/>
          <p:nvPr/>
        </p:nvSpPr>
        <p:spPr>
          <a:xfrm>
            <a:off x="5268686" y="5988734"/>
            <a:ext cx="6574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https://www.charlestoncounty.org/departments/charleston-center/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61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B25EF-144D-4BD1-AA5C-8B113D576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LRADAC (Columbia area)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DC6D6-877A-44BE-BC71-B41B3509A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Services: Outpatient, Intensive outpatient, Inpatient detox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Serves those in Lexington and Richland counties 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MAT: Buprenorphine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Accepts: Private insurance, Medicaid, Medicare, Payment plans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Maternal Outreach Management Services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(MOMS)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Resource for pregnant women 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Partners with OBGYN offices, social services, patenting agencies, and community resources 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Website has information re: appointments, walk-in times, referral form</a:t>
            </a:r>
          </a:p>
          <a:p>
            <a:pPr marL="457200" lvl="1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								https://lradac.org/</a:t>
            </a:r>
          </a:p>
        </p:txBody>
      </p:sp>
    </p:spTree>
    <p:extLst>
      <p:ext uri="{BB962C8B-B14F-4D97-AF65-F5344CB8AC3E}">
        <p14:creationId xmlns:p14="http://schemas.microsoft.com/office/powerpoint/2010/main" val="1266152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1A34A-B57B-4DCD-A1ED-105F68157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Shoreline Behavioral Health (Conway)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0D3E4-9704-4BBA-8D05-10F4F9103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Services: Outpatient, Intensive outpatient </a:t>
            </a:r>
          </a:p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MAT: Buprenorphine</a:t>
            </a:r>
          </a:p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Accepts: Private insurance, Medicaid, Payment plans</a:t>
            </a:r>
          </a:p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Tele partnership with our program at MUSC for MAT/med management</a:t>
            </a:r>
          </a:p>
          <a:p>
            <a:pPr marL="0" indent="0">
              <a:buNone/>
            </a:pPr>
            <a:endParaRPr lang="en-US" sz="36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3600" b="1" dirty="0">
                <a:solidFill>
                  <a:schemeClr val="bg2">
                    <a:lumMod val="25000"/>
                  </a:schemeClr>
                </a:solidFill>
              </a:rPr>
              <a:t>Women’s Recovery Center</a:t>
            </a:r>
          </a:p>
          <a:p>
            <a:pPr lvl="1"/>
            <a:r>
              <a:rPr lang="en-US" sz="2900" dirty="0">
                <a:solidFill>
                  <a:schemeClr val="bg2">
                    <a:lumMod val="25000"/>
                  </a:schemeClr>
                </a:solidFill>
              </a:rPr>
              <a:t>Residential treatment service that provides comprehensive treatment services to women with substance abuse problems who are at risk of losing their children to foster care.</a:t>
            </a:r>
          </a:p>
          <a:p>
            <a:r>
              <a:rPr lang="en-US" sz="3600" b="1" dirty="0">
                <a:solidFill>
                  <a:schemeClr val="bg2">
                    <a:lumMod val="25000"/>
                  </a:schemeClr>
                </a:solidFill>
              </a:rPr>
              <a:t>Women’s Intensive Outpatient Program</a:t>
            </a:r>
            <a:endParaRPr lang="en-US" sz="3600" dirty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en-US" sz="2900" dirty="0">
                <a:solidFill>
                  <a:schemeClr val="bg2">
                    <a:lumMod val="25000"/>
                  </a:schemeClr>
                </a:solidFill>
              </a:rPr>
              <a:t>Group based program tailored to needs of women with substance use issues. Multiple times per week</a:t>
            </a:r>
          </a:p>
          <a:p>
            <a:pPr marL="457200" lvl="1" indent="0">
              <a:buNone/>
            </a:pPr>
            <a:endParaRPr lang="en-US" sz="29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sz="3300" dirty="0">
                <a:solidFill>
                  <a:schemeClr val="bg2">
                    <a:lumMod val="25000"/>
                  </a:schemeClr>
                </a:solidFill>
              </a:rPr>
              <a:t>*call Shoreline at: (843) 365-8884 or visit facility during open access hours M-W from 10am-2pm and Fridays from 9:30am-12:30pm, no appointment necessary.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											</a:t>
            </a:r>
            <a:endParaRPr lang="en-US" sz="2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DCDE9C-01B1-489E-9901-9D8C839DB5B6}"/>
              </a:ext>
            </a:extLst>
          </p:cNvPr>
          <p:cNvSpPr txBox="1"/>
          <p:nvPr/>
        </p:nvSpPr>
        <p:spPr>
          <a:xfrm>
            <a:off x="8371490" y="6195848"/>
            <a:ext cx="3342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https://shorelinebhs.org/</a:t>
            </a:r>
          </a:p>
        </p:txBody>
      </p:sp>
    </p:spTree>
    <p:extLst>
      <p:ext uri="{BB962C8B-B14F-4D97-AF65-F5344CB8AC3E}">
        <p14:creationId xmlns:p14="http://schemas.microsoft.com/office/powerpoint/2010/main" val="678664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801F2-F6E7-4FE3-9E8B-B9B1A3639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Additional Residential Treatment for Pregnant and Postpartum Women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D3D27-03C9-426B-B406-DC3D9E75CF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bg2">
                    <a:lumMod val="25000"/>
                  </a:schemeClr>
                </a:solidFill>
                <a:highlight>
                  <a:srgbClr val="C0C0C0"/>
                </a:highlight>
              </a:rPr>
              <a:t>Serenity Place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8A701F-5E09-49B4-A5D6-45657B47B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tx2"/>
            </a:solidFill>
          </a:ln>
        </p:spPr>
        <p:txBody>
          <a:bodyPr>
            <a:normAutofit fontScale="77500" lnSpcReduction="20000"/>
          </a:bodyPr>
          <a:lstStyle/>
          <a:p>
            <a:endParaRPr lang="en-US" sz="2600" dirty="0"/>
          </a:p>
          <a:p>
            <a:endParaRPr lang="en-US" sz="2600" dirty="0"/>
          </a:p>
          <a:p>
            <a:r>
              <a:rPr lang="en-US" sz="3100" dirty="0">
                <a:solidFill>
                  <a:schemeClr val="bg2">
                    <a:lumMod val="25000"/>
                  </a:schemeClr>
                </a:solidFill>
              </a:rPr>
              <a:t>A part of Phoenix Center in Greenville</a:t>
            </a:r>
          </a:p>
          <a:p>
            <a:r>
              <a:rPr lang="en-US" sz="3100" dirty="0">
                <a:solidFill>
                  <a:schemeClr val="bg2">
                    <a:lumMod val="25000"/>
                  </a:schemeClr>
                </a:solidFill>
              </a:rPr>
              <a:t>Pregnant women or mothers with their preschool-age children (up to 2 kids)</a:t>
            </a:r>
          </a:p>
          <a:p>
            <a:r>
              <a:rPr lang="en-US" sz="3100" dirty="0">
                <a:solidFill>
                  <a:schemeClr val="bg2">
                    <a:lumMod val="25000"/>
                  </a:schemeClr>
                </a:solidFill>
              </a:rPr>
              <a:t>Offer MAT</a:t>
            </a:r>
          </a:p>
          <a:p>
            <a:r>
              <a:rPr lang="en-US" sz="3100" dirty="0">
                <a:solidFill>
                  <a:schemeClr val="bg2">
                    <a:lumMod val="25000"/>
                  </a:schemeClr>
                </a:solidFill>
              </a:rPr>
              <a:t>(864) 467-3881</a:t>
            </a:r>
          </a:p>
          <a:p>
            <a:pPr marL="0" indent="0">
              <a:buNone/>
            </a:pPr>
            <a:endParaRPr lang="en-US" sz="26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http://www.phoenixcenter.org/women-residential.php?PageID=48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8CC6E3-8ED3-405B-8801-ECCA55C6A2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bg2">
                    <a:lumMod val="25000"/>
                  </a:schemeClr>
                </a:solidFill>
                <a:highlight>
                  <a:srgbClr val="C0C0C0"/>
                </a:highlight>
              </a:rPr>
              <a:t>Chrysalis Center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474A4-15EA-4760-94FB-C2337B74BA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solidFill>
              <a:schemeClr val="tx2"/>
            </a:solidFill>
          </a:ln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endParaRPr lang="en-US" sz="31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3100" dirty="0">
                <a:solidFill>
                  <a:schemeClr val="bg2">
                    <a:lumMod val="25000"/>
                  </a:schemeClr>
                </a:solidFill>
              </a:rPr>
              <a:t>A part of Circle Park in Florence</a:t>
            </a:r>
          </a:p>
          <a:p>
            <a:r>
              <a:rPr lang="en-US" sz="3100" dirty="0">
                <a:solidFill>
                  <a:schemeClr val="bg2">
                    <a:lumMod val="25000"/>
                  </a:schemeClr>
                </a:solidFill>
              </a:rPr>
              <a:t>Pregnant women or women with children up to age 10</a:t>
            </a:r>
          </a:p>
          <a:p>
            <a:r>
              <a:rPr lang="en-US" sz="3100" dirty="0">
                <a:solidFill>
                  <a:schemeClr val="bg2">
                    <a:lumMod val="25000"/>
                  </a:schemeClr>
                </a:solidFill>
              </a:rPr>
              <a:t>Offer MAT</a:t>
            </a:r>
          </a:p>
          <a:p>
            <a:r>
              <a:rPr lang="en-US" sz="3100" dirty="0">
                <a:solidFill>
                  <a:schemeClr val="bg2">
                    <a:lumMod val="25000"/>
                  </a:schemeClr>
                </a:solidFill>
              </a:rPr>
              <a:t>(843) 673-0660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</a:rPr>
              <a:t>https://www.chrysaliscenter.com/</a:t>
            </a:r>
          </a:p>
        </p:txBody>
      </p:sp>
    </p:spTree>
    <p:extLst>
      <p:ext uri="{BB962C8B-B14F-4D97-AF65-F5344CB8AC3E}">
        <p14:creationId xmlns:p14="http://schemas.microsoft.com/office/powerpoint/2010/main" val="3492173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E8CE6-3F35-41A3-A27F-19159935D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MUSC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45752-3C2C-4881-9681-CD7BD35C4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General services: Outpatient, Intensive outpatient, Inpatient (dual diagnosis unit). No detox or purely substance inpatient treatment</a:t>
            </a:r>
          </a:p>
          <a:p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Accepts: Private insurance, Medicaid</a:t>
            </a:r>
          </a:p>
          <a:p>
            <a:pPr marL="0" indent="0">
              <a:buNone/>
            </a:pPr>
            <a:endParaRPr lang="en-US" sz="22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200" b="1" dirty="0">
                <a:solidFill>
                  <a:schemeClr val="bg2">
                    <a:lumMod val="25000"/>
                  </a:schemeClr>
                </a:solidFill>
              </a:rPr>
              <a:t>Women’s Reproductive Behavioral Health Clinic </a:t>
            </a:r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(us!)</a:t>
            </a:r>
          </a:p>
          <a:p>
            <a:pPr lvl="1"/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We treat pregnant and postpartum women for the spectrum of mental health issues, including substance use disorders</a:t>
            </a:r>
          </a:p>
          <a:p>
            <a:pPr lvl="1"/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MAT: Buprenorphine</a:t>
            </a:r>
          </a:p>
          <a:p>
            <a:pPr lvl="1"/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Opportunities to be involved in clinical research </a:t>
            </a:r>
          </a:p>
          <a:p>
            <a:pPr lvl="1"/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Do not need to be a patient at MUSC</a:t>
            </a:r>
          </a:p>
          <a:p>
            <a:pPr lvl="1"/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Able to see a physician within ~1 week 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https://medicine.musc.edu/departments/psychiatry/divisions-and-programs/divisions/postpartum</a:t>
            </a:r>
          </a:p>
        </p:txBody>
      </p:sp>
    </p:spTree>
    <p:extLst>
      <p:ext uri="{BB962C8B-B14F-4D97-AF65-F5344CB8AC3E}">
        <p14:creationId xmlns:p14="http://schemas.microsoft.com/office/powerpoint/2010/main" val="1615119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2C0793B-1DB5-4768-AB7F-D48BD7E444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406" y="784530"/>
            <a:ext cx="6578636" cy="5288939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867566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CTA PP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TA I&amp;E Grants_Summit Slides" id="{716B1DB2-F8E9-D64F-B773-CCD64FB542AF}" vid="{BDDEF099-A3BF-144F-8948-8AEBA5D514A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879</Words>
  <Application>Microsoft Macintosh PowerPoint</Application>
  <PresentationFormat>Widescreen</PresentationFormat>
  <Paragraphs>139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LucidaGrande</vt:lpstr>
      <vt:lpstr>Times New Roman</vt:lpstr>
      <vt:lpstr>Wingdings</vt:lpstr>
      <vt:lpstr>Office Theme</vt:lpstr>
      <vt:lpstr>1_SCTA PPT</vt:lpstr>
      <vt:lpstr>Getting Patients into Treatment</vt:lpstr>
      <vt:lpstr>DAODAS</vt:lpstr>
      <vt:lpstr>PowerPoint Presentation</vt:lpstr>
      <vt:lpstr>Charleston Center (downtown)</vt:lpstr>
      <vt:lpstr>LRADAC (Columbia area)</vt:lpstr>
      <vt:lpstr>Shoreline Behavioral Health (Conway)</vt:lpstr>
      <vt:lpstr>Additional Residential Treatment for Pregnant and Postpartum Women </vt:lpstr>
      <vt:lpstr>MUSC</vt:lpstr>
      <vt:lpstr>PowerPoint Presentation</vt:lpstr>
      <vt:lpstr>Pregnant Women with OUD</vt:lpstr>
      <vt:lpstr>PowerPoint Presentation</vt:lpstr>
      <vt:lpstr>Suboxone Providers &amp; Methadone Centers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M Smith</dc:creator>
  <cp:lastModifiedBy>Microsoft Office User</cp:lastModifiedBy>
  <cp:revision>22</cp:revision>
  <dcterms:created xsi:type="dcterms:W3CDTF">2020-10-02T16:23:24Z</dcterms:created>
  <dcterms:modified xsi:type="dcterms:W3CDTF">2020-10-05T17:28:32Z</dcterms:modified>
</cp:coreProperties>
</file>