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A0191-B883-1AD6-5FA5-916D571510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1FD2C-E40E-D566-6AEA-F2E6588BDB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2B4E2-CB7E-38CD-6BE4-B6828A4F8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96568-4681-0A91-26E2-DABB186C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85016-B5E7-4B97-51FA-0632C3A6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4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F091C-52EE-3485-E5F6-95D2C931C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479240-8FF0-7A3D-9E5E-87F62A2A02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E539F-0785-B899-87AB-2584F08BE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EB381-912A-16B7-AF07-1C538E2A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D3DEC-AF12-EE58-76C7-C230237E3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3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097341-8249-ACE1-84B9-A234E58B75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B71C7-4206-8714-E11F-B3395D3E9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B4661-89A9-F487-6A6A-129796B8D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4B91B-50F0-5DA4-F6BF-3E665F4A7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553ED-8A36-5EDD-C69C-8346EAE46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EF3EA-5FB5-9A3E-DC35-FFBBCB4DB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5C837-AB65-F0F6-B536-41C761897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61DEA-7404-0C4A-CD93-421314BF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1EEC9-6275-516D-D33C-BF7DB7033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495753-7A62-091E-B8D3-325EAD2F4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1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77604-27DD-B397-9531-537E3178B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FD8FE-06CA-6CE7-AF97-D67B54B4D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47055-B8F6-72BD-F622-B8B23707B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892EB-423A-CE7F-59E0-FD6CF91D9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7237E-59F2-8E50-0182-F8CDC901A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63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28F09-E690-DB53-5C0D-4795DAC0D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3A641-CBE4-7C35-BB35-5575A29D9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31607-0138-676E-2582-5E6FB7D8F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FAD981-EF89-F73D-B77E-A8ABEB15E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EE7CF-0E3F-012F-E27C-90054169D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1AC54-864A-36DD-C299-B9096F303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1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C3FF0-6F04-16B3-EF0F-425252768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AF237-5CFC-CFB3-A108-F2EB19A5F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7CB227-9CD5-B7AF-9FCB-80FE0FDD1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3462CD-1D5E-0741-B38C-7CD33F15F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4D33EE-8635-EA06-F383-3BEA37425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65836F-9E23-B83A-3B48-378C40941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B73D6-9B55-09AE-1ABA-542449ED7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EE8594-599F-5CC2-F1C9-1333290F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0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4F0AB-832F-C2A3-4766-CD8047494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E62A37-9EE5-1A31-C221-32021162F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A90738-A98A-11FE-1EBC-82E6A2544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246F37-771B-2BAC-F6CF-88DF6A589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26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AC5839-634A-F6C8-1927-DB8F55E77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CD80E4-75BE-A1B7-8898-2307B0B2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A71F5E-D58B-6404-40A5-C1CE01BE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05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26027-A41E-6648-E9CB-BFFCB42A2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9CA2F-3F6E-EDFA-8826-F476D9EB8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E92F2A-2E08-EC59-CE34-DFDE2A0CD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A9D0E4-97C0-D4BF-0193-5A031F236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9D4C36-F058-D8AC-54B9-DFC885183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B27B7-8C49-FA02-7FEC-95593BF7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6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71056-0973-109C-A1C1-69AD19FE8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E252BC-BB80-0872-A496-3609388CE4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80471A-BE0D-66B4-8E9C-FCF24B468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64854-B8AB-147A-620E-39B3EDB7A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1EF7ED-1DA1-38E5-91A1-8A125EEA0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22C37-AD61-942F-705A-BF25F56E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3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58BBEB-721B-A3A6-34E0-28F81E24E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EA762-205F-6D27-7437-493BFB147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21878-54FF-4300-A669-A4A5B16AFB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24165-0C01-1749-9E32-DBD977480E19}" type="datetimeFigureOut">
              <a:rPr lang="en-US" smtClean="0"/>
              <a:t>7/8/23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C3C7A-8C4C-CAB2-9D71-334D360EF0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C18B9-E91B-5C7D-CBEA-53E4743BF2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0D805-530C-564F-A177-3140E1E46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5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25772-00CF-5AF5-816C-5AB89461E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/>
          <a:lstStyle/>
          <a:p>
            <a:r>
              <a:rPr lang="en-US" b="1" dirty="0"/>
              <a:t>GROUP B STREPTOCOCCUS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735013-EC21-E428-F08F-1B0E51709A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Donna D. Johnson, M.D.</a:t>
            </a:r>
          </a:p>
        </p:txBody>
      </p:sp>
    </p:spTree>
    <p:extLst>
      <p:ext uri="{BB962C8B-B14F-4D97-AF65-F5344CB8AC3E}">
        <p14:creationId xmlns:p14="http://schemas.microsoft.com/office/powerpoint/2010/main" val="3111681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revention of Group B Streptococcal Early-Onset Disease in Newborns">
            <a:extLst>
              <a:ext uri="{FF2B5EF4-FFF2-40B4-BE49-F238E27FC236}">
                <a16:creationId xmlns:a16="http://schemas.microsoft.com/office/drawing/2014/main" id="{13498FD2-9CF0-602E-1439-454B3FC75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398" y="521524"/>
            <a:ext cx="9257015" cy="571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4C3B0B5-FC98-4B04-70BB-A1C500306160}"/>
              </a:ext>
            </a:extLst>
          </p:cNvPr>
          <p:cNvSpPr txBox="1"/>
          <p:nvPr/>
        </p:nvSpPr>
        <p:spPr>
          <a:xfrm>
            <a:off x="10578957" y="6196958"/>
            <a:ext cx="1613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ACOG CO 797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0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revention of Group B Streptococcal Early-Onset Disease in Newborns">
            <a:extLst>
              <a:ext uri="{FF2B5EF4-FFF2-40B4-BE49-F238E27FC236}">
                <a16:creationId xmlns:a16="http://schemas.microsoft.com/office/drawing/2014/main" id="{2B06C4DC-2CF8-6C9C-A084-D66BC9787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91" y="0"/>
            <a:ext cx="85994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553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F41E-70DE-7665-BBD2-C27A5E221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9E2B0-3640-5D05-7895-0294897F2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Physiological component of the GI and vaginal microbiome</a:t>
            </a:r>
          </a:p>
          <a:p>
            <a:r>
              <a:rPr lang="en-US" dirty="0"/>
              <a:t>Colonization may be intermittent, transitory, or persistent</a:t>
            </a:r>
          </a:p>
          <a:p>
            <a:r>
              <a:rPr lang="en-US" dirty="0"/>
              <a:t>Prevalence: 10-30% of pregnant women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4F6F75-F387-B6D4-6F7E-0BC9FEE6F81B}"/>
              </a:ext>
            </a:extLst>
          </p:cNvPr>
          <p:cNvSpPr txBox="1"/>
          <p:nvPr/>
        </p:nvSpPr>
        <p:spPr>
          <a:xfrm>
            <a:off x="6363128" y="3816628"/>
            <a:ext cx="4383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Regan, </a:t>
            </a:r>
            <a:r>
              <a:rPr lang="en-US" dirty="0" err="1"/>
              <a:t>Obstet</a:t>
            </a:r>
            <a:r>
              <a:rPr lang="en-US" dirty="0"/>
              <a:t> </a:t>
            </a:r>
            <a:r>
              <a:rPr lang="en-US" dirty="0" err="1"/>
              <a:t>Gynecol</a:t>
            </a:r>
            <a:r>
              <a:rPr lang="en-US" dirty="0"/>
              <a:t>, 1991</a:t>
            </a:r>
          </a:p>
          <a:p>
            <a:r>
              <a:rPr lang="en-US" dirty="0"/>
              <a:t>Campbell, </a:t>
            </a:r>
            <a:r>
              <a:rPr lang="en-US" dirty="0" err="1"/>
              <a:t>Obstet</a:t>
            </a:r>
            <a:r>
              <a:rPr lang="en-US" dirty="0"/>
              <a:t> </a:t>
            </a:r>
            <a:r>
              <a:rPr lang="en-US" dirty="0" err="1"/>
              <a:t>Gynecol</a:t>
            </a:r>
            <a:r>
              <a:rPr lang="en-US" dirty="0"/>
              <a:t>, 2000</a:t>
            </a:r>
          </a:p>
        </p:txBody>
      </p:sp>
    </p:spTree>
    <p:extLst>
      <p:ext uri="{BB962C8B-B14F-4D97-AF65-F5344CB8AC3E}">
        <p14:creationId xmlns:p14="http://schemas.microsoft.com/office/powerpoint/2010/main" val="379396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D164D-6546-961E-7399-EA141F388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0E2FE-0F32-3844-2D30-63B6789BD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35409"/>
          </a:xfrm>
        </p:spPr>
        <p:txBody>
          <a:bodyPr/>
          <a:lstStyle/>
          <a:p>
            <a:r>
              <a:rPr lang="en-US" dirty="0"/>
              <a:t>Is the leading cause of neonatal infection</a:t>
            </a:r>
          </a:p>
          <a:p>
            <a:r>
              <a:rPr lang="en-US" dirty="0"/>
              <a:t>1990’s 1.8 per 1000 births</a:t>
            </a:r>
          </a:p>
          <a:p>
            <a:r>
              <a:rPr lang="en-US" dirty="0"/>
              <a:t>2015 0.23 per 1000 births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105A17-5639-7E10-FB32-093647A233E4}"/>
              </a:ext>
            </a:extLst>
          </p:cNvPr>
          <p:cNvSpPr txBox="1"/>
          <p:nvPr/>
        </p:nvSpPr>
        <p:spPr>
          <a:xfrm>
            <a:off x="7541232" y="4295971"/>
            <a:ext cx="3667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Naduri</a:t>
            </a:r>
            <a:r>
              <a:rPr lang="en-US" dirty="0"/>
              <a:t>, </a:t>
            </a:r>
            <a:r>
              <a:rPr lang="en-US" dirty="0" err="1"/>
              <a:t>JamaPediatrics</a:t>
            </a:r>
            <a:r>
              <a:rPr lang="en-US" dirty="0"/>
              <a:t>, 2018</a:t>
            </a:r>
          </a:p>
        </p:txBody>
      </p:sp>
    </p:spTree>
    <p:extLst>
      <p:ext uri="{BB962C8B-B14F-4D97-AF65-F5344CB8AC3E}">
        <p14:creationId xmlns:p14="http://schemas.microsoft.com/office/powerpoint/2010/main" val="411516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EFB45-32B7-AB60-7D9C-EB4B9AB34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GBS INFECTION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374A4-A689-D9A6-5F14-BD513D881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onset: within 7 days</a:t>
            </a:r>
          </a:p>
          <a:p>
            <a:pPr lvl="1"/>
            <a:r>
              <a:rPr lang="en-US" dirty="0"/>
              <a:t>Vertical transmission</a:t>
            </a:r>
          </a:p>
          <a:p>
            <a:r>
              <a:rPr lang="en-US" dirty="0"/>
              <a:t>Late onset: Occurs 7-89 days of life</a:t>
            </a:r>
          </a:p>
          <a:p>
            <a:pPr lvl="1"/>
            <a:r>
              <a:rPr lang="en-US" dirty="0"/>
              <a:t>Horizonal transmission</a:t>
            </a:r>
          </a:p>
          <a:p>
            <a:r>
              <a:rPr lang="en-US" dirty="0"/>
              <a:t>Very late onset: occurs beyond 3 months of life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F357CC-165E-D9CA-7D4D-33F1E6AF6F1F}"/>
              </a:ext>
            </a:extLst>
          </p:cNvPr>
          <p:cNvSpPr txBox="1"/>
          <p:nvPr/>
        </p:nvSpPr>
        <p:spPr>
          <a:xfrm>
            <a:off x="6363128" y="4263774"/>
            <a:ext cx="372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Dudek, Ped Infectious Dis, 2016</a:t>
            </a:r>
          </a:p>
        </p:txBody>
      </p:sp>
    </p:spTree>
    <p:extLst>
      <p:ext uri="{BB962C8B-B14F-4D97-AF65-F5344CB8AC3E}">
        <p14:creationId xmlns:p14="http://schemas.microsoft.com/office/powerpoint/2010/main" val="2566442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24D14-7FB5-F6C0-C13E-3E46F6E6B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EARLY ONSET GBS (GBS EOD)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55D7-84C1-DDCA-0FAC-CEF93547F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50% of colonized women pass it to the newborn</a:t>
            </a:r>
          </a:p>
          <a:p>
            <a:r>
              <a:rPr lang="en-US" dirty="0"/>
              <a:t>1-2% of newborns infected</a:t>
            </a:r>
          </a:p>
          <a:p>
            <a:r>
              <a:rPr lang="en-US" dirty="0"/>
              <a:t>72% occur in term infants</a:t>
            </a:r>
          </a:p>
          <a:p>
            <a:r>
              <a:rPr lang="en-US" dirty="0"/>
              <a:t>Mortality higher in preterm infants</a:t>
            </a:r>
          </a:p>
          <a:p>
            <a:pPr lvl="1"/>
            <a:r>
              <a:rPr lang="en-US" dirty="0"/>
              <a:t>19.2 vs 2.1%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ABFFF2-1E71-B276-9696-13DD7748B7A5}"/>
              </a:ext>
            </a:extLst>
          </p:cNvPr>
          <p:cNvSpPr txBox="1"/>
          <p:nvPr/>
        </p:nvSpPr>
        <p:spPr>
          <a:xfrm>
            <a:off x="7202184" y="4643919"/>
            <a:ext cx="33185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ACOG, CO 797</a:t>
            </a:r>
          </a:p>
        </p:txBody>
      </p:sp>
    </p:spTree>
    <p:extLst>
      <p:ext uri="{BB962C8B-B14F-4D97-AF65-F5344CB8AC3E}">
        <p14:creationId xmlns:p14="http://schemas.microsoft.com/office/powerpoint/2010/main" val="2662048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375DA-5BBF-416A-1F20-3778D8B21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0515"/>
          </a:xfrm>
        </p:spPr>
        <p:txBody>
          <a:bodyPr/>
          <a:lstStyle/>
          <a:p>
            <a:r>
              <a:rPr lang="en-US" b="1" dirty="0"/>
              <a:t>RISK FACTORS FOR GBS EOD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4A8DB-2620-5F8C-DC24-40AF0E0AB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904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Vaginal–rectal colonization</a:t>
            </a:r>
          </a:p>
          <a:p>
            <a:r>
              <a:rPr lang="en-US" dirty="0"/>
              <a:t>Gestational age less than 37 weeks </a:t>
            </a:r>
          </a:p>
          <a:p>
            <a:r>
              <a:rPr lang="en-US" dirty="0"/>
              <a:t>VLBW</a:t>
            </a:r>
          </a:p>
          <a:p>
            <a:r>
              <a:rPr lang="en-US" dirty="0"/>
              <a:t>Prolonged rupture of membranes </a:t>
            </a:r>
          </a:p>
          <a:p>
            <a:r>
              <a:rPr lang="en-US" dirty="0"/>
              <a:t>Intraamniotic infection</a:t>
            </a:r>
          </a:p>
          <a:p>
            <a:r>
              <a:rPr lang="en-US" dirty="0"/>
              <a:t>Young maternal age </a:t>
            </a:r>
          </a:p>
          <a:p>
            <a:r>
              <a:rPr lang="en-US" dirty="0"/>
              <a:t>Maternal black race</a:t>
            </a:r>
          </a:p>
          <a:p>
            <a:r>
              <a:rPr lang="en-US" dirty="0"/>
              <a:t>Heavy colonization (positive urine culture)</a:t>
            </a:r>
          </a:p>
          <a:p>
            <a:r>
              <a:rPr lang="en-US" dirty="0"/>
              <a:t>Prior affected infant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EAAA99-FA69-A28A-4868-B832941E310F}"/>
              </a:ext>
            </a:extLst>
          </p:cNvPr>
          <p:cNvSpPr txBox="1"/>
          <p:nvPr/>
        </p:nvSpPr>
        <p:spPr>
          <a:xfrm>
            <a:off x="6904234" y="5930383"/>
            <a:ext cx="1767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ACOG, CO 797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750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F5FB0-FF39-FA5B-54B3-0BFC0C8C5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UNIVERSAL ANTEPARTUM 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9EE96-8AA4-9557-B161-CECD2F9C2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Culture: lower third of vagina and rectum</a:t>
            </a:r>
          </a:p>
          <a:p>
            <a:r>
              <a:rPr lang="en-US" dirty="0"/>
              <a:t>36 0/7–37 6/7 weeks of gestation</a:t>
            </a:r>
          </a:p>
          <a:p>
            <a:r>
              <a:rPr lang="en-US" dirty="0"/>
              <a:t>Culture good for 5 weeks</a:t>
            </a:r>
          </a:p>
          <a:p>
            <a:r>
              <a:rPr lang="en-US" dirty="0"/>
              <a:t>May consider rescreening if goes past 41 weeks</a:t>
            </a:r>
          </a:p>
          <a:p>
            <a:r>
              <a:rPr lang="en-US" dirty="0"/>
              <a:t>Exception: GBS bacteriuria or GBS + infant</a:t>
            </a:r>
          </a:p>
        </p:txBody>
      </p:sp>
    </p:spTree>
    <p:extLst>
      <p:ext uri="{BB962C8B-B14F-4D97-AF65-F5344CB8AC3E}">
        <p14:creationId xmlns:p14="http://schemas.microsoft.com/office/powerpoint/2010/main" val="3305566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vention of Group B Streptococcal Early-Onset Disease in Newborns">
            <a:extLst>
              <a:ext uri="{FF2B5EF4-FFF2-40B4-BE49-F238E27FC236}">
                <a16:creationId xmlns:a16="http://schemas.microsoft.com/office/drawing/2014/main" id="{F0BC9EA3-40D3-EB30-EB6B-F49F608C57F1}"/>
              </a:ext>
            </a:extLst>
          </p:cNvPr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404" y="470461"/>
            <a:ext cx="7975191" cy="5917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2472A6-7FFD-65BD-57F1-D9BF5BE603CF}"/>
              </a:ext>
            </a:extLst>
          </p:cNvPr>
          <p:cNvSpPr txBox="1"/>
          <p:nvPr/>
        </p:nvSpPr>
        <p:spPr>
          <a:xfrm>
            <a:off x="10083595" y="6305614"/>
            <a:ext cx="1736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ACOG CO 797</a:t>
            </a:r>
          </a:p>
        </p:txBody>
      </p:sp>
    </p:spTree>
    <p:extLst>
      <p:ext uri="{BB962C8B-B14F-4D97-AF65-F5344CB8AC3E}">
        <p14:creationId xmlns:p14="http://schemas.microsoft.com/office/powerpoint/2010/main" val="4053923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E4EA6-FBCF-CEC8-4466-30717C695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TREATMENT OF CHOICE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0FF54-C85D-C1AF-5E47-85447C58A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Penicillin</a:t>
            </a:r>
          </a:p>
          <a:p>
            <a:r>
              <a:rPr lang="en-US" dirty="0"/>
              <a:t>Ampicillin</a:t>
            </a:r>
          </a:p>
        </p:txBody>
      </p:sp>
    </p:spTree>
    <p:extLst>
      <p:ext uri="{BB962C8B-B14F-4D97-AF65-F5344CB8AC3E}">
        <p14:creationId xmlns:p14="http://schemas.microsoft.com/office/powerpoint/2010/main" val="2475810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241</Words>
  <Application>Microsoft Macintosh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GROUP B STREPTOCOCCUS</vt:lpstr>
      <vt:lpstr>GBS</vt:lpstr>
      <vt:lpstr>GBS</vt:lpstr>
      <vt:lpstr>GBS INFECTION</vt:lpstr>
      <vt:lpstr>EARLY ONSET GBS (GBS EOD)</vt:lpstr>
      <vt:lpstr>RISK FACTORS FOR GBS EOD</vt:lpstr>
      <vt:lpstr>UNIVERSAL ANTEPARTUM SCREENING</vt:lpstr>
      <vt:lpstr>PowerPoint Presentation</vt:lpstr>
      <vt:lpstr>TREATMENT OF CHOICE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B STREPTOCOCCUS</dc:title>
  <dc:creator>Donna Johnson</dc:creator>
  <cp:lastModifiedBy>Grater, Rachel</cp:lastModifiedBy>
  <cp:revision>2</cp:revision>
  <dcterms:created xsi:type="dcterms:W3CDTF">2022-08-15T02:16:05Z</dcterms:created>
  <dcterms:modified xsi:type="dcterms:W3CDTF">2023-07-09T01:54:05Z</dcterms:modified>
</cp:coreProperties>
</file>