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3EA6-2CE7-9242-9E0B-F80A9612C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71F08-9221-8149-BD14-240C11C8A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44814-05CF-0544-AD12-95746A32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8DF8F-246B-DD44-A822-CA4D9626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BD849-25E6-AC48-A684-986DC774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7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031C-D9C7-944F-8CF4-DA5A2A4D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9C05D-5255-4D4F-AEA1-8CBC72AB4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B6E20-A79B-484D-B7BB-2A7691E4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593AF-B794-7343-A9B8-94A3B94E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560E3-9919-7D49-8E44-03045FD8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C9D784-F328-FE42-9BFE-0D61F509F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935A9-1E77-264E-A4DA-7F22158D7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F105-58C1-8C49-BEB2-30557139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198F-14F5-3040-90C9-82F0A0F5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E2AD4-D124-BE4D-9890-6A93A6D8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B3C2-E610-7B43-98F4-68986D24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31EBD-4426-3346-AD28-F4B35C6CC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D0A43-5839-9D49-B888-E22266A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7C61-56F1-3D4F-891E-AF037897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DEEC-4DAB-6B4B-BC42-3F7CF9C9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7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5E71-9742-904B-99DF-91ADD5E3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F4A3-73D4-4147-8BF8-0BF74FF4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763E-F8E8-224B-988E-FB946B9A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099B-1932-EC42-87A1-93DC55D0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E924-8DAD-B747-B77B-B625F7FB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2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B546-2ED5-424B-AC9E-78C4CE05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EF64-3F3D-D740-A2E7-701A30AF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296-C5E9-7F44-8FCF-55D9C87F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A53B-9277-B741-B9AC-9986FBB3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500F-08EF-7844-8EE9-D01DF01A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A406-643B-DE4D-8806-12BEBCD3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FD4B-496B-144E-94DD-4A089A259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7B82A-B6D5-7243-9107-1213C01A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E3534-E670-BC44-9FD5-8DFBC926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7F43-7D81-6A4B-8794-FE251659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2407-6838-3640-BC08-7B7071BB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08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5945-4133-5E43-9B9D-EA73C87F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AAD2-15C5-3340-B45E-D3F5DB95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1A504-CF37-2240-9E8B-3EFCDD83A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6AF69-F400-1049-995B-F3989DE13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E1A3D-D349-EE47-8EAE-575F43EBC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A93D8E-1587-1F49-A5C5-7036E547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47390-7635-D741-9C1F-93576FC4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19280-6A78-1F43-933A-B8404556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0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1E22-7E4C-C744-B9FC-6A544709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F3FF9-0023-A642-A184-DE20B424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D7F5A-5493-5445-A5EA-EA5B1721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BE1E3-BCAC-E148-9A9B-94A46B07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34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49328-5BEC-2A41-BF56-AB5FDADB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786B7-3900-8D47-B74C-3403BB03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9307A-8AC4-B043-9A0B-B0EC5C21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80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B6D-DFB8-9F49-8D6C-FFFA144E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D70E-D033-FB48-B0DB-314552B2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D0A5C-AE1B-F047-8E67-5B65792C5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21A0-33F7-E443-B0F1-3893479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AD3B7-E8B7-AB42-91DB-B8F6A47D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D281-419D-6F46-BE2A-FAB4AA2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4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D021-9A88-2E4D-B065-B7C230EF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4B040-0172-F244-92D7-CAD4CD2E7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F8D54-4F0A-6D4B-A3E1-15B6419E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A6205-F213-B34E-927E-7E8B1C2F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89F58-11D6-D94B-B619-B746568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8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AEC1-AF97-2E4D-BD34-82FCA14E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18FED-72F1-7949-99D5-01EFAFE36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787A5-95A2-AA4A-8CD9-99231C67F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3CFE-00AE-204C-9B8E-CDDDDB38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1D3FC-1777-F940-9C46-7A45D399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FB96-F1B2-6447-AF47-233D4290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2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02C-38C6-9B47-9FD6-43E0B414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B6F33-99EC-3A41-AFA4-3C8772A25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A8088-908D-C940-B698-6F229A56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4C38-A04C-C14E-9AC8-3AE3BC08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99C3-05FF-F940-A5BC-7341C292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0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1EFD3-DE61-704D-8FA1-B6014E254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FD0CF-8576-544B-B945-AB68FC2E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46CD-7C07-254C-AC5C-9C43BAB4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D6A42-2ACF-DD4D-8102-E5A6CBBA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760B-97A4-354F-8953-B0D21583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97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776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1DDB-2040-884F-B509-42B3599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79DA9-9603-F640-8D7A-F2D5BF4DB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CA2B5-F496-E34C-98FB-496AF7A6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BAF09-86E6-3645-8480-6D376706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A1A57-DCFC-774E-9B27-C24DF0DC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3B2E-1CB5-3940-B444-584740A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FA6A2-1589-D040-BF48-3F9E8980B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8E61B-DD69-D648-8CD1-C9B0CA805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CB0C8-737D-814B-99CA-9B71F6B8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8ED04-5D16-124F-A2BF-12863875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D146A-5521-344F-9DAC-47CA8370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3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DD4A-6D9B-B547-B118-B4E391EE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F0099-C4F2-894D-9425-6CE040A33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0B300-55D6-7F42-853C-6A40F573F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118C8-061F-934A-993B-7C8900525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00D5B-B083-5448-9A19-850FFD05B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5C35C-9583-E540-9168-DABF7604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80A3F-37C9-924E-BC7A-F193BD00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F6D42-CF0A-3D48-897F-67C6056B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76F1-7E68-C64E-8C37-ECC8D46E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DDBC3-B0C9-0947-AA71-994374CB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8911E-58E9-3B46-8BD2-8BBD8F97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13EE8-94C5-B146-856C-6B071AEB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7F8E6-0109-964F-B2A5-0603574B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CDCF5-F9A5-6241-B684-6CAD932A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39118-9550-2446-8087-75F0F9D2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E3BA-729C-A340-B67E-5008C508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C7BE-7BEB-2445-9963-A0C13553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4073F-6485-2C4A-9FF8-816290B7E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297AE-E150-E249-A6A5-B9AE4A6A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27283-A1A7-8B4B-B872-E5F612BF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F2FEE-7DD8-3E4E-85EB-71F985E8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B796-A9E2-3A45-9D44-479C81BA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EAE9C-5919-A64C-9850-9BDBC05BE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86394-893F-DB42-BE74-A23300475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56B6-1EF2-CE46-82AF-DEE0DB90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5B0F8-1509-F045-A8D2-429B7BBE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AFC62-F011-BE43-94F0-DE4CE3BE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000B7-AC97-DE46-AECF-A878FC1B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BCF69-7CF2-3045-B9DB-925EBE6E3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5F1B3-0ACE-A343-A7EA-E470A05AD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762B-D6A9-CC49-833D-FAC567668BA6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12B8A-3AA7-614C-BA51-036ADD747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7F375-436D-E44A-83EC-5B9A06FE2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34E19-B8B7-FF4C-ABCE-BA4419F3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E68D4-FBF2-EC43-89A3-4EB25240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6663-8DC7-8140-8331-231236732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9040-02D7-6D41-AB0D-6A38E635B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1F88-4AA3-E346-ACE6-E4DFBD6631F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8504-7AEF-284B-A6F8-3A3BFEA68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1AD3-C2DD-F94B-9A3E-13261A59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7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ctelehealth.org/services/pregnancy-wellness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B8EE-E4E3-974A-B178-AF966888A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8370"/>
          </a:xfrm>
        </p:spPr>
        <p:txBody>
          <a:bodyPr>
            <a:normAutofit/>
          </a:bodyPr>
          <a:lstStyle/>
          <a:p>
            <a:r>
              <a:rPr lang="en-US" sz="7200" b="1" dirty="0"/>
              <a:t>HEMOGLOBINOPATHIES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3A964-198B-B348-B53B-1547AA369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Donna D. Johnson, MD</a:t>
            </a:r>
          </a:p>
        </p:txBody>
      </p:sp>
    </p:spTree>
    <p:extLst>
      <p:ext uri="{BB962C8B-B14F-4D97-AF65-F5344CB8AC3E}">
        <p14:creationId xmlns:p14="http://schemas.microsoft.com/office/powerpoint/2010/main" val="70552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B746-6E6E-A84A-9223-595D06B4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ALPHA THALASSEMIA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9184-721E-7A42-88FF-FB7BF6CD0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Africa, the Middle East, India, Southeast Asia, southern China</a:t>
            </a:r>
          </a:p>
          <a:p>
            <a:r>
              <a:rPr lang="en-US" dirty="0"/>
              <a:t>Low MCV</a:t>
            </a:r>
          </a:p>
          <a:p>
            <a:r>
              <a:rPr lang="en-US" dirty="0"/>
              <a:t>Normal hemoglobin electrophoresis</a:t>
            </a:r>
          </a:p>
          <a:p>
            <a:r>
              <a:rPr lang="en-US" dirty="0"/>
              <a:t>Diagnosis: DNA testing</a:t>
            </a:r>
          </a:p>
        </p:txBody>
      </p:sp>
    </p:spTree>
    <p:extLst>
      <p:ext uri="{BB962C8B-B14F-4D97-AF65-F5344CB8AC3E}">
        <p14:creationId xmlns:p14="http://schemas.microsoft.com/office/powerpoint/2010/main" val="67947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58FB-F260-B043-BD55-9BA0BF88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TYPES OF ALPHA THALASSEMIA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2EDB5-72D0-BD43-96AD-BDE64DAF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Alpha thalassemia silent carrier. One gene is missing</a:t>
            </a:r>
          </a:p>
          <a:p>
            <a:r>
              <a:rPr lang="en-US" dirty="0"/>
              <a:t>Alpha thalassemia carrier. Two genes are missing</a:t>
            </a:r>
          </a:p>
          <a:p>
            <a:r>
              <a:rPr lang="en-US" dirty="0"/>
              <a:t>Hemoglobin H disease. Three genes are missing</a:t>
            </a:r>
          </a:p>
          <a:p>
            <a:r>
              <a:rPr lang="en-US" dirty="0"/>
              <a:t>Alpha thalassemia major. All 4 genes are missing</a:t>
            </a:r>
          </a:p>
          <a:p>
            <a:pPr lvl="1"/>
            <a:r>
              <a:rPr lang="en-US" dirty="0"/>
              <a:t>Hemoglobin Bart’s: incompatible with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6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BB85-0B5B-BC47-83B5-AF59DA27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TYPES OF ALPHA THALASSEMIA 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34522-63E9-6F48-BF2B-83C93B3D4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0448"/>
            <a:ext cx="10515600" cy="4241692"/>
          </a:xfrm>
        </p:spPr>
      </p:pic>
    </p:spTree>
    <p:extLst>
      <p:ext uri="{BB962C8B-B14F-4D97-AF65-F5344CB8AC3E}">
        <p14:creationId xmlns:p14="http://schemas.microsoft.com/office/powerpoint/2010/main" val="206658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C8F6-71A3-FF46-8CBF-FF4A6691C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ANEMIA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415C90-D2DA-A54C-86F7-94646678A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5229" y="1825625"/>
            <a:ext cx="6561541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4A8968-6A89-6140-B6C5-BF4833B42C53}"/>
              </a:ext>
            </a:extLst>
          </p:cNvPr>
          <p:cNvSpPr txBox="1"/>
          <p:nvPr/>
        </p:nvSpPr>
        <p:spPr>
          <a:xfrm>
            <a:off x="7737297" y="6308209"/>
            <a:ext cx="361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Muncie, Am Fam Physician, 2009</a:t>
            </a:r>
          </a:p>
        </p:txBody>
      </p:sp>
    </p:spTree>
    <p:extLst>
      <p:ext uri="{BB962C8B-B14F-4D97-AF65-F5344CB8AC3E}">
        <p14:creationId xmlns:p14="http://schemas.microsoft.com/office/powerpoint/2010/main" val="239717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81982-8173-664B-BF55-1109F0A4AFFA}"/>
              </a:ext>
            </a:extLst>
          </p:cNvPr>
          <p:cNvSpPr txBox="1"/>
          <p:nvPr/>
        </p:nvSpPr>
        <p:spPr>
          <a:xfrm>
            <a:off x="414721" y="184523"/>
            <a:ext cx="113337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 ECHO South Carolina Pregnancy Wellness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Visit Our Website: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https://sctelehealth.org/services/pregnancy-wellness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EAA25D-74F2-0949-AF13-B4385BEB4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33600"/>
              </p:ext>
            </p:extLst>
          </p:nvPr>
        </p:nvGraphicFramePr>
        <p:xfrm>
          <a:off x="1010685" y="1576136"/>
          <a:ext cx="10574957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1716785">
                  <a:extLst>
                    <a:ext uri="{9D8B030D-6E8A-4147-A177-3AD203B41FA5}">
                      <a16:colId xmlns:a16="http://schemas.microsoft.com/office/drawing/2014/main" val="103686759"/>
                    </a:ext>
                  </a:extLst>
                </a:gridCol>
                <a:gridCol w="8858172">
                  <a:extLst>
                    <a:ext uri="{9D8B030D-6E8A-4147-A177-3AD203B41FA5}">
                      <a16:colId xmlns:a16="http://schemas.microsoft.com/office/drawing/2014/main" val="175255505"/>
                    </a:ext>
                  </a:extLst>
                </a:gridCol>
              </a:tblGrid>
              <a:tr h="56887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3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Wednesday/Month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Postpartum Hemorrhage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 pm – 1:00 pm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2436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6948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919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11/17/21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919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Thyroid Disease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68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19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13F1-E00F-2949-AE83-91E3FE83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ADULT HEMOGLOBIN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7765A5-7137-1A46-A444-57F0A23D9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6230" y="1825625"/>
            <a:ext cx="4739539" cy="4351338"/>
          </a:xfrm>
        </p:spPr>
      </p:pic>
    </p:spTree>
    <p:extLst>
      <p:ext uri="{BB962C8B-B14F-4D97-AF65-F5344CB8AC3E}">
        <p14:creationId xmlns:p14="http://schemas.microsoft.com/office/powerpoint/2010/main" val="355085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1B961-415A-4342-AD2D-536F63D8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COMPLETE BLOOD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C2560-95D8-CA45-A230-695F59228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Hemoglobin</a:t>
            </a:r>
          </a:p>
          <a:p>
            <a:r>
              <a:rPr lang="en-US" dirty="0"/>
              <a:t>Hematocrit</a:t>
            </a:r>
          </a:p>
          <a:p>
            <a:r>
              <a:rPr lang="en-US" dirty="0"/>
              <a:t>Mean corpuscular volume</a:t>
            </a:r>
          </a:p>
          <a:p>
            <a:pPr lvl="1"/>
            <a:r>
              <a:rPr lang="en-US" dirty="0"/>
              <a:t>Mean red blood cell size</a:t>
            </a:r>
          </a:p>
          <a:p>
            <a:pPr lvl="1"/>
            <a:r>
              <a:rPr lang="en-US" dirty="0"/>
              <a:t>Microcytic (&lt;80 </a:t>
            </a:r>
            <a:r>
              <a:rPr lang="en-US" dirty="0" err="1"/>
              <a:t>fl</a:t>
            </a:r>
            <a:r>
              <a:rPr lang="en-US" dirty="0"/>
              <a:t>): iron deficiency anemia or hemoglobinopathies</a:t>
            </a:r>
          </a:p>
          <a:p>
            <a:pPr lvl="1"/>
            <a:r>
              <a:rPr lang="en-US" dirty="0"/>
              <a:t>Macrocytic (&gt;100 </a:t>
            </a:r>
            <a:r>
              <a:rPr lang="en-US" dirty="0" err="1"/>
              <a:t>fl</a:t>
            </a:r>
            <a:r>
              <a:rPr lang="en-US"/>
              <a:t>): B 12 or folate deficiency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1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CA5-4DD9-C54C-BB4C-721F6733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HEMOGLOBINOPATHIES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BA75E-CDEA-7741-B96F-B9705F7EC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CBC</a:t>
            </a:r>
          </a:p>
          <a:p>
            <a:r>
              <a:rPr lang="en-US" dirty="0"/>
              <a:t>Hemoglobin electrophoresis</a:t>
            </a:r>
          </a:p>
          <a:p>
            <a:pPr lvl="1"/>
            <a:r>
              <a:rPr lang="en-US" dirty="0"/>
              <a:t>A1 (96-97%), A2 (&lt;3.5%), and F (&lt;1%)</a:t>
            </a:r>
          </a:p>
          <a:p>
            <a:r>
              <a:rPr lang="en-US" dirty="0"/>
              <a:t>Sickle </a:t>
            </a:r>
            <a:r>
              <a:rPr lang="en-US" dirty="0" err="1"/>
              <a:t>Dex</a:t>
            </a:r>
            <a:endParaRPr lang="en-US" dirty="0"/>
          </a:p>
          <a:p>
            <a:pPr lvl="1"/>
            <a:r>
              <a:rPr lang="en-US" dirty="0"/>
              <a:t>Should NOT be ordered</a:t>
            </a:r>
          </a:p>
          <a:p>
            <a:pPr lvl="1"/>
            <a:r>
              <a:rPr lang="en-US" dirty="0"/>
              <a:t>Only looks for sickling</a:t>
            </a:r>
          </a:p>
        </p:txBody>
      </p:sp>
    </p:spTree>
    <p:extLst>
      <p:ext uri="{BB962C8B-B14F-4D97-AF65-F5344CB8AC3E}">
        <p14:creationId xmlns:p14="http://schemas.microsoft.com/office/powerpoint/2010/main" val="261792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DBCD-D3E3-ED45-BDB0-1F88A048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SICKLE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43CF6-B8D2-064C-ACF0-6E3A43968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Defect in Beta hemoglobin</a:t>
            </a:r>
          </a:p>
          <a:p>
            <a:r>
              <a:rPr lang="en-US" dirty="0"/>
              <a:t>Point mutation</a:t>
            </a:r>
          </a:p>
          <a:p>
            <a:r>
              <a:rPr lang="en-US" dirty="0"/>
              <a:t>MCV is usually normal</a:t>
            </a:r>
          </a:p>
          <a:p>
            <a:pPr lvl="1"/>
            <a:r>
              <a:rPr lang="en-US" dirty="0"/>
              <a:t>Reticulocytes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C734C-C1D3-DD45-8172-0095754F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71" y="1500027"/>
            <a:ext cx="4787900" cy="49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4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9032A-4F10-3A47-8618-2CE6B1ED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TYPES OF SICKLE CELL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3E95-4661-4E4F-9C93-F3BF74995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Hemoglobin SS</a:t>
            </a:r>
          </a:p>
          <a:p>
            <a:r>
              <a:rPr lang="en-US" dirty="0"/>
              <a:t>Hemoglobin SC </a:t>
            </a:r>
          </a:p>
          <a:p>
            <a:r>
              <a:rPr lang="en-US" dirty="0"/>
              <a:t>Hemoglobin SB+ </a:t>
            </a:r>
          </a:p>
        </p:txBody>
      </p:sp>
    </p:spTree>
    <p:extLst>
      <p:ext uri="{BB962C8B-B14F-4D97-AF65-F5344CB8AC3E}">
        <p14:creationId xmlns:p14="http://schemas.microsoft.com/office/powerpoint/2010/main" val="271998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72CD-3966-744F-A95D-8E03600F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SICKLE CELL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2607B-7CA0-714C-8C51-702A2C0AF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HbSS</a:t>
            </a:r>
            <a:r>
              <a:rPr lang="en-US" dirty="0"/>
              <a:t>: primarily Hgb S</a:t>
            </a:r>
          </a:p>
          <a:p>
            <a:r>
              <a:rPr lang="en-US" dirty="0" err="1"/>
              <a:t>HbSC</a:t>
            </a:r>
            <a:r>
              <a:rPr lang="en-US" dirty="0"/>
              <a:t>: About half S and about half C </a:t>
            </a:r>
          </a:p>
          <a:p>
            <a:r>
              <a:rPr lang="en-US" dirty="0" err="1"/>
              <a:t>HbSB</a:t>
            </a:r>
            <a:r>
              <a:rPr lang="en-US" dirty="0"/>
              <a:t>+: about half S, increased Hgb A2 and increased Hgb F</a:t>
            </a:r>
          </a:p>
        </p:txBody>
      </p:sp>
    </p:spTree>
    <p:extLst>
      <p:ext uri="{BB962C8B-B14F-4D97-AF65-F5344CB8AC3E}">
        <p14:creationId xmlns:p14="http://schemas.microsoft.com/office/powerpoint/2010/main" val="162313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E45B-A9BD-9B4A-B914-92C9FC82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BETA THALASSEMIA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D87A9-7731-FE4F-9AB1-8619BCE16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African, Asian, Greek, Italian and Middle Eastern</a:t>
            </a:r>
          </a:p>
          <a:p>
            <a:r>
              <a:rPr lang="en-US" dirty="0"/>
              <a:t>Low MCV</a:t>
            </a:r>
          </a:p>
          <a:p>
            <a:r>
              <a:rPr lang="en-US" dirty="0"/>
              <a:t>Hemoglobin electrophoresis: ↓A1,↑A2, and ↑ F</a:t>
            </a:r>
          </a:p>
          <a:p>
            <a:r>
              <a:rPr lang="en-US" dirty="0"/>
              <a:t>Three types:</a:t>
            </a:r>
          </a:p>
          <a:p>
            <a:pPr lvl="1"/>
            <a:r>
              <a:rPr lang="en-US" dirty="0"/>
              <a:t>Minor</a:t>
            </a:r>
          </a:p>
          <a:p>
            <a:pPr lvl="1"/>
            <a:r>
              <a:rPr lang="en-US" dirty="0"/>
              <a:t>Intermediate</a:t>
            </a:r>
          </a:p>
          <a:p>
            <a:pPr lvl="1"/>
            <a:r>
              <a:rPr lang="en-US" dirty="0"/>
              <a:t>Major (Cooley’s anemia)</a:t>
            </a:r>
          </a:p>
          <a:p>
            <a:r>
              <a:rPr lang="en-US" dirty="0"/>
              <a:t>Transfusion</a:t>
            </a:r>
          </a:p>
          <a:p>
            <a:pPr lvl="1"/>
            <a:r>
              <a:rPr lang="en-US" dirty="0"/>
              <a:t>Independent</a:t>
            </a:r>
          </a:p>
          <a:p>
            <a:pPr lvl="1"/>
            <a:r>
              <a:rPr lang="en-US" dirty="0"/>
              <a:t>Dependent </a:t>
            </a:r>
          </a:p>
        </p:txBody>
      </p:sp>
    </p:spTree>
    <p:extLst>
      <p:ext uri="{BB962C8B-B14F-4D97-AF65-F5344CB8AC3E}">
        <p14:creationId xmlns:p14="http://schemas.microsoft.com/office/powerpoint/2010/main" val="276637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BC94-2BFC-6E4A-B007-9A9B667D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BETA THALASSEMIA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1CFB0A-3CE4-C646-B432-7642528AA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308" y="1825625"/>
            <a:ext cx="917538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903DF-1A5D-064E-9A6D-C51F1B174E1E}"/>
              </a:ext>
            </a:extLst>
          </p:cNvPr>
          <p:cNvSpPr txBox="1"/>
          <p:nvPr/>
        </p:nvSpPr>
        <p:spPr>
          <a:xfrm>
            <a:off x="8404261" y="6176963"/>
            <a:ext cx="343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Muncie, Am Fam Physician,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288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1_Office Theme</vt:lpstr>
      <vt:lpstr>HEMOGLOBINOPATHIES</vt:lpstr>
      <vt:lpstr>ADULT HEMOGLOBIN</vt:lpstr>
      <vt:lpstr>COMPLETE BLOOD COUNT</vt:lpstr>
      <vt:lpstr>HEMOGLOBINOPATHIES</vt:lpstr>
      <vt:lpstr>SICKLE CELL</vt:lpstr>
      <vt:lpstr>TYPES OF SICKLE CELL DISEASE</vt:lpstr>
      <vt:lpstr>SICKLE CELL</vt:lpstr>
      <vt:lpstr>BETA THALASSEMIA </vt:lpstr>
      <vt:lpstr>BETA THALASSEMIA </vt:lpstr>
      <vt:lpstr>ALPHA THALASSEMIA </vt:lpstr>
      <vt:lpstr>TYPES OF ALPHA THALASSEMIA </vt:lpstr>
      <vt:lpstr>TYPES OF ALPHA THALASSEMIA </vt:lpstr>
      <vt:lpstr>ANEMIA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HEMOGLOBINOPATHIES</dc:title>
  <dc:creator>Donna Johnson</dc:creator>
  <cp:lastModifiedBy>Johnson, Donna</cp:lastModifiedBy>
  <cp:revision>4</cp:revision>
  <dcterms:created xsi:type="dcterms:W3CDTF">2021-11-03T02:06:48Z</dcterms:created>
  <dcterms:modified xsi:type="dcterms:W3CDTF">2021-11-03T18:05:06Z</dcterms:modified>
</cp:coreProperties>
</file>