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5" r:id="rId9"/>
    <p:sldId id="260" r:id="rId10"/>
    <p:sldId id="261" r:id="rId11"/>
    <p:sldId id="262" r:id="rId12"/>
    <p:sldId id="263" r:id="rId13"/>
    <p:sldId id="264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4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1E83D-B05A-D951-7AD4-F54CB79EF1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D15211-2CC4-2DE2-5337-237F20319C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8DF97-BD38-BF2E-4F06-3D3463FD5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EBFEE-32E0-4910-AFAF-41B5F19BFB5D}" type="datetimeFigureOut">
              <a:rPr lang="en-US" smtClean="0"/>
              <a:t>7/8/23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D582F-6FB1-060F-C6F6-345F531EC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E83CE-C8D6-198A-0ED8-E908E9D74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8ABF-F6C4-4F82-B27E-AD25333E1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9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80789-E394-D51A-BA86-2049C0F0C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3930FE-9661-8B2D-DFCD-9631079F2A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A4557-037E-420C-9987-D04B78FCB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EBFEE-32E0-4910-AFAF-41B5F19BFB5D}" type="datetimeFigureOut">
              <a:rPr lang="en-US" smtClean="0"/>
              <a:t>7/8/23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DAFF2-A3D4-D49B-57EE-D95B77BB1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5EFF-8387-AF84-B08E-E0C21321A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8ABF-F6C4-4F82-B27E-AD25333E1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304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CB7C46-CC04-4121-7A54-AEADD0551E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761B1A-3AC8-1014-3A88-8A67624CA4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4D4FF-F85F-EB7E-3B41-627A34F7D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EBFEE-32E0-4910-AFAF-41B5F19BFB5D}" type="datetimeFigureOut">
              <a:rPr lang="en-US" smtClean="0"/>
              <a:t>7/8/23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8A0AA-5995-E547-DC3E-B424F882A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DA128-6796-95EA-80D6-A9B52A6E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8ABF-F6C4-4F82-B27E-AD25333E1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894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56973-5F4C-8D97-2001-068E7ABC2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1E3B3-14D8-646C-D397-DD3697568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1D52A-9F97-D645-A891-0D170B982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EBFEE-32E0-4910-AFAF-41B5F19BFB5D}" type="datetimeFigureOut">
              <a:rPr lang="en-US" smtClean="0"/>
              <a:t>7/8/23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A9FCAA-9230-03CF-9272-B46932601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B865B-FAC4-BAE9-AEB0-0D81E7496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8ABF-F6C4-4F82-B27E-AD25333E1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54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B11AF-827C-8114-40B2-FA09B300C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BAD579-6DE3-FB37-0B91-654016B24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EEAD2-9D63-1627-D852-4D3D3B060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EBFEE-32E0-4910-AFAF-41B5F19BFB5D}" type="datetimeFigureOut">
              <a:rPr lang="en-US" smtClean="0"/>
              <a:t>7/8/23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36CB1-CD4A-2411-5E6E-5798DF7E0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94169-A158-924F-B488-8E2F6BE01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8ABF-F6C4-4F82-B27E-AD25333E1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968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E95E8-4B31-8E5C-C143-3940EDED6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35E04-B743-2D87-DE80-F62AA629E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7827F8-782C-E6C2-B590-13636B838F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83EEDC-9864-C345-BB54-0515C364F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EBFEE-32E0-4910-AFAF-41B5F19BFB5D}" type="datetimeFigureOut">
              <a:rPr lang="en-US" smtClean="0"/>
              <a:t>7/8/23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86C6FF-A2D9-C1B0-7ABA-780CFE147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1C4423-D0C6-674C-05EB-5D4803413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8ABF-F6C4-4F82-B27E-AD25333E1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49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F0D59-DEF6-F048-81E9-CA4B885FC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252A1A-0451-DC79-253E-9F9A4A7CD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AEF72-E609-B8F3-A9B6-39DDAFAC7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D074FA-8EF8-E57C-0408-905AADF38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1B9049-148D-76B6-F04E-663C202AF9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E4A424-7B7A-944C-5A9E-3FDE5D434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EBFEE-32E0-4910-AFAF-41B5F19BFB5D}" type="datetimeFigureOut">
              <a:rPr lang="en-US" smtClean="0"/>
              <a:t>7/8/23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7DB416-CEE3-D17B-35E8-8E8DC1CCD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9F0EAB-7679-5309-371B-746E2A9AC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8ABF-F6C4-4F82-B27E-AD25333E1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190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681D6-433C-2F11-84A1-A86C1D077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07B1A6-4B4A-60D0-F8EA-9E700E8CD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EBFEE-32E0-4910-AFAF-41B5F19BFB5D}" type="datetimeFigureOut">
              <a:rPr lang="en-US" smtClean="0"/>
              <a:t>7/8/23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ED2D21-D53D-3A8A-E305-EE44AC389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BD5D62-45CF-55AC-7840-44814315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8ABF-F6C4-4F82-B27E-AD25333E1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44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83EBA0-A3D6-7E7C-47A8-1EE376CE8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EBFEE-32E0-4910-AFAF-41B5F19BFB5D}" type="datetimeFigureOut">
              <a:rPr lang="en-US" smtClean="0"/>
              <a:t>7/8/23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F15056-BC26-48B8-31E5-89A5C7393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9EE0D7-3342-D5CA-A385-57DB38B98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8ABF-F6C4-4F82-B27E-AD25333E1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97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A680D-340F-4F56-5014-57CE9E187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B1AE6-9F8D-E38D-5659-4486F54B1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EE3F75-8CDB-EB8A-F068-0671D2C866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640FD3-C987-88C4-4CBF-B9177B81D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EBFEE-32E0-4910-AFAF-41B5F19BFB5D}" type="datetimeFigureOut">
              <a:rPr lang="en-US" smtClean="0"/>
              <a:t>7/8/23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75DB86-86E4-391F-D4B1-1FEE7F7DA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4A3C6F-43A5-1C2C-827C-800B77EF2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8ABF-F6C4-4F82-B27E-AD25333E1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60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02D0E-4FCF-0A69-4DCB-C9234DA4A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D82D2E-A779-3260-2F92-79051FB64B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A5FD09-6DE2-DCFA-5EE9-9B5ABF1036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BDF67-285F-4C90-8A60-2D4E9DF24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EBFEE-32E0-4910-AFAF-41B5F19BFB5D}" type="datetimeFigureOut">
              <a:rPr lang="en-US" smtClean="0"/>
              <a:t>7/8/23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A33DE5-3789-F53F-1940-49411F466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762725-843C-61E5-A1BA-73C3FC2E2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8ABF-F6C4-4F82-B27E-AD25333E1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93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478C99-4F4C-E158-3CB1-FFDD663AD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0F5707-293F-9EF5-69C7-A3296E607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CB58E-EB90-9923-E19B-C79D2947C0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EBFEE-32E0-4910-AFAF-41B5F19BFB5D}" type="datetimeFigureOut">
              <a:rPr lang="en-US" smtClean="0"/>
              <a:t>7/8/23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9C7DA-ACD4-0977-03B7-6D6AAF827C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13744-0EAF-5B69-F284-C43862EAC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A8ABF-F6C4-4F82-B27E-AD25333E1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9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2B7C9-1E5D-3E49-A443-59209B6F47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Induction of Labor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463062-5F84-555D-34F0-AF40E1626F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Berry Campbell, MD</a:t>
            </a:r>
          </a:p>
        </p:txBody>
      </p:sp>
    </p:spTree>
    <p:extLst>
      <p:ext uri="{BB962C8B-B14F-4D97-AF65-F5344CB8AC3E}">
        <p14:creationId xmlns:p14="http://schemas.microsoft.com/office/powerpoint/2010/main" val="3030462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4BDA6-34EE-FCE4-EDDE-2760A8844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Misoprostol (PGE1)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CC2D2-764D-DB44-6905-8462968BB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Approved to treat gastric ulcers</a:t>
            </a:r>
          </a:p>
          <a:p>
            <a:r>
              <a:rPr lang="en-US" dirty="0"/>
              <a:t>Works extremely well to soften, efface and dilate</a:t>
            </a:r>
          </a:p>
          <a:p>
            <a:r>
              <a:rPr lang="en-US" dirty="0">
                <a:highlight>
                  <a:srgbClr val="FFFF00"/>
                </a:highlight>
              </a:rPr>
              <a:t>Inexpensive</a:t>
            </a:r>
          </a:p>
          <a:p>
            <a:r>
              <a:rPr lang="en-US" dirty="0"/>
              <a:t>100 mcg pills—split to 25 mcg doses: administer q 3-6 hours</a:t>
            </a:r>
          </a:p>
          <a:p>
            <a:r>
              <a:rPr lang="en-US" dirty="0"/>
              <a:t>Equally effective orally </a:t>
            </a:r>
            <a:r>
              <a:rPr lang="en-US" i="1" dirty="0"/>
              <a:t>OR</a:t>
            </a:r>
            <a:r>
              <a:rPr lang="en-US" dirty="0"/>
              <a:t> vaginally; Sublingual also used</a:t>
            </a:r>
          </a:p>
          <a:p>
            <a:r>
              <a:rPr lang="en-US" dirty="0"/>
              <a:t>SE: uterine tachysystole with or without FHR changes (IVF, position changes, SQ terbutaline)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i="1" dirty="0"/>
              <a:t>Less tachysystole/FHR abnormalities with oral administration</a:t>
            </a:r>
          </a:p>
          <a:p>
            <a:endParaRPr lang="en-US" dirty="0"/>
          </a:p>
          <a:p>
            <a:r>
              <a:rPr lang="en-US" dirty="0"/>
              <a:t>Contraindicated with prior uterine scar</a:t>
            </a:r>
          </a:p>
        </p:txBody>
      </p:sp>
    </p:spTree>
    <p:extLst>
      <p:ext uri="{BB962C8B-B14F-4D97-AF65-F5344CB8AC3E}">
        <p14:creationId xmlns:p14="http://schemas.microsoft.com/office/powerpoint/2010/main" val="1871329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E3E9C-4E9D-344A-8311-4E557E5AC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Dinoprostol</a:t>
            </a:r>
            <a:r>
              <a:rPr lang="en-US" dirty="0"/>
              <a:t> (PGE2)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0D144-7FF2-68BD-6119-560AFB64E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Intracervical, intravaginal gel 0.5 mg (q 6-12 hours, 3 doses) or vaginal insert (depot with 10 mg, slow release-one every 12 hours)</a:t>
            </a:r>
          </a:p>
          <a:p>
            <a:r>
              <a:rPr lang="en-US" dirty="0"/>
              <a:t>Equally effective as misoprostol</a:t>
            </a:r>
          </a:p>
          <a:p>
            <a:r>
              <a:rPr lang="en-US" dirty="0">
                <a:highlight>
                  <a:srgbClr val="FFFF00"/>
                </a:highlight>
              </a:rPr>
              <a:t>Much more expensive</a:t>
            </a:r>
          </a:p>
          <a:p>
            <a:r>
              <a:rPr lang="en-US" dirty="0"/>
              <a:t>Lower risk of tachysystole—if occurs, can remove the insert</a:t>
            </a:r>
          </a:p>
          <a:p>
            <a:endParaRPr lang="en-US" dirty="0"/>
          </a:p>
          <a:p>
            <a:r>
              <a:rPr lang="en-US" dirty="0"/>
              <a:t>Contraindicated with prior uterine scar</a:t>
            </a:r>
          </a:p>
        </p:txBody>
      </p:sp>
    </p:spTree>
    <p:extLst>
      <p:ext uri="{BB962C8B-B14F-4D97-AF65-F5344CB8AC3E}">
        <p14:creationId xmlns:p14="http://schemas.microsoft.com/office/powerpoint/2010/main" val="2015492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C0D64-6F00-6E0D-BDFA-F8A6861DA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2A747-1567-ED6A-3110-7364999F6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Oxytocin is the mainstay</a:t>
            </a:r>
          </a:p>
          <a:p>
            <a:r>
              <a:rPr lang="en-US" dirty="0"/>
              <a:t>Intravenous – initial response 3-5 minutes, steady state after 40 minutes</a:t>
            </a:r>
          </a:p>
          <a:p>
            <a:r>
              <a:rPr lang="en-US" dirty="0"/>
              <a:t>Low dose, high dose protocols—institution based (1x1x30; 4x4x15)</a:t>
            </a:r>
          </a:p>
          <a:p>
            <a:r>
              <a:rPr lang="en-US" dirty="0"/>
              <a:t>More responsive with advancing GA—plateau at 32 weeks-term.</a:t>
            </a:r>
          </a:p>
          <a:p>
            <a:r>
              <a:rPr lang="en-US" dirty="0"/>
              <a:t>Most effective with favorable cervix</a:t>
            </a:r>
          </a:p>
          <a:p>
            <a:r>
              <a:rPr lang="en-US" dirty="0"/>
              <a:t>Goal </a:t>
            </a:r>
            <a:r>
              <a:rPr lang="en-US" dirty="0" err="1"/>
              <a:t>ctx</a:t>
            </a:r>
            <a:r>
              <a:rPr lang="en-US" dirty="0"/>
              <a:t> every 2-3 minutes (tachysystole is &gt;5 </a:t>
            </a:r>
            <a:r>
              <a:rPr lang="en-US" dirty="0" err="1"/>
              <a:t>ctx</a:t>
            </a:r>
            <a:r>
              <a:rPr lang="en-US" dirty="0"/>
              <a:t>/10 min averaged over 30 minutes)</a:t>
            </a:r>
          </a:p>
        </p:txBody>
      </p:sp>
    </p:spTree>
    <p:extLst>
      <p:ext uri="{BB962C8B-B14F-4D97-AF65-F5344CB8AC3E}">
        <p14:creationId xmlns:p14="http://schemas.microsoft.com/office/powerpoint/2010/main" val="2580031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94C89-2ED0-F1C3-6B39-FA729034A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IOL</a:t>
            </a:r>
            <a:br>
              <a:rPr lang="en-US" dirty="0"/>
            </a:br>
            <a:r>
              <a:rPr lang="en-US" sz="2800" dirty="0"/>
              <a:t>Other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C236C-7061-A16F-FF86-5343473AA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Stripping of membranes: requires some dilatation, increases likelihood of labor within 48 hours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549546-5318-5A6E-21C1-6A03F201B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075" y="2590800"/>
            <a:ext cx="480060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143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917E5-9D61-B5E8-9112-C764F5D3F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IOL</a:t>
            </a:r>
            <a:br>
              <a:rPr lang="en-US" dirty="0"/>
            </a:br>
            <a:r>
              <a:rPr lang="en-US" sz="2800" dirty="0"/>
              <a:t>Other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B2081-7906-14F3-54E9-8EC43963E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Amniotomy: Adjunct to enhance labor with favorable cervix</a:t>
            </a:r>
          </a:p>
          <a:p>
            <a:r>
              <a:rPr lang="en-US" dirty="0"/>
              <a:t>Not necessarily as effective alone w/o </a:t>
            </a:r>
            <a:r>
              <a:rPr lang="en-US" dirty="0" err="1"/>
              <a:t>ctx</a:t>
            </a:r>
            <a:r>
              <a:rPr lang="en-US" dirty="0"/>
              <a:t> and/or oxytocin</a:t>
            </a:r>
          </a:p>
          <a:p>
            <a:endParaRPr lang="en-US" dirty="0"/>
          </a:p>
          <a:p>
            <a:r>
              <a:rPr lang="en-US" dirty="0"/>
              <a:t>Nipple stimulation: Adjunct to enhance labor with favorable cervix</a:t>
            </a:r>
          </a:p>
        </p:txBody>
      </p:sp>
    </p:spTree>
    <p:extLst>
      <p:ext uri="{BB962C8B-B14F-4D97-AF65-F5344CB8AC3E}">
        <p14:creationId xmlns:p14="http://schemas.microsoft.com/office/powerpoint/2010/main" val="369575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3506C-4A06-B39D-3F2E-14FB9D60D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ARRIVE Trial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3938C-7C6C-9D3C-252E-06A826F1D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N= 6106 randomized low risk G1 at 41 facilities</a:t>
            </a:r>
          </a:p>
          <a:p>
            <a:r>
              <a:rPr lang="en-US" dirty="0"/>
              <a:t>39 week induction vs expectant</a:t>
            </a:r>
          </a:p>
          <a:p>
            <a:r>
              <a:rPr lang="en-US" dirty="0"/>
              <a:t>Primary outcomes: PNM&amp;M no difference; CS rate lower in induction group (18.6 vs 22.2%)</a:t>
            </a:r>
          </a:p>
          <a:p>
            <a:r>
              <a:rPr lang="en-US" dirty="0"/>
              <a:t>Secondary outcomes: Induction lower GHTN/</a:t>
            </a:r>
            <a:r>
              <a:rPr lang="en-US" dirty="0" err="1"/>
              <a:t>preecl</a:t>
            </a:r>
            <a:r>
              <a:rPr lang="en-US" dirty="0"/>
              <a:t> rate (9.1 vs 14.1%); lower need for neonatal support.  No difference among any ethnic, racial groups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                          </a:t>
            </a:r>
            <a:r>
              <a:rPr lang="en-US" sz="2000" dirty="0"/>
              <a:t>NEJM Aug 8, 2018</a:t>
            </a:r>
          </a:p>
        </p:txBody>
      </p:sp>
    </p:spTree>
    <p:extLst>
      <p:ext uri="{BB962C8B-B14F-4D97-AF65-F5344CB8AC3E}">
        <p14:creationId xmlns:p14="http://schemas.microsoft.com/office/powerpoint/2010/main" val="3709302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B0F21-0602-731F-8097-844B16770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ARRIVE Trial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FF97E-87C8-9474-70F2-3D949EEB1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Offering elective IOL at 39 weeks should take into account:</a:t>
            </a:r>
          </a:p>
          <a:p>
            <a:pPr marL="0" indent="0">
              <a:buNone/>
            </a:pPr>
            <a:r>
              <a:rPr lang="en-US" dirty="0"/>
              <a:t>      Pt preference</a:t>
            </a:r>
          </a:p>
          <a:p>
            <a:pPr marL="0" indent="0">
              <a:buNone/>
            </a:pPr>
            <a:r>
              <a:rPr lang="en-US" dirty="0"/>
              <a:t>      Resources available (including personnel)and space</a:t>
            </a:r>
          </a:p>
          <a:p>
            <a:pPr marL="0" indent="0">
              <a:buNone/>
            </a:pPr>
            <a:r>
              <a:rPr lang="en-US" dirty="0"/>
              <a:t>      Allow longer latent phases (up to 24 hours+)</a:t>
            </a:r>
          </a:p>
          <a:p>
            <a:pPr marL="0" indent="0">
              <a:buNone/>
            </a:pPr>
            <a:r>
              <a:rPr lang="en-US" dirty="0"/>
              <a:t>      Use oxytocin for ≥ 18 hours after ROM before calling failed     	induction</a:t>
            </a:r>
          </a:p>
        </p:txBody>
      </p:sp>
    </p:spTree>
    <p:extLst>
      <p:ext uri="{BB962C8B-B14F-4D97-AF65-F5344CB8AC3E}">
        <p14:creationId xmlns:p14="http://schemas.microsoft.com/office/powerpoint/2010/main" val="3293208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F59E6-B7CE-B88F-21CE-C265CBA95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0" i="0" u="none" strike="noStrike" baseline="0" dirty="0">
                <a:latin typeface="GuardianSans-Medium"/>
              </a:rPr>
              <a:t>Analysis of Obstetric Outcomes by Hospital Location, Volume, and Teaching Status</a:t>
            </a:r>
            <a:br>
              <a:rPr lang="en-US" sz="2400" b="0" i="0" u="none" strike="noStrike" baseline="0" dirty="0">
                <a:latin typeface="GuardianSans-Medium"/>
              </a:rPr>
            </a:br>
            <a:r>
              <a:rPr lang="en-US" sz="2400" b="0" i="0" u="none" strike="noStrike" baseline="0" dirty="0">
                <a:latin typeface="GuardianSans-Medium"/>
              </a:rPr>
              <a:t>Associated With Non–Medically Indicated Induction of Labor at 39 Weeks</a:t>
            </a:r>
            <a:br>
              <a:rPr lang="en-US" sz="2400" b="0" i="0" u="none" strike="noStrike" baseline="0" dirty="0">
                <a:latin typeface="GuardianSans-Medium"/>
              </a:rPr>
            </a:br>
            <a:r>
              <a:rPr lang="en-US" sz="2400" b="0" i="0" u="none" strike="noStrike" baseline="0" dirty="0">
                <a:latin typeface="GuardianSans-Medium"/>
              </a:rPr>
              <a:t>                                                                                 </a:t>
            </a:r>
            <a:r>
              <a:rPr lang="en-US" sz="1800" b="0" i="0" u="none" strike="noStrike" baseline="0" dirty="0">
                <a:latin typeface="GuardianSans-Medium"/>
              </a:rPr>
              <a:t>JAMA Open. Hersh, AR </a:t>
            </a:r>
            <a:r>
              <a:rPr lang="en-US" sz="1800" b="0" i="0" u="none" strike="noStrike" baseline="0" dirty="0" err="1">
                <a:latin typeface="GuardianSans-Medium"/>
              </a:rPr>
              <a:t>st</a:t>
            </a:r>
            <a:r>
              <a:rPr lang="en-US" sz="1800" b="0" i="0" u="none" strike="noStrike" baseline="0" dirty="0">
                <a:latin typeface="GuardianSans-Medium"/>
              </a:rPr>
              <a:t> al 2023; 6 (4): e239167</a:t>
            </a:r>
            <a:endParaRPr lang="en-US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A0A45-B145-B7D6-9B66-08E9EEE3E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N= 24,272 nonmedically IOL</a:t>
            </a:r>
          </a:p>
          <a:p>
            <a:r>
              <a:rPr lang="en-US" dirty="0"/>
              <a:t>Lower CS rates with induction in medium and large hospital delivery services; no difference in small hospitals</a:t>
            </a:r>
          </a:p>
          <a:p>
            <a:r>
              <a:rPr lang="en-US" dirty="0"/>
              <a:t>Chorioamnionitis and pp hemorrhage lower in IOL group</a:t>
            </a:r>
          </a:p>
          <a:p>
            <a:r>
              <a:rPr lang="en-US" dirty="0"/>
              <a:t>Neonatal outcomes better in IOL group</a:t>
            </a:r>
          </a:p>
        </p:txBody>
      </p:sp>
    </p:spTree>
    <p:extLst>
      <p:ext uri="{BB962C8B-B14F-4D97-AF65-F5344CB8AC3E}">
        <p14:creationId xmlns:p14="http://schemas.microsoft.com/office/powerpoint/2010/main" val="978785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B6A2D-B448-4C31-51FC-B0797E635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IOL</a:t>
            </a:r>
            <a:br>
              <a:rPr lang="en-US" dirty="0"/>
            </a:br>
            <a:r>
              <a:rPr lang="en-US" sz="3200" dirty="0"/>
              <a:t>Special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C2DA2-19C3-E4D3-165B-E302A497F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Management of fetal demise</a:t>
            </a:r>
          </a:p>
          <a:p>
            <a:r>
              <a:rPr lang="en-US" dirty="0"/>
              <a:t>Management of fetal demise in the mid-trimester with </a:t>
            </a:r>
            <a:r>
              <a:rPr lang="en-US" i="1" dirty="0"/>
              <a:t>and</a:t>
            </a:r>
            <a:r>
              <a:rPr lang="en-US" dirty="0"/>
              <a:t> without uterine scar</a:t>
            </a:r>
          </a:p>
          <a:p>
            <a:pPr marL="0" indent="0">
              <a:buNone/>
            </a:pPr>
            <a:r>
              <a:rPr lang="en-US" dirty="0"/>
              <a:t>--High dose oxytocin</a:t>
            </a:r>
          </a:p>
          <a:p>
            <a:pPr marL="0" indent="0">
              <a:buNone/>
            </a:pPr>
            <a:r>
              <a:rPr lang="en-US" dirty="0"/>
              <a:t>--High dose misoprostol</a:t>
            </a:r>
          </a:p>
        </p:txBody>
      </p:sp>
    </p:spTree>
    <p:extLst>
      <p:ext uri="{BB962C8B-B14F-4D97-AF65-F5344CB8AC3E}">
        <p14:creationId xmlns:p14="http://schemas.microsoft.com/office/powerpoint/2010/main" val="486472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8F0A5-3787-099F-524C-E0F39A335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 of Labor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C9C77-F9AB-65F1-B130-0558FBE7D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Goal: achieve a vaginal delivery by inducing contractions before spontaneous onset of labor</a:t>
            </a:r>
          </a:p>
          <a:p>
            <a:endParaRPr lang="en-US" dirty="0"/>
          </a:p>
          <a:p>
            <a:r>
              <a:rPr lang="en-US" dirty="0"/>
              <a:t>When?  ≥ 39 weeks OR when medically indicated (preeclampsia, FGR,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Risks? Failed induction and cesarean section; uterine rupture; prolonged labor and chorioamnionitis, pp hemorrhage, endometritis</a:t>
            </a:r>
          </a:p>
        </p:txBody>
      </p:sp>
    </p:spTree>
    <p:extLst>
      <p:ext uri="{BB962C8B-B14F-4D97-AF65-F5344CB8AC3E}">
        <p14:creationId xmlns:p14="http://schemas.microsoft.com/office/powerpoint/2010/main" val="1711090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77BA6-6C52-553D-BE20-B4F7F92BD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Cervical ripening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E8D5E-22A9-977A-8401-3C58CD8BA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Facilitate cervix softening, thinning, dilatation to reduce failed inductions and shorten induction to delivery time</a:t>
            </a:r>
          </a:p>
          <a:p>
            <a:endParaRPr lang="en-US" dirty="0"/>
          </a:p>
          <a:p>
            <a:r>
              <a:rPr lang="en-US" dirty="0"/>
              <a:t>Attempt to mimic the natural process of cervix remodeling: collagen breakdown, increase cytokines when unfavorable cervix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039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33E46-84C4-63F2-BD6C-364422B8F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Bishop score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6D296-3F85-F0AC-1643-E30A82BA4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≤ 6 score is considered unfavorable</a:t>
            </a:r>
          </a:p>
          <a:p>
            <a:r>
              <a:rPr lang="en-US" dirty="0"/>
              <a:t>&gt; 8 score, the probability of vaginal delivery after IOL is similar to spontaneous labor</a:t>
            </a:r>
          </a:p>
          <a:p>
            <a:endParaRPr lang="en-US" dirty="0"/>
          </a:p>
          <a:p>
            <a:r>
              <a:rPr lang="en-US" dirty="0"/>
              <a:t>When unfavorable, methods to make cervix favorable (“ripen”) used</a:t>
            </a:r>
          </a:p>
        </p:txBody>
      </p:sp>
    </p:spTree>
    <p:extLst>
      <p:ext uri="{BB962C8B-B14F-4D97-AF65-F5344CB8AC3E}">
        <p14:creationId xmlns:p14="http://schemas.microsoft.com/office/powerpoint/2010/main" val="3995617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E305A-D239-60B0-C39E-FC50ECC0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Figure, Bishop Scoring System. Contributed by Kelly Wormer, MD] -  StatPearls - NCBI Bookshelf">
            <a:extLst>
              <a:ext uri="{FF2B5EF4-FFF2-40B4-BE49-F238E27FC236}">
                <a16:creationId xmlns:a16="http://schemas.microsoft.com/office/drawing/2014/main" id="{10C00000-2502-2FE0-211D-C47000E2E1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29656"/>
            <a:ext cx="76200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353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6D1F3-2A06-22C9-2A15-A50BFDEB9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Ripening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FCAA6-4B1B-789E-F7E9-615858649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Mechanical:  Hygroscopic</a:t>
            </a:r>
          </a:p>
          <a:p>
            <a:pPr marL="0" indent="0">
              <a:buNone/>
            </a:pPr>
            <a:r>
              <a:rPr lang="en-US" dirty="0"/>
              <a:t>                          Osmotic dilators (laminaria) </a:t>
            </a:r>
          </a:p>
          <a:p>
            <a:pPr marL="0" indent="0">
              <a:buNone/>
            </a:pPr>
            <a:r>
              <a:rPr lang="en-US" dirty="0"/>
              <a:t>                          Foley balloon</a:t>
            </a:r>
          </a:p>
          <a:p>
            <a:endParaRPr lang="en-US" dirty="0"/>
          </a:p>
          <a:p>
            <a:r>
              <a:rPr lang="en-US" dirty="0"/>
              <a:t>Medical:  Misoprostol (PGE1)</a:t>
            </a:r>
          </a:p>
          <a:p>
            <a:pPr marL="0" indent="0">
              <a:buNone/>
            </a:pPr>
            <a:r>
              <a:rPr lang="en-US" dirty="0"/>
              <a:t>                    </a:t>
            </a:r>
            <a:r>
              <a:rPr lang="en-US" dirty="0" err="1"/>
              <a:t>Dinoprostol</a:t>
            </a:r>
            <a:r>
              <a:rPr lang="en-US" dirty="0"/>
              <a:t> (PGE2)</a:t>
            </a:r>
          </a:p>
          <a:p>
            <a:pPr marL="0" indent="0">
              <a:buNone/>
            </a:pPr>
            <a:r>
              <a:rPr lang="en-US" dirty="0"/>
              <a:t>                    Oxytocin</a:t>
            </a:r>
          </a:p>
        </p:txBody>
      </p:sp>
    </p:spTree>
    <p:extLst>
      <p:ext uri="{BB962C8B-B14F-4D97-AF65-F5344CB8AC3E}">
        <p14:creationId xmlns:p14="http://schemas.microsoft.com/office/powerpoint/2010/main" val="2293167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BAF5A-BD17-6329-22D7-936BDCC6E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Foley balloon/Cook balloon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B2729-E9C9-096D-63B6-1E248A81A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Inexpensive</a:t>
            </a:r>
          </a:p>
          <a:p>
            <a:r>
              <a:rPr lang="en-US" dirty="0"/>
              <a:t>Effective</a:t>
            </a:r>
          </a:p>
          <a:p>
            <a:r>
              <a:rPr lang="en-US" dirty="0"/>
              <a:t>May use with oxytocin</a:t>
            </a:r>
          </a:p>
          <a:p>
            <a:r>
              <a:rPr lang="en-US" dirty="0"/>
              <a:t>No increased risk tachysystole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671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29A6F-A201-E3FC-3E50-34BA74677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6341B63-FDA2-3BA8-D864-F64ABDB7DA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2050" y="1825625"/>
            <a:ext cx="942789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83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D86B8-DE5B-E376-F37B-3F234FDF2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ervical Ripening Balloon - Cook Medical">
            <a:extLst>
              <a:ext uri="{FF2B5EF4-FFF2-40B4-BE49-F238E27FC236}">
                <a16:creationId xmlns:a16="http://schemas.microsoft.com/office/drawing/2014/main" id="{47E3D407-0280-2FF1-B02C-9B52311652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771525"/>
            <a:ext cx="5076825" cy="540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195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9c2fbcc-dec1-4b80-a277-6c932dcc354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1BF6DE1C58354186B29821B66D01A5" ma:contentTypeVersion="15" ma:contentTypeDescription="Create a new document." ma:contentTypeScope="" ma:versionID="0e522d852807ae1b9c8668f474759cee">
  <xsd:schema xmlns:xsd="http://www.w3.org/2001/XMLSchema" xmlns:xs="http://www.w3.org/2001/XMLSchema" xmlns:p="http://schemas.microsoft.com/office/2006/metadata/properties" xmlns:ns3="69c2fbcc-dec1-4b80-a277-6c932dcc3543" xmlns:ns4="a05c5d33-5314-4d17-a786-70d226a428fd" targetNamespace="http://schemas.microsoft.com/office/2006/metadata/properties" ma:root="true" ma:fieldsID="95cd698daced1e547ccd0e77a5cede09" ns3:_="" ns4:_="">
    <xsd:import namespace="69c2fbcc-dec1-4b80-a277-6c932dcc3543"/>
    <xsd:import namespace="a05c5d33-5314-4d17-a786-70d226a428f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Location" minOccurs="0"/>
                <xsd:element ref="ns3:MediaServiceOCR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c2fbcc-dec1-4b80-a277-6c932dcc35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5c5d33-5314-4d17-a786-70d226a428f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EE9AC2-AE36-4523-9F27-AB307FADA8FA}">
  <ds:schemaRefs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a05c5d33-5314-4d17-a786-70d226a428fd"/>
    <ds:schemaRef ds:uri="http://purl.org/dc/elements/1.1/"/>
    <ds:schemaRef ds:uri="69c2fbcc-dec1-4b80-a277-6c932dcc3543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DDD1FC4-2F09-4BA6-86A4-3F935B5C95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c2fbcc-dec1-4b80-a277-6c932dcc3543"/>
    <ds:schemaRef ds:uri="a05c5d33-5314-4d17-a786-70d226a428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EF19DA4-9485-4A95-8638-DC23DF6FE4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655</Words>
  <Application>Microsoft Macintosh PowerPoint</Application>
  <PresentationFormat>Widescreen</PresentationFormat>
  <Paragraphs>84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GuardianSans-Medium</vt:lpstr>
      <vt:lpstr>Office Theme</vt:lpstr>
      <vt:lpstr>Induction of Labor</vt:lpstr>
      <vt:lpstr>Induction of Labor</vt:lpstr>
      <vt:lpstr>Cervical ripening</vt:lpstr>
      <vt:lpstr>Bishop score</vt:lpstr>
      <vt:lpstr>PowerPoint Presentation</vt:lpstr>
      <vt:lpstr>Ripening methods</vt:lpstr>
      <vt:lpstr>Foley balloon/Cook balloon system</vt:lpstr>
      <vt:lpstr>PowerPoint Presentation</vt:lpstr>
      <vt:lpstr>PowerPoint Presentation</vt:lpstr>
      <vt:lpstr>Misoprostol (PGE1)</vt:lpstr>
      <vt:lpstr>Dinoprostol (PGE2)</vt:lpstr>
      <vt:lpstr>IOL</vt:lpstr>
      <vt:lpstr>IOL Other</vt:lpstr>
      <vt:lpstr>IOL Other</vt:lpstr>
      <vt:lpstr>ARRIVE Trial</vt:lpstr>
      <vt:lpstr>ARRIVE Trial</vt:lpstr>
      <vt:lpstr>Analysis of Obstetric Outcomes by Hospital Location, Volume, and Teaching Status Associated With Non–Medically Indicated Induction of Labor at 39 Weeks                                                                                  JAMA Open. Hersh, AR st al 2023; 6 (4): e239167</vt:lpstr>
      <vt:lpstr>IOL Special considerations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Induction of Labor</dc:title>
  <dc:creator>Berry Campbell</dc:creator>
  <cp:lastModifiedBy>Grater, Rachel</cp:lastModifiedBy>
  <cp:revision>1</cp:revision>
  <dcterms:created xsi:type="dcterms:W3CDTF">2023-05-13T21:01:38Z</dcterms:created>
  <dcterms:modified xsi:type="dcterms:W3CDTF">2023-07-09T01:24:28Z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0x010100E81BF6DE1C58354186B29821B66D01A5</vt:lpwstr>
  </property>
</Properties>
</file>