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-12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35819-B45E-6A4B-84F8-B4651AC08E21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CBD9C-5872-2F4B-90BC-9B643925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1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Glucogen</a:t>
            </a:r>
            <a:r>
              <a:rPr lang="en-US" dirty="0" smtClean="0"/>
              <a:t> like peptide-1 receptor</a:t>
            </a:r>
            <a:r>
              <a:rPr lang="en-US" baseline="0" dirty="0" smtClean="0"/>
              <a:t> inhibitor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CBD9C-5872-2F4B-90BC-9B643925D4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3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1320" indent="0" algn="ctr">
              <a:buNone/>
              <a:defRPr sz="2000"/>
            </a:lvl2pPr>
            <a:lvl3pPr marL="902641" indent="0" algn="ctr">
              <a:buNone/>
              <a:defRPr sz="1800"/>
            </a:lvl3pPr>
            <a:lvl4pPr marL="1353961" indent="0" algn="ctr">
              <a:buNone/>
              <a:defRPr sz="1600"/>
            </a:lvl4pPr>
            <a:lvl5pPr marL="1805282" indent="0" algn="ctr">
              <a:buNone/>
              <a:defRPr sz="1600"/>
            </a:lvl5pPr>
            <a:lvl6pPr marL="2256602" indent="0" algn="ctr">
              <a:buNone/>
              <a:defRPr sz="1600"/>
            </a:lvl6pPr>
            <a:lvl7pPr marL="2707922" indent="0" algn="ctr">
              <a:buNone/>
              <a:defRPr sz="1600"/>
            </a:lvl7pPr>
            <a:lvl8pPr marL="3159243" indent="0" algn="ctr">
              <a:buNone/>
              <a:defRPr sz="1600"/>
            </a:lvl8pPr>
            <a:lvl9pPr marL="3610563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93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94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227" y="6356537"/>
            <a:ext cx="2056535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C47023FA-AC19-D341-90B4-90A71E94E30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9239" y="6356537"/>
            <a:ext cx="3085523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8239" y="6356537"/>
            <a:ext cx="2056534" cy="365592"/>
          </a:xfrm>
          <a:prstGeom prst="rect">
            <a:avLst/>
          </a:prstGeom>
        </p:spPr>
        <p:txBody>
          <a:bodyPr lIns="82058" tIns="41029" rIns="82058" bIns="41029"/>
          <a:lstStyle>
            <a:lvl1pPr defTabSz="91429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fld id="{BD41E7FD-8223-BA44-B435-A24ACAD03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1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46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5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1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0264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53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052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566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079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592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10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83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1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320" indent="0">
              <a:buNone/>
              <a:defRPr sz="2000" b="1"/>
            </a:lvl2pPr>
            <a:lvl3pPr marL="902641" indent="0">
              <a:buNone/>
              <a:defRPr sz="1800" b="1"/>
            </a:lvl3pPr>
            <a:lvl4pPr marL="1353961" indent="0">
              <a:buNone/>
              <a:defRPr sz="1600" b="1"/>
            </a:lvl4pPr>
            <a:lvl5pPr marL="1805282" indent="0">
              <a:buNone/>
              <a:defRPr sz="1600" b="1"/>
            </a:lvl5pPr>
            <a:lvl6pPr marL="2256602" indent="0">
              <a:buNone/>
              <a:defRPr sz="1600" b="1"/>
            </a:lvl6pPr>
            <a:lvl7pPr marL="2707922" indent="0">
              <a:buNone/>
              <a:defRPr sz="1600" b="1"/>
            </a:lvl7pPr>
            <a:lvl8pPr marL="3159243" indent="0">
              <a:buNone/>
              <a:defRPr sz="1600" b="1"/>
            </a:lvl8pPr>
            <a:lvl9pPr marL="361056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17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65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889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1320" indent="0">
              <a:buNone/>
              <a:defRPr sz="2800"/>
            </a:lvl2pPr>
            <a:lvl3pPr marL="902641" indent="0">
              <a:buNone/>
              <a:defRPr sz="2400"/>
            </a:lvl3pPr>
            <a:lvl4pPr marL="1353961" indent="0">
              <a:buNone/>
              <a:defRPr sz="2000"/>
            </a:lvl4pPr>
            <a:lvl5pPr marL="1805282" indent="0">
              <a:buNone/>
              <a:defRPr sz="2000"/>
            </a:lvl5pPr>
            <a:lvl6pPr marL="2256602" indent="0">
              <a:buNone/>
              <a:defRPr sz="2000"/>
            </a:lvl6pPr>
            <a:lvl7pPr marL="2707922" indent="0">
              <a:buNone/>
              <a:defRPr sz="2000"/>
            </a:lvl7pPr>
            <a:lvl8pPr marL="3159243" indent="0">
              <a:buNone/>
              <a:defRPr sz="2000"/>
            </a:lvl8pPr>
            <a:lvl9pPr marL="3610563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1320" indent="0">
              <a:buNone/>
              <a:defRPr sz="1400"/>
            </a:lvl2pPr>
            <a:lvl3pPr marL="902641" indent="0">
              <a:buNone/>
              <a:defRPr sz="1200"/>
            </a:lvl3pPr>
            <a:lvl4pPr marL="1353961" indent="0">
              <a:buNone/>
              <a:defRPr sz="1000"/>
            </a:lvl4pPr>
            <a:lvl5pPr marL="1805282" indent="0">
              <a:buNone/>
              <a:defRPr sz="1000"/>
            </a:lvl5pPr>
            <a:lvl6pPr marL="2256602" indent="0">
              <a:buNone/>
              <a:defRPr sz="1000"/>
            </a:lvl6pPr>
            <a:lvl7pPr marL="2707922" indent="0">
              <a:buNone/>
              <a:defRPr sz="1000"/>
            </a:lvl7pPr>
            <a:lvl8pPr marL="3159243" indent="0">
              <a:buNone/>
              <a:defRPr sz="1000"/>
            </a:lvl8pPr>
            <a:lvl9pPr marL="361056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554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228" y="365593"/>
            <a:ext cx="7885545" cy="1325096"/>
          </a:xfrm>
          <a:prstGeom prst="rect">
            <a:avLst/>
          </a:prstGeom>
        </p:spPr>
        <p:txBody>
          <a:bodyPr vert="horz" lIns="82058" tIns="41029" rIns="82058" bIns="410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228" y="1825159"/>
            <a:ext cx="7885545" cy="4352084"/>
          </a:xfrm>
          <a:prstGeom prst="rect">
            <a:avLst/>
          </a:prstGeom>
        </p:spPr>
        <p:txBody>
          <a:bodyPr vert="horz" lIns="82058" tIns="41029" rIns="82058" bIns="410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2pPr>
      <a:lvl3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3pPr>
      <a:lvl4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4pPr>
      <a:lvl5pPr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5pPr>
      <a:lvl6pPr marL="410291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6pPr>
      <a:lvl7pPr marL="820583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7pPr>
      <a:lvl8pPr marL="1230874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8pPr>
      <a:lvl9pPr marL="1641165" algn="l" defTabSz="901786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Arial" charset="0"/>
        </a:defRPr>
      </a:lvl9pPr>
    </p:titleStyle>
    <p:bodyStyle>
      <a:lvl1pPr marL="225090" indent="-225090" algn="l" defTabSz="901786" rtl="0" eaLnBrk="1" fontAlgn="base" hangingPunct="1">
        <a:lnSpc>
          <a:spcPct val="90000"/>
        </a:lnSpc>
        <a:spcBef>
          <a:spcPts val="987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6696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301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8482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30088" indent="-225090" algn="l" defTabSz="901786" rtl="0" eaLnBrk="1" fontAlgn="base" hangingPunct="1">
        <a:lnSpc>
          <a:spcPct val="90000"/>
        </a:lnSpc>
        <a:spcBef>
          <a:spcPts val="494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482262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3358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90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6223" indent="-225660" algn="l" defTabSz="902641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320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64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961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528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60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922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924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563" algn="l" defTabSz="9026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597" y="997763"/>
            <a:ext cx="8423171" cy="26026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MANAGE BLOOD SUGAR INTRAPARTUM AND POSTPARTUM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Donna D. Johnson,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4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GDM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evening medication</a:t>
            </a:r>
          </a:p>
          <a:p>
            <a:r>
              <a:rPr lang="en-US" dirty="0" smtClean="0"/>
              <a:t>Do not take morning medication</a:t>
            </a:r>
          </a:p>
          <a:p>
            <a:r>
              <a:rPr lang="en-US" dirty="0" smtClean="0"/>
              <a:t>Manage IP with a sliding scale</a:t>
            </a:r>
          </a:p>
          <a:p>
            <a:r>
              <a:rPr lang="en-US" dirty="0" smtClean="0"/>
              <a:t>Postpartum: Check fasting BS</a:t>
            </a:r>
          </a:p>
          <a:p>
            <a:pPr lvl="1"/>
            <a:r>
              <a:rPr lang="en-US" dirty="0" smtClean="0"/>
              <a:t>Patient usually does not need medication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64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GDM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fastings &lt; 100: non diabetic</a:t>
            </a:r>
          </a:p>
          <a:p>
            <a:r>
              <a:rPr lang="en-US" dirty="0" smtClean="0"/>
              <a:t>If fastings </a:t>
            </a:r>
            <a:r>
              <a:rPr lang="en-US" u="sng" dirty="0" smtClean="0"/>
              <a:t>&gt;</a:t>
            </a:r>
            <a:r>
              <a:rPr lang="en-US" dirty="0" smtClean="0"/>
              <a:t>126: diabetic</a:t>
            </a:r>
          </a:p>
          <a:p>
            <a:r>
              <a:rPr lang="en-US" dirty="0" smtClean="0"/>
              <a:t>If in between needs 2 hour 75 gram GTT</a:t>
            </a:r>
          </a:p>
          <a:p>
            <a:pPr lvl="1"/>
            <a:r>
              <a:rPr lang="en-US" dirty="0" smtClean="0"/>
              <a:t>&lt;140 normal</a:t>
            </a:r>
          </a:p>
          <a:p>
            <a:pPr lvl="1"/>
            <a:r>
              <a:rPr lang="en-US" dirty="0" smtClean="0"/>
              <a:t>&gt; 200 diabetic</a:t>
            </a:r>
          </a:p>
          <a:p>
            <a:pPr lvl="1"/>
            <a:r>
              <a:rPr lang="en-US" dirty="0" smtClean="0"/>
              <a:t>In between </a:t>
            </a:r>
            <a:r>
              <a:rPr lang="en-US" dirty="0" err="1" smtClean="0"/>
              <a:t>prediabetic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7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TYPE 2 DIABETES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1862"/>
            <a:ext cx="8229600" cy="4234301"/>
          </a:xfrm>
        </p:spPr>
        <p:txBody>
          <a:bodyPr/>
          <a:lstStyle/>
          <a:p>
            <a:r>
              <a:rPr lang="en-US" dirty="0" smtClean="0"/>
              <a:t>Take usual dose of intermediate or short acting insulin with dinner</a:t>
            </a:r>
          </a:p>
          <a:p>
            <a:r>
              <a:rPr lang="en-US" dirty="0" smtClean="0"/>
              <a:t>Long acting should be cut in half</a:t>
            </a:r>
          </a:p>
          <a:p>
            <a:r>
              <a:rPr lang="en-US" dirty="0" err="1" smtClean="0"/>
              <a:t>Intrapartum</a:t>
            </a:r>
            <a:r>
              <a:rPr lang="en-US" dirty="0" smtClean="0"/>
              <a:t> can manage with insulin drip</a:t>
            </a:r>
          </a:p>
        </p:txBody>
      </p:sp>
    </p:spTree>
    <p:extLst>
      <p:ext uri="{BB962C8B-B14F-4D97-AF65-F5344CB8AC3E}">
        <p14:creationId xmlns:p14="http://schemas.microsoft.com/office/powerpoint/2010/main" val="228952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TYPE 2 DIABETES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4400"/>
            <a:ext cx="8229600" cy="4091763"/>
          </a:xfrm>
        </p:spPr>
        <p:txBody>
          <a:bodyPr/>
          <a:lstStyle/>
          <a:p>
            <a:r>
              <a:rPr lang="en-US" dirty="0" smtClean="0"/>
              <a:t>Postpartum: Stop insulin if they were on medication prior to pregnancy. </a:t>
            </a:r>
          </a:p>
          <a:p>
            <a:r>
              <a:rPr lang="en-US" dirty="0" smtClean="0"/>
              <a:t>Restart pre-pregnancy medication when eating</a:t>
            </a:r>
          </a:p>
          <a:p>
            <a:r>
              <a:rPr lang="en-US" dirty="0" smtClean="0"/>
              <a:t>If were on insulin give them about a third of the pregnancy dose</a:t>
            </a:r>
          </a:p>
          <a:p>
            <a:r>
              <a:rPr lang="en-US" dirty="0" smtClean="0"/>
              <a:t>Breastfeeding decreases insulin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8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816" y="1600200"/>
            <a:ext cx="6203584" cy="4525963"/>
          </a:xfrm>
        </p:spPr>
        <p:txBody>
          <a:bodyPr/>
          <a:lstStyle/>
          <a:p>
            <a:r>
              <a:rPr lang="en-US" dirty="0" smtClean="0"/>
              <a:t>Metformin: Compatible</a:t>
            </a:r>
          </a:p>
          <a:p>
            <a:r>
              <a:rPr lang="en-US" dirty="0" smtClean="0"/>
              <a:t>Glyburide: Probably Compatible</a:t>
            </a:r>
          </a:p>
          <a:p>
            <a:r>
              <a:rPr lang="en-US" dirty="0" smtClean="0"/>
              <a:t>Avandia: Probably Compatible</a:t>
            </a:r>
          </a:p>
          <a:p>
            <a:r>
              <a:rPr lang="en-US" dirty="0" smtClean="0"/>
              <a:t>Januvia: Probably Compatible</a:t>
            </a:r>
          </a:p>
          <a:p>
            <a:r>
              <a:rPr lang="en-US" dirty="0" smtClean="0"/>
              <a:t>GLP-1: Probably Compatible</a:t>
            </a:r>
          </a:p>
          <a:p>
            <a:r>
              <a:rPr lang="en-US" dirty="0" err="1" smtClean="0"/>
              <a:t>Invokana</a:t>
            </a:r>
            <a:r>
              <a:rPr lang="en-US" dirty="0" smtClean="0"/>
              <a:t>: Not Compatible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5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TYPE 1 DIABETES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7778"/>
            <a:ext cx="8229600" cy="4208385"/>
          </a:xfrm>
        </p:spPr>
        <p:txBody>
          <a:bodyPr/>
          <a:lstStyle/>
          <a:p>
            <a:r>
              <a:rPr lang="en-US" dirty="0" smtClean="0"/>
              <a:t>Take usual dose of intermediate or short acting insulin with dinner</a:t>
            </a:r>
          </a:p>
          <a:p>
            <a:r>
              <a:rPr lang="en-US" dirty="0" smtClean="0"/>
              <a:t>Long acting should be cut in half</a:t>
            </a:r>
          </a:p>
          <a:p>
            <a:r>
              <a:rPr lang="en-US" dirty="0" err="1" smtClean="0"/>
              <a:t>Intrapartum</a:t>
            </a:r>
            <a:r>
              <a:rPr lang="en-US" dirty="0" smtClean="0"/>
              <a:t> insulin drip recommended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58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TYPE 1 DIABETES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6443" y="1593613"/>
            <a:ext cx="5646359" cy="4525963"/>
          </a:xfrm>
        </p:spPr>
        <p:txBody>
          <a:bodyPr/>
          <a:lstStyle/>
          <a:p>
            <a:r>
              <a:rPr lang="en-US" dirty="0" smtClean="0"/>
              <a:t>PPD #1: honeymoon</a:t>
            </a:r>
          </a:p>
          <a:p>
            <a:r>
              <a:rPr lang="en-US" dirty="0" smtClean="0"/>
              <a:t>1/3 of pregnancy dose</a:t>
            </a:r>
          </a:p>
          <a:p>
            <a:r>
              <a:rPr lang="en-US" dirty="0" smtClean="0"/>
              <a:t>½ of pre-pregnancy dose</a:t>
            </a:r>
          </a:p>
          <a:p>
            <a:r>
              <a:rPr lang="en-US" dirty="0" smtClean="0"/>
              <a:t>Usually start long acting and cover meals with </a:t>
            </a:r>
            <a:r>
              <a:rPr lang="en-US" smtClean="0"/>
              <a:t>short acting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08567"/>
      </p:ext>
    </p:extLst>
  </p:cSld>
  <p:clrMapOvr>
    <a:masterClrMapping/>
  </p:clrMapOvr>
</p:sld>
</file>

<file path=ppt/theme/theme1.xml><?xml version="1.0" encoding="utf-8"?>
<a:theme xmlns:a="http://schemas.openxmlformats.org/drawingml/2006/main" name="SCTA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B329F579-B6B1-0941-93D3-6225B3BE1493}" vid="{061A62BD-2D20-FE44-A5F8-1D13582A0C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SCTA_PPT</Template>
  <TotalTime>75</TotalTime>
  <Words>219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SCTA PPT</vt:lpstr>
      <vt:lpstr>HOW TO MANAGE BLOOD SUGAR INTRAPARTUM AND POSTPARTUM</vt:lpstr>
      <vt:lpstr>GDM</vt:lpstr>
      <vt:lpstr>GDM</vt:lpstr>
      <vt:lpstr>TYPE 2 DIABETES</vt:lpstr>
      <vt:lpstr>TYPE 2 DIABETES</vt:lpstr>
      <vt:lpstr>COMMON DRUGS</vt:lpstr>
      <vt:lpstr>TYPE 1 DIABETES</vt:lpstr>
      <vt:lpstr>TYPE 1 DIABETES</vt:lpstr>
    </vt:vector>
  </TitlesOfParts>
  <Company>MUSC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MANAGE BLOOD SUGAR INTRAPARTUM AND POSTPARTUM</dc:title>
  <dc:creator>Donna Johnson</dc:creator>
  <cp:lastModifiedBy>MUSC User</cp:lastModifiedBy>
  <cp:revision>6</cp:revision>
  <dcterms:created xsi:type="dcterms:W3CDTF">2019-04-15T02:36:21Z</dcterms:created>
  <dcterms:modified xsi:type="dcterms:W3CDTF">2019-04-15T11:15:38Z</dcterms:modified>
</cp:coreProperties>
</file>