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9"/>
  </p:normalViewPr>
  <p:slideViewPr>
    <p:cSldViewPr snapToGrid="0" snapToObjects="1">
      <p:cViewPr varScale="1">
        <p:scale>
          <a:sx n="90" d="100"/>
          <a:sy n="90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2B0A-BECB-F845-8A3F-91C4BE05B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995E4-2C64-CA40-A57C-B819CC880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C2790-B5D7-544C-BC93-E1B3C791B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D7F59-50F8-1F43-AD4C-D9B9933BB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EDCAD-4F46-8B4E-A0D2-5F46B39F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47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8A377-771C-E04B-A12D-9029547F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25B77-1E73-8A42-BBBA-4ACB5101E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3C5F8-E552-804D-B029-38CB7391B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D1221-35B6-8A49-93C9-F2A5D3134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337AB-AA4C-C348-BBDD-3DBDE376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7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59BDB-2E2F-F14D-87E1-8F090C767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C519D-D2D0-B548-AD26-E1A24AEA4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AF3C3-EE08-D947-B17B-50943FA09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20844-7DBE-DE4C-BA76-86CBED30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A000B-E07E-1649-BE05-9DEA88293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50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B3C2-E610-7B43-98F4-68986D245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031EBD-4426-3346-AD28-F4B35C6CC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D0A43-5839-9D49-B888-E22266AA0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A7C61-56F1-3D4F-891E-AF037897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ADEEC-4DAB-6B4B-BC42-3F7CF9C9D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2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25E71-9742-904B-99DF-91ADD5E3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1F4A3-73D4-4147-8BF8-0BF74FF41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F763E-F8E8-224B-988E-FB946B9AB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A099B-1932-EC42-87A1-93DC55D0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AE924-8DAD-B747-B77B-B625F7FB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6B546-2ED5-424B-AC9E-78C4CE058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DEEF64-3F3D-D740-A2E7-701A30AFC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AD296-C5E9-7F44-8FCF-55D9C87F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BA53B-9277-B741-B9AC-9986FBB30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E500F-08EF-7844-8EE9-D01DF01A0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971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A406-643B-DE4D-8806-12BEBCD3F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8FD4B-496B-144E-94DD-4A089A259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7B82A-B6D5-7243-9107-1213C01A8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E3534-E670-BC44-9FD5-8DFBC9269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A7F43-7D81-6A4B-8794-FE2516597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72407-6838-3640-BC08-7B7071BB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05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45945-4133-5E43-9B9D-EA73C87F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AAAD2-15C5-3340-B45E-D3F5DB95A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51A504-CF37-2240-9E8B-3EFCDD83A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46AF69-F400-1049-995B-F3989DE13C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9E1A3D-D349-EE47-8EAE-575F43EBCC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A93D8E-1587-1F49-A5C5-7036E547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A47390-7635-D741-9C1F-93576FC44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E19280-6A78-1F43-933A-B8404556B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67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81E22-7E4C-C744-B9FC-6A5447095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DF3FF9-0023-A642-A184-DE20B4248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D7F5A-5493-5445-A5EA-EA5B1721F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CBE1E3-BCAC-E148-9A9B-94A46B07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85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049328-5BEC-2A41-BF56-AB5FDADB9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786B7-3900-8D47-B74C-3403BB03B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9307A-8AC4-B043-9A0B-B0EC5C21A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073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0B6D-DFB8-9F49-8D6C-FFFA144E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ED70E-D033-FB48-B0DB-314552B27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D0A5C-AE1B-F047-8E67-5B65792C5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C21A0-33F7-E443-B0F1-389347946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AD3B7-E8B7-AB42-91DB-B8F6A47DC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2D281-419D-6F46-BE2A-FAB4AA2B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07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75CA9-458A-D34F-9D04-9FAD42031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AB1A6-8586-2C4B-AFCA-C278AA931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C8995-07B5-9044-9795-1E1AD8CC1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0A478-F70F-E64C-BDFD-D070CD62E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CC7F4-F88D-5447-979B-D385DBBD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76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8AEC1-AF97-2E4D-BD34-82FCA14E2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818FED-72F1-7949-99D5-01EFAFE36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787A5-95A2-AA4A-8CD9-99231C67F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A3CFE-00AE-204C-9B8E-CDDDDB38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1D3FC-1777-F940-9C46-7A45D399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6FB96-F1B2-6447-AF47-233D4290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45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F002C-38C6-9B47-9FD6-43E0B4145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B6F33-99EC-3A41-AFA4-3C8772A25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A8088-908D-C940-B698-6F229A561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4C38-A04C-C14E-9AC8-3AE3BC08E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399C3-05FF-F940-A5BC-7341C292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45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B1EFD3-DE61-704D-8FA1-B6014E254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FD0CF-8576-544B-B945-AB68FC2E1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946CD-7C07-254C-AC5C-9C43BAB48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D6A42-2ACF-DD4D-8102-E5A6CBBA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4760B-97A4-354F-8953-B0D21583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908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ith Gradient T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35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791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C6BB7-EC57-BB41-A994-E2DFE7F12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820E5-C352-4544-814E-FE72506FE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49C15-95D8-EA43-94E3-DC914480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FFC1D-F31D-A44C-B0CF-864AB69CC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B9492-E8A4-9E44-A804-4CF4F9B3A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7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11E3A-ED4B-3D4C-838E-8427FB51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04D93-A701-5349-B5E3-A5600584D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56892-9C1A-DF4E-88BD-9683376D5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4E4E6-49DB-2444-957D-BED8B3AA0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AD0E3-7F6D-1346-A655-443039909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BBCA4-BEE4-7947-9F56-7F7359B8C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5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D7EE3-9829-DB43-B4AB-DF0641F9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4629C-3765-CB4E-AFCF-3E33F8E42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DB53A-1656-DF43-9721-DB57BEC37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1B25C2-5828-5F46-9027-2F2F2CA903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BE15E-7520-FF49-B923-0810ACC28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BA524A-DE58-664F-A2B1-E4F80AE09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DF32E-CC0A-BC42-A25F-0D577A49A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025651-0FF0-B246-BDDF-E95B9965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3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3787-2794-C144-A325-ACD8A8D40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71CE18-8A93-1544-A0D2-8AA9F8B9E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A29710-B1B0-A045-BA5C-DD501B4D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969D1-4B2B-AC46-95BC-92A18E56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5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4505F9-2A12-7B47-842B-E1007855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55138A-C05E-A84C-812E-0E81C06A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BA5D5-BEB6-8545-A3AF-3D31FD197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83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4FB4D-F592-F446-8296-BB31F3957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3E988-22C5-FF42-B85D-68523BE03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F2F85-D9DC-5B42-B903-7DD23F1FC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0F58A-4475-624A-BE27-8B4ED000E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F187F-F92C-AB4C-AC90-9271CA310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8EC57-4399-344C-B435-612B9D87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4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D99B1-2420-7A4F-BE1D-D1E18699D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82D60-28F7-1D44-B65D-B5B3C536A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5D9A54-CFAA-8B49-A2FA-F0B7CE97F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C733E-9D20-7C4F-86B5-775C87D2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0AA81-9738-3D44-BDA3-268868601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AE919-2859-ED47-A054-5DC24BDE5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37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01395-7FDB-0743-AE17-C51F96185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9E7C2-0087-B245-8F83-A5A65F894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0A7CA-4523-A64C-A86F-5B5BEDE1F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A950E-9433-6542-8557-1667658C0DEC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84476-815D-9C45-811E-FF472A459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B7DB3-0D96-1E47-AAE5-E97133108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F40A9-D688-CF4F-9729-8CFCEFDAF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83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1E68D4-FBF2-EC43-89A3-4EB25240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06663-8DC7-8140-8331-231236732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C9040-02D7-6D41-AB0D-6A38E635B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F88-4AA3-E346-ACE6-E4DFBD6631F4}" type="datetimeFigureOut">
              <a:rPr lang="en-US" smtClean="0"/>
              <a:t>10/20/21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88504-7AEF-284B-A6F8-3A3BFEA68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11AD3-C2DD-F94B-9A3E-13261A59F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8E819-3634-8C49-898E-50FCE87F77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36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ctelehealth.org/services/pregnancy-wellness" TargetMode="Externa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A24C6-F62A-5543-A60D-F1879AED3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/>
          </a:bodyPr>
          <a:lstStyle/>
          <a:p>
            <a:r>
              <a:rPr lang="en-US" sz="8800" b="1" dirty="0"/>
              <a:t>ISOIMMUNIZATION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B25E42-8BA9-4A44-AB87-1C3ABF6381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Donna D. Johnson, MD</a:t>
            </a:r>
          </a:p>
        </p:txBody>
      </p:sp>
    </p:spTree>
    <p:extLst>
      <p:ext uri="{BB962C8B-B14F-4D97-AF65-F5344CB8AC3E}">
        <p14:creationId xmlns:p14="http://schemas.microsoft.com/office/powerpoint/2010/main" val="1392463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F4961-353B-A642-8B4C-C0C2289E6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QUANTITATE THE ANTIBODY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4425B-1CAF-4641-955D-541419FF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631058" cy="4351338"/>
          </a:xfrm>
        </p:spPr>
        <p:txBody>
          <a:bodyPr/>
          <a:lstStyle/>
          <a:p>
            <a:r>
              <a:rPr lang="en-US" dirty="0"/>
              <a:t>1:1</a:t>
            </a:r>
          </a:p>
          <a:p>
            <a:r>
              <a:rPr lang="en-US" dirty="0"/>
              <a:t>1:2</a:t>
            </a:r>
          </a:p>
          <a:p>
            <a:r>
              <a:rPr lang="en-US" dirty="0"/>
              <a:t>1:4</a:t>
            </a:r>
          </a:p>
          <a:p>
            <a:r>
              <a:rPr lang="en-US" dirty="0"/>
              <a:t>1:8</a:t>
            </a:r>
          </a:p>
          <a:p>
            <a:r>
              <a:rPr lang="en-US" dirty="0"/>
              <a:t>1:16</a:t>
            </a:r>
          </a:p>
          <a:p>
            <a:r>
              <a:rPr lang="en-US" dirty="0"/>
              <a:t>1:32</a:t>
            </a:r>
          </a:p>
        </p:txBody>
      </p:sp>
    </p:spTree>
    <p:extLst>
      <p:ext uri="{BB962C8B-B14F-4D97-AF65-F5344CB8AC3E}">
        <p14:creationId xmlns:p14="http://schemas.microsoft.com/office/powerpoint/2010/main" val="3258212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55DA0-BC6C-0544-9B58-42419332E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QUANTITATE THE ANTIBODY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87924-84E0-3443-BDA9-7457D0AE4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&lt;</a:t>
            </a:r>
            <a:r>
              <a:rPr lang="en-US" dirty="0"/>
              <a:t> 1:8: repeat monthly</a:t>
            </a:r>
          </a:p>
          <a:p>
            <a:r>
              <a:rPr lang="en-US" dirty="0"/>
              <a:t>&gt; 1:8: refer to MFM</a:t>
            </a:r>
          </a:p>
          <a:p>
            <a:r>
              <a:rPr lang="en-US" dirty="0"/>
              <a:t>EXCEPTION: Kell</a:t>
            </a:r>
          </a:p>
        </p:txBody>
      </p:sp>
    </p:spTree>
    <p:extLst>
      <p:ext uri="{BB962C8B-B14F-4D97-AF65-F5344CB8AC3E}">
        <p14:creationId xmlns:p14="http://schemas.microsoft.com/office/powerpoint/2010/main" val="177938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D6799-B2B4-354E-B48F-C62B89B7A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321"/>
            <a:ext cx="10515600" cy="2003461"/>
          </a:xfrm>
        </p:spPr>
        <p:txBody>
          <a:bodyPr>
            <a:noAutofit/>
          </a:bodyPr>
          <a:lstStyle/>
          <a:p>
            <a:r>
              <a:rPr lang="en-US" sz="5400" b="1" dirty="0"/>
              <a:t>MIDDLE CEREBRAL ARTERY DOPPLER:</a:t>
            </a:r>
            <a:br>
              <a:rPr lang="en-US" sz="5400" b="1" dirty="0"/>
            </a:br>
            <a:r>
              <a:rPr lang="en-US" sz="5400" b="1" dirty="0"/>
              <a:t>PEAK SYSTOLIC VELOCITY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E53DCC-43EB-A94B-A899-954C87C931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3762" y="2537717"/>
            <a:ext cx="5095982" cy="338921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6AAC43-327F-6B43-BF92-AE2C56BE7F2E}"/>
              </a:ext>
            </a:extLst>
          </p:cNvPr>
          <p:cNvSpPr txBox="1"/>
          <p:nvPr/>
        </p:nvSpPr>
        <p:spPr>
          <a:xfrm>
            <a:off x="8948791" y="6143946"/>
            <a:ext cx="162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glowm.com</a:t>
            </a:r>
          </a:p>
        </p:txBody>
      </p:sp>
    </p:spTree>
    <p:extLst>
      <p:ext uri="{BB962C8B-B14F-4D97-AF65-F5344CB8AC3E}">
        <p14:creationId xmlns:p14="http://schemas.microsoft.com/office/powerpoint/2010/main" val="3617511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BFB46-30CA-AC48-8042-D9664792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MARI CURVE</a:t>
            </a:r>
            <a:endParaRPr lang="en-US" sz="6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0A645B-6876-EC4B-85A2-76865EAB29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8453" y="1948915"/>
            <a:ext cx="4556998" cy="4351338"/>
          </a:xfrm>
        </p:spPr>
      </p:pic>
    </p:spTree>
    <p:extLst>
      <p:ext uri="{BB962C8B-B14F-4D97-AF65-F5344CB8AC3E}">
        <p14:creationId xmlns:p14="http://schemas.microsoft.com/office/powerpoint/2010/main" val="2588688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481982-8173-664B-BF55-1109F0A4AFFA}"/>
              </a:ext>
            </a:extLst>
          </p:cNvPr>
          <p:cNvSpPr txBox="1"/>
          <p:nvPr/>
        </p:nvSpPr>
        <p:spPr>
          <a:xfrm>
            <a:off x="414721" y="184523"/>
            <a:ext cx="1133374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Project ECHO South Carolina Pregnancy Wellness</a:t>
            </a:r>
          </a:p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Visit Our Website: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https://sctelehealth.org/services/pregnancy-wellness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EAA25D-74F2-0949-AF13-B4385BEB4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07293"/>
              </p:ext>
            </p:extLst>
          </p:nvPr>
        </p:nvGraphicFramePr>
        <p:xfrm>
          <a:off x="1010685" y="1576136"/>
          <a:ext cx="10574957" cy="2438400"/>
        </p:xfrm>
        <a:graphic>
          <a:graphicData uri="http://schemas.openxmlformats.org/drawingml/2006/table">
            <a:tbl>
              <a:tblPr firstRow="1" firstCol="1" bandRow="1"/>
              <a:tblGrid>
                <a:gridCol w="1716785">
                  <a:extLst>
                    <a:ext uri="{9D8B030D-6E8A-4147-A177-3AD203B41FA5}">
                      <a16:colId xmlns:a16="http://schemas.microsoft.com/office/drawing/2014/main" val="103686759"/>
                    </a:ext>
                  </a:extLst>
                </a:gridCol>
                <a:gridCol w="8858172">
                  <a:extLst>
                    <a:ext uri="{9D8B030D-6E8A-4147-A177-3AD203B41FA5}">
                      <a16:colId xmlns:a16="http://schemas.microsoft.com/office/drawing/2014/main" val="175255505"/>
                    </a:ext>
                  </a:extLst>
                </a:gridCol>
              </a:tblGrid>
              <a:tr h="5688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400" b="1" baseline="300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&amp; 3</a:t>
                      </a:r>
                      <a:r>
                        <a:rPr lang="en-US" sz="2400" b="1" baseline="300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Wednesday/Month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Postpartum Hemorrhage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12:15 pm – 1:00 pm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00919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32436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919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  <a:endParaRPr lang="en-US" sz="2400" b="1" dirty="0">
                        <a:solidFill>
                          <a:srgbClr val="00919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919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Topic</a:t>
                      </a:r>
                      <a:endParaRPr lang="en-US" sz="2400" b="1" dirty="0">
                        <a:solidFill>
                          <a:srgbClr val="00919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69488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919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919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Hemogobinopothies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3687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63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FF637-CD76-2248-A41D-2F2A0745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70D83-EED3-8C4D-AC2F-79067E1FB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9055813" cy="2016909"/>
          </a:xfrm>
        </p:spPr>
        <p:txBody>
          <a:bodyPr/>
          <a:lstStyle/>
          <a:p>
            <a:r>
              <a:rPr lang="en-US" dirty="0"/>
              <a:t>Rh D immune globulin (rhogam) introduced in 1970’s</a:t>
            </a:r>
          </a:p>
          <a:p>
            <a:r>
              <a:rPr lang="en-US" dirty="0"/>
              <a:t>↓ the rate from 13–16% to 0. 5–1.8%</a:t>
            </a:r>
          </a:p>
          <a:p>
            <a:r>
              <a:rPr lang="en-US" dirty="0"/>
              <a:t>↓  the rate to 0.14–0.2% with antepartum administration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30A276-6264-CA44-BD9B-E84DB53764FA}"/>
              </a:ext>
            </a:extLst>
          </p:cNvPr>
          <p:cNvSpPr txBox="1"/>
          <p:nvPr/>
        </p:nvSpPr>
        <p:spPr>
          <a:xfrm>
            <a:off x="7808360" y="4613097"/>
            <a:ext cx="2630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ACOG, PB 181, 2017</a:t>
            </a:r>
          </a:p>
        </p:txBody>
      </p:sp>
    </p:spTree>
    <p:extLst>
      <p:ext uri="{BB962C8B-B14F-4D97-AF65-F5344CB8AC3E}">
        <p14:creationId xmlns:p14="http://schemas.microsoft.com/office/powerpoint/2010/main" val="163434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B8C3B-6B4B-1142-B59E-3E5D201F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821" y="365125"/>
            <a:ext cx="10921428" cy="1325563"/>
          </a:xfrm>
        </p:spPr>
        <p:txBody>
          <a:bodyPr/>
          <a:lstStyle/>
          <a:p>
            <a:r>
              <a:rPr lang="en-US" b="1" dirty="0"/>
              <a:t>WHO SHOULD GET RH D IMMUNE GLOBULIN?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23422-91FD-1D47-B21C-92C30A8C7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6627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Chorionic villus sampling, amniocentesis, cordocentesis</a:t>
            </a:r>
          </a:p>
          <a:p>
            <a:r>
              <a:rPr lang="en-US" dirty="0"/>
              <a:t>Threatened miscarriage or miscarriage</a:t>
            </a:r>
          </a:p>
          <a:p>
            <a:r>
              <a:rPr lang="en-US" dirty="0"/>
              <a:t>Ectopic pregnancy</a:t>
            </a:r>
          </a:p>
          <a:p>
            <a:r>
              <a:rPr lang="en-US" dirty="0"/>
              <a:t>Evacuation of molar pregnancy</a:t>
            </a:r>
          </a:p>
          <a:p>
            <a:r>
              <a:rPr lang="en-US" dirty="0"/>
              <a:t>Medical or surgical termination of pregnancy</a:t>
            </a:r>
          </a:p>
          <a:p>
            <a:r>
              <a:rPr lang="en-US" dirty="0"/>
              <a:t>Antepartum hemorrhage</a:t>
            </a:r>
          </a:p>
          <a:p>
            <a:r>
              <a:rPr lang="en-US" dirty="0"/>
              <a:t>Abdominal trauma</a:t>
            </a:r>
          </a:p>
          <a:p>
            <a:r>
              <a:rPr lang="en-US" dirty="0"/>
              <a:t>Intrauterine fetal demise</a:t>
            </a:r>
          </a:p>
          <a:p>
            <a:r>
              <a:rPr lang="en-US" dirty="0"/>
              <a:t>External cephalic version</a:t>
            </a:r>
          </a:p>
          <a:p>
            <a:r>
              <a:rPr lang="en-US" dirty="0"/>
              <a:t>Delivery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117EC3-A7DD-A148-9401-16FD9D2FE754}"/>
              </a:ext>
            </a:extLst>
          </p:cNvPr>
          <p:cNvSpPr txBox="1"/>
          <p:nvPr/>
        </p:nvSpPr>
        <p:spPr>
          <a:xfrm>
            <a:off x="9082355" y="6256962"/>
            <a:ext cx="2271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ACOG, PB 181, 2017</a:t>
            </a:r>
          </a:p>
        </p:txBody>
      </p:sp>
    </p:spTree>
    <p:extLst>
      <p:ext uri="{BB962C8B-B14F-4D97-AF65-F5344CB8AC3E}">
        <p14:creationId xmlns:p14="http://schemas.microsoft.com/office/powerpoint/2010/main" val="6179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59F6-64C3-6344-B5A0-5571B959A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DOSE OF RH D IMMUNE GLOBULIN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F3B56-AEB7-8C40-9D3A-FCDAE6699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06465" cy="4351338"/>
          </a:xfrm>
        </p:spPr>
        <p:txBody>
          <a:bodyPr/>
          <a:lstStyle/>
          <a:p>
            <a:r>
              <a:rPr lang="en-US" dirty="0"/>
              <a:t>50 µgm (5 ml) &lt; 12 weeks</a:t>
            </a:r>
          </a:p>
          <a:p>
            <a:r>
              <a:rPr lang="en-US" dirty="0"/>
              <a:t>120 µgm (12 ml) &lt; 12 weeks</a:t>
            </a:r>
          </a:p>
          <a:p>
            <a:r>
              <a:rPr lang="en-US" dirty="0"/>
              <a:t>300 µgm (30 ml) &gt; 12 weeks</a:t>
            </a:r>
          </a:p>
        </p:txBody>
      </p:sp>
    </p:spTree>
    <p:extLst>
      <p:ext uri="{BB962C8B-B14F-4D97-AF65-F5344CB8AC3E}">
        <p14:creationId xmlns:p14="http://schemas.microsoft.com/office/powerpoint/2010/main" val="55781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44BF-F77A-3A4D-B1CA-E55D167F7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DO Du POSITIVE PATIENTS </a:t>
            </a:r>
            <a:br>
              <a:rPr lang="en-US" sz="5400" b="1" dirty="0"/>
            </a:br>
            <a:r>
              <a:rPr lang="en-US" sz="5400" b="1" dirty="0"/>
              <a:t>NEED RH D IMMUNE GLOBULIN?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6927C-E8CD-7E47-B458-D8A08747F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8943"/>
            <a:ext cx="10515600" cy="3968019"/>
          </a:xfrm>
        </p:spPr>
        <p:txBody>
          <a:bodyPr/>
          <a:lstStyle/>
          <a:p>
            <a:r>
              <a:rPr lang="en-US" dirty="0"/>
              <a:t>Historically: no</a:t>
            </a:r>
          </a:p>
          <a:p>
            <a:r>
              <a:rPr lang="en-US" dirty="0"/>
              <a:t>American Association of Blood Banks (AABB): rh negative</a:t>
            </a:r>
          </a:p>
          <a:p>
            <a:r>
              <a:rPr lang="en-US" dirty="0"/>
              <a:t>Now: Yes</a:t>
            </a:r>
          </a:p>
        </p:txBody>
      </p:sp>
    </p:spTree>
    <p:extLst>
      <p:ext uri="{BB962C8B-B14F-4D97-AF65-F5344CB8AC3E}">
        <p14:creationId xmlns:p14="http://schemas.microsoft.com/office/powerpoint/2010/main" val="288086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1FB8D-C56F-974B-A73D-F9EE3578A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SHOULD I GET AN ANTIBODY SCREEN PRIOR TO 28 week RH D IMMUNE GLOBULIN?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CAD91-33CF-8A40-9E28-7A2020B30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009"/>
            <a:ext cx="10515600" cy="4152954"/>
          </a:xfrm>
        </p:spPr>
        <p:txBody>
          <a:bodyPr/>
          <a:lstStyle/>
          <a:p>
            <a:r>
              <a:rPr lang="en-US" dirty="0"/>
              <a:t>Most guidelines: yes</a:t>
            </a:r>
          </a:p>
          <a:p>
            <a:r>
              <a:rPr lang="en-US" dirty="0"/>
              <a:t>Cost vs. risk</a:t>
            </a:r>
          </a:p>
        </p:txBody>
      </p:sp>
    </p:spTree>
    <p:extLst>
      <p:ext uri="{BB962C8B-B14F-4D97-AF65-F5344CB8AC3E}">
        <p14:creationId xmlns:p14="http://schemas.microsoft.com/office/powerpoint/2010/main" val="231764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57F1-89BD-0B4C-9FF2-A6BDE8C3E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 FORGOT THE RH D IMMUNOGLOBULIN 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B4FC8-3729-6E43-B5BA-B5B413398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&lt;72 hours after delivery</a:t>
            </a:r>
          </a:p>
          <a:p>
            <a:r>
              <a:rPr lang="en-US" dirty="0"/>
              <a:t>Suggested up to 28 days after delivery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73397A-FA7F-6F44-BEE6-C867F45328DB}"/>
              </a:ext>
            </a:extLst>
          </p:cNvPr>
          <p:cNvSpPr txBox="1"/>
          <p:nvPr/>
        </p:nvSpPr>
        <p:spPr>
          <a:xfrm>
            <a:off x="7941924" y="5147353"/>
            <a:ext cx="2280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ACOG, PB 181, 2017</a:t>
            </a:r>
          </a:p>
        </p:txBody>
      </p:sp>
    </p:spTree>
    <p:extLst>
      <p:ext uri="{BB962C8B-B14F-4D97-AF65-F5344CB8AC3E}">
        <p14:creationId xmlns:p14="http://schemas.microsoft.com/office/powerpoint/2010/main" val="4039151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F9BA8-A5D8-7344-A2AB-1CC9A94F7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ISOIMMUNIZATION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A8578-DA1F-514C-9E80-AC6BF323C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Positive antibody screen</a:t>
            </a:r>
          </a:p>
          <a:p>
            <a:r>
              <a:rPr lang="en-US" dirty="0"/>
              <a:t>Identify the antibody</a:t>
            </a:r>
          </a:p>
          <a:p>
            <a:r>
              <a:rPr lang="en-US" dirty="0"/>
              <a:t>Take a history re: pregnancies &amp; blood transfusions</a:t>
            </a:r>
          </a:p>
          <a:p>
            <a:r>
              <a:rPr lang="en-US" dirty="0"/>
              <a:t>Take a history about affected children</a:t>
            </a:r>
          </a:p>
          <a:p>
            <a:r>
              <a:rPr lang="en-US" dirty="0"/>
              <a:t>Quantify the antibody screen</a:t>
            </a:r>
          </a:p>
        </p:txBody>
      </p:sp>
    </p:spTree>
    <p:extLst>
      <p:ext uri="{BB962C8B-B14F-4D97-AF65-F5344CB8AC3E}">
        <p14:creationId xmlns:p14="http://schemas.microsoft.com/office/powerpoint/2010/main" val="2674370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1D134-8161-ED4B-B2B4-AC31B508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PATERNAL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7CB86-B34B-C940-AEC9-27CE7D5C2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paternity with the patient alone</a:t>
            </a:r>
          </a:p>
          <a:p>
            <a:r>
              <a:rPr lang="en-US" dirty="0"/>
              <a:t>Check the father of the baby for the antigen status</a:t>
            </a:r>
          </a:p>
          <a:p>
            <a:r>
              <a:rPr lang="en-US" dirty="0"/>
              <a:t>Determine homozygosity vs heterozygosity</a:t>
            </a:r>
          </a:p>
          <a:p>
            <a:r>
              <a:rPr lang="en-US" dirty="0"/>
              <a:t>Mother has an anti D antibody</a:t>
            </a:r>
          </a:p>
          <a:p>
            <a:pPr lvl="1"/>
            <a:r>
              <a:rPr lang="en-US" dirty="0"/>
              <a:t>FOB DD or Dd</a:t>
            </a:r>
          </a:p>
          <a:p>
            <a:pPr lvl="1"/>
            <a:r>
              <a:rPr lang="en-US" dirty="0"/>
              <a:t>100% of children has D antigen with DD genotype</a:t>
            </a:r>
          </a:p>
          <a:p>
            <a:pPr lvl="1"/>
            <a:r>
              <a:rPr lang="en-US" dirty="0"/>
              <a:t>50% of children had D antigen with Dd genotype</a:t>
            </a:r>
          </a:p>
        </p:txBody>
      </p:sp>
    </p:spTree>
    <p:extLst>
      <p:ext uri="{BB962C8B-B14F-4D97-AF65-F5344CB8AC3E}">
        <p14:creationId xmlns:p14="http://schemas.microsoft.com/office/powerpoint/2010/main" val="150484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357</Words>
  <Application>Microsoft Macintosh PowerPoint</Application>
  <PresentationFormat>Widescreen</PresentationFormat>
  <Paragraphs>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1_Office Theme</vt:lpstr>
      <vt:lpstr>ISOIMMUNIZATION</vt:lpstr>
      <vt:lpstr>PREVENTION</vt:lpstr>
      <vt:lpstr>WHO SHOULD GET RH D IMMUNE GLOBULIN?</vt:lpstr>
      <vt:lpstr>DOSE OF RH D IMMUNE GLOBULIN</vt:lpstr>
      <vt:lpstr>DO Du POSITIVE PATIENTS  NEED RH D IMMUNE GLOBULIN?</vt:lpstr>
      <vt:lpstr>SHOULD I GET AN ANTIBODY SCREEN PRIOR TO 28 week RH D IMMUNE GLOBULIN?</vt:lpstr>
      <vt:lpstr>I FORGOT THE RH D IMMUNOGLOBULIN PP</vt:lpstr>
      <vt:lpstr>ISOIMMUNIZATION</vt:lpstr>
      <vt:lpstr>PATERNAL STATUS</vt:lpstr>
      <vt:lpstr>QUANTITATE THE ANTIBODY</vt:lpstr>
      <vt:lpstr>QUANTITATE THE ANTIBODY</vt:lpstr>
      <vt:lpstr>MIDDLE CEREBRAL ARTERY DOPPLER: PEAK SYSTOLIC VELOCITY</vt:lpstr>
      <vt:lpstr>MARI CURVE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ISOIMMUNIZATION</dc:title>
  <dc:creator>Donna Johnson</dc:creator>
  <cp:lastModifiedBy>Grater, Rachel</cp:lastModifiedBy>
  <cp:revision>2</cp:revision>
  <dcterms:created xsi:type="dcterms:W3CDTF">2021-10-19T23:02:52Z</dcterms:created>
  <dcterms:modified xsi:type="dcterms:W3CDTF">2021-10-20T16:11:29Z</dcterms:modified>
</cp:coreProperties>
</file>