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B3A7C-DE76-C342-B703-C465EBC9A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AF08C-5992-BA4D-B96E-34805170A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16138-721A-664D-9EDC-F07BCE59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7A5B2-28FC-504B-9956-47C55D8C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9CFC1-40B1-1B43-BF1F-281625FEA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2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15B98-B50C-C547-96D1-975AE9E33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2A5061-B6D3-E84F-A0C9-24BE51B2F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1829B-F056-3249-9F58-EC58C5F5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C3891-A707-AB4C-8784-CE5ECF8EE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C9DEA-6B3D-A14D-A55A-C0CEDB1A0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6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0A158C-B381-8043-9C85-0163BBFD3F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AE1AC6-DB3E-E243-A8E1-24EEBAFDC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6E446-3604-9944-BF2E-276586D9F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6AA07-A8A6-C34B-A614-E62FFF8B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62078-38E4-EB49-BFCA-3B417DE2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7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0AFD-07CE-C44D-BDB1-79F9A818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3B705-838A-8B4D-9001-4CFA243CC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39358-2DBC-7A43-916B-4C8C747C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DC1A4-FBD5-4F4B-AE41-5B4C2CF4C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18E86-D0C0-0D4E-AFAF-0BBA1D016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2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31988-6D05-3349-AEB3-8841B8EE9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437EA-189F-5A4F-AE5C-6D9A8DB3F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01ED3-355E-9844-AC93-234D9BA37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D36BC-B3B3-E645-86E9-70BA27847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6236F-3100-B243-AE67-BC7C8D66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0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D1CE-ED74-494E-ABD2-27F4BEF0A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D5C7-3DC8-474D-8273-33D33E5B0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2259E-B385-5844-87C8-D792ED30B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28F98-51F0-E445-8E93-173355035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D6577-703E-514F-A87F-0E588C79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9151B-117D-1448-BA75-6AC326BA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00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6D582-8CE5-4E44-9F5F-27F2D3CB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73780-BA88-2244-A585-3B5D5372B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E73FC-F77A-C44D-9754-647235F76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FCC9B-9809-ED45-A853-C019F2CB7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25B42-A887-B542-8999-86DDF5B67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159747-A31D-C943-8208-FE2C82DF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EE21A-A537-0044-87B1-2AAC88439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BB3AC-3179-0745-846E-ABD38624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0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E47B-B05F-5345-A79B-EF094C90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64BAC-0B49-1A46-9D9B-1773D2576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833099-D0A4-9B48-9946-14B04312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667D3-3CE1-D34D-86DC-88716BAB8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1926AA-ABF3-514B-9441-53A3F1AC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AE1FA1-1AB3-E941-8B2D-302753072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FA1F6A-55DD-1147-B473-81194239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71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106B5-7B0D-B941-8D17-EFFD20CB1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FFC68-5BC4-2942-9680-9FA55CD97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78299-B154-064D-B6AE-FAE8E421E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860F0-52EA-CF4C-BEBA-1FA52D2C5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E27F5-3D21-AA4F-A390-1A3A0EB67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ECFA7-3A88-0B42-BF62-9C6F2D20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2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80147-4606-494E-96CB-9C923387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AD54FB-1177-F847-8F20-59593D10C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24F996-69E5-9149-99A1-CF3C5F4E5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1E75-FA5B-1448-9C3C-F278D3EE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D2DA5-785B-624C-9AED-76553780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8B497-73A4-A84C-AF2D-5DEDCAC4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7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9E4CAC-DA4B-E846-8668-82413749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583AA-C40B-2947-A713-5A035062D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B34A1-0B10-6548-A8FD-299C711E6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5D72D-8EBB-E743-BFD5-C7F6D1C31EB2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A106D-791B-F74C-8DC9-01203BC6D1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6505C-1416-C341-B895-146E30639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B340-A659-8243-8011-49389075AB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E8E3-B20F-AE47-9370-636A49172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5080"/>
          </a:xfrm>
        </p:spPr>
        <p:txBody>
          <a:bodyPr>
            <a:normAutofit/>
          </a:bodyPr>
          <a:lstStyle/>
          <a:p>
            <a:r>
              <a:rPr lang="en-US" sz="6600" b="1" dirty="0"/>
              <a:t>LATE PRETERM STEROIDS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A9B29-F725-9147-B7FD-DFA1178B57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Donna D. Johnson, MD</a:t>
            </a:r>
          </a:p>
        </p:txBody>
      </p:sp>
    </p:spTree>
    <p:extLst>
      <p:ext uri="{BB962C8B-B14F-4D97-AF65-F5344CB8AC3E}">
        <p14:creationId xmlns:p14="http://schemas.microsoft.com/office/powerpoint/2010/main" val="173004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1E88A-C50F-564D-9CB8-2D45578D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LIGGINS AND HOWIE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7C74B-0181-1546-8B43-9D6AFE7A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Randomized 287 women to steroids or placebo</a:t>
            </a:r>
          </a:p>
          <a:p>
            <a:r>
              <a:rPr lang="en-US" dirty="0"/>
              <a:t>Early neonatal mortality 3.2 vs. 15%</a:t>
            </a:r>
          </a:p>
          <a:p>
            <a:r>
              <a:rPr lang="en-US" dirty="0"/>
              <a:t>RDS 9% vs 25.8%</a:t>
            </a:r>
          </a:p>
          <a:p>
            <a:pPr lvl="1"/>
            <a:r>
              <a:rPr lang="en-US" dirty="0"/>
              <a:t>No deaths of hyaline membrane disease</a:t>
            </a:r>
          </a:p>
          <a:p>
            <a:pPr lvl="1"/>
            <a:r>
              <a:rPr lang="en-US" dirty="0"/>
              <a:t>No deaths from IVH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AEE91E-5561-3A40-A141-0F9766ADC186}"/>
              </a:ext>
            </a:extLst>
          </p:cNvPr>
          <p:cNvSpPr txBox="1"/>
          <p:nvPr/>
        </p:nvSpPr>
        <p:spPr>
          <a:xfrm>
            <a:off x="7017249" y="4489807"/>
            <a:ext cx="3339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Liggins &amp; Howie Pediatrics, 1972</a:t>
            </a:r>
          </a:p>
        </p:txBody>
      </p:sp>
    </p:spTree>
    <p:extLst>
      <p:ext uri="{BB962C8B-B14F-4D97-AF65-F5344CB8AC3E}">
        <p14:creationId xmlns:p14="http://schemas.microsoft.com/office/powerpoint/2010/main" val="158117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B46BC-56EB-4144-9B16-AB672B29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NIH CONSENSUS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B4D15-5059-C743-BF80-FC66CE9B1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87472"/>
          </a:xfrm>
        </p:spPr>
        <p:txBody>
          <a:bodyPr/>
          <a:lstStyle/>
          <a:p>
            <a:r>
              <a:rPr lang="en-US" dirty="0"/>
              <a:t>&lt;20% of infants &lt; 1500 grams got steroids</a:t>
            </a:r>
          </a:p>
          <a:p>
            <a:r>
              <a:rPr lang="en-US" dirty="0"/>
              <a:t>All fetuses &gt;24 weeks &lt;34 weeks</a:t>
            </a:r>
          </a:p>
          <a:p>
            <a:r>
              <a:rPr lang="en-US" dirty="0"/>
              <a:t>Benefits &gt; 24 hour after treatment and &lt; 7 days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CBB869-D02C-6F47-8461-E24F3E245967}"/>
              </a:ext>
            </a:extLst>
          </p:cNvPr>
          <p:cNvSpPr txBox="1"/>
          <p:nvPr/>
        </p:nvSpPr>
        <p:spPr>
          <a:xfrm>
            <a:off x="7726166" y="4428431"/>
            <a:ext cx="3627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NIH Consensus Conference, 1994</a:t>
            </a:r>
          </a:p>
        </p:txBody>
      </p:sp>
    </p:spTree>
    <p:extLst>
      <p:ext uri="{BB962C8B-B14F-4D97-AF65-F5344CB8AC3E}">
        <p14:creationId xmlns:p14="http://schemas.microsoft.com/office/powerpoint/2010/main" val="280789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AF52-F658-CF44-BB23-BE556E6C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NIH CONSENSUS CONFERENCE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2999F-EC76-6A42-8410-A23110DF7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1816"/>
            <a:ext cx="10515600" cy="2589088"/>
          </a:xfrm>
        </p:spPr>
        <p:txBody>
          <a:bodyPr/>
          <a:lstStyle/>
          <a:p>
            <a:r>
              <a:rPr lang="en-US" dirty="0"/>
              <a:t>Repeat doses are not warranted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7B7FF2-35E1-D74B-B7F5-F867FBC23476}"/>
              </a:ext>
            </a:extLst>
          </p:cNvPr>
          <p:cNvSpPr txBox="1"/>
          <p:nvPr/>
        </p:nvSpPr>
        <p:spPr>
          <a:xfrm>
            <a:off x="7233007" y="3811712"/>
            <a:ext cx="4048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NIH Consensus Conference, 2000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58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9DE05-9C94-2F43-8D1D-90A0C6C4C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RESCUE DOSE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07FEE-E063-7D4C-A304-8B736F4E1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6476"/>
            <a:ext cx="10515600" cy="2616162"/>
          </a:xfrm>
        </p:spPr>
        <p:txBody>
          <a:bodyPr/>
          <a:lstStyle/>
          <a:p>
            <a:r>
              <a:rPr lang="en-US" dirty="0"/>
              <a:t>Improved composite neonatal morbidity</a:t>
            </a:r>
          </a:p>
          <a:p>
            <a:r>
              <a:rPr lang="en-US" dirty="0"/>
              <a:t>Decreased respiratory distress and ventilatory support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708ED-F512-4940-BB11-8DDF65A998DD}"/>
              </a:ext>
            </a:extLst>
          </p:cNvPr>
          <p:cNvSpPr txBox="1"/>
          <p:nvPr/>
        </p:nvSpPr>
        <p:spPr>
          <a:xfrm>
            <a:off x="7674796" y="5250094"/>
            <a:ext cx="367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Garite, AJOG, 2009</a:t>
            </a:r>
          </a:p>
        </p:txBody>
      </p:sp>
    </p:spTree>
    <p:extLst>
      <p:ext uri="{BB962C8B-B14F-4D97-AF65-F5344CB8AC3E}">
        <p14:creationId xmlns:p14="http://schemas.microsoft.com/office/powerpoint/2010/main" val="1285481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37120-45AA-FF4B-B93C-9F8A8DC7D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ANTENATAL BETAMETHASONE FOR WOMEN AT RISK FOR LATE PRETERM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74A6-B8F6-DC44-8FEA-C2AD0B312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025"/>
            <a:ext cx="10515600" cy="2866490"/>
          </a:xfrm>
        </p:spPr>
        <p:txBody>
          <a:bodyPr/>
          <a:lstStyle/>
          <a:p>
            <a:r>
              <a:rPr lang="en-US" dirty="0"/>
              <a:t>Singleton</a:t>
            </a:r>
          </a:p>
          <a:p>
            <a:r>
              <a:rPr lang="en-US" dirty="0"/>
              <a:t>34 0/7 – 36 6/7 weeks</a:t>
            </a:r>
          </a:p>
          <a:p>
            <a:r>
              <a:rPr lang="en-US" dirty="0"/>
              <a:t>High probability of delivery &lt; 37 weeks</a:t>
            </a:r>
          </a:p>
          <a:p>
            <a:r>
              <a:rPr lang="en-US" dirty="0"/>
              <a:t>2831 women randomized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3CB622-0C8C-EB42-B1E2-22A4CFD5C646}"/>
              </a:ext>
            </a:extLst>
          </p:cNvPr>
          <p:cNvSpPr txBox="1"/>
          <p:nvPr/>
        </p:nvSpPr>
        <p:spPr>
          <a:xfrm>
            <a:off x="7335749" y="5332288"/>
            <a:ext cx="3667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Gyamfi-Bannerman, NEJM, 2016</a:t>
            </a:r>
          </a:p>
        </p:txBody>
      </p:sp>
    </p:spTree>
    <p:extLst>
      <p:ext uri="{BB962C8B-B14F-4D97-AF65-F5344CB8AC3E}">
        <p14:creationId xmlns:p14="http://schemas.microsoft.com/office/powerpoint/2010/main" val="662564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CB81F-39DB-6A43-8D9E-B743EA53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ALPS TRIAL EXCLUSIONS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52471-48AF-6840-AE08-CEB439129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52550"/>
          </a:xfrm>
        </p:spPr>
        <p:txBody>
          <a:bodyPr>
            <a:normAutofit/>
          </a:bodyPr>
          <a:lstStyle/>
          <a:p>
            <a:r>
              <a:rPr lang="en-US" dirty="0"/>
              <a:t>Received steroids during pregnancy</a:t>
            </a:r>
          </a:p>
          <a:p>
            <a:r>
              <a:rPr lang="en-US" dirty="0"/>
              <a:t>Multiples</a:t>
            </a:r>
          </a:p>
          <a:p>
            <a:r>
              <a:rPr lang="en-US" dirty="0"/>
              <a:t>Anomaly</a:t>
            </a:r>
          </a:p>
          <a:p>
            <a:r>
              <a:rPr lang="en-US" dirty="0"/>
              <a:t>Maternal contraindication to betamethasone</a:t>
            </a:r>
          </a:p>
          <a:p>
            <a:r>
              <a:rPr lang="en-US" dirty="0"/>
              <a:t>Pre-gestational diabetes </a:t>
            </a:r>
          </a:p>
          <a:p>
            <a:r>
              <a:rPr lang="en-US" dirty="0"/>
              <a:t>Delivery expected within 12 hours of randomization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F6469-4A45-3547-A451-50B49E7F9988}"/>
              </a:ext>
            </a:extLst>
          </p:cNvPr>
          <p:cNvSpPr txBox="1"/>
          <p:nvPr/>
        </p:nvSpPr>
        <p:spPr>
          <a:xfrm>
            <a:off x="7900827" y="4931596"/>
            <a:ext cx="3585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Gyamfi-Bannerman, NEJM,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56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F1AF-2518-884F-8409-3A0B6C9E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ALPS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703C-599F-0F49-80C1-22199F75B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Neonatal composite</a:t>
            </a:r>
          </a:p>
          <a:p>
            <a:r>
              <a:rPr lang="en-US" dirty="0"/>
              <a:t>Stillbirth</a:t>
            </a:r>
          </a:p>
          <a:p>
            <a:r>
              <a:rPr lang="en-US" dirty="0"/>
              <a:t>Neonatal death &lt; 72 hours</a:t>
            </a:r>
          </a:p>
          <a:p>
            <a:r>
              <a:rPr lang="en-US" dirty="0"/>
              <a:t>11.6 vs 14.4%</a:t>
            </a:r>
          </a:p>
          <a:p>
            <a:r>
              <a:rPr lang="en-US" dirty="0"/>
              <a:t>↓ Severe respiratory complications, TTN, surfactant use, &amp; BPD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6EB2FE-BCB0-0C40-9A6B-25823A730A2C}"/>
              </a:ext>
            </a:extLst>
          </p:cNvPr>
          <p:cNvSpPr txBox="1"/>
          <p:nvPr/>
        </p:nvSpPr>
        <p:spPr>
          <a:xfrm>
            <a:off x="7500135" y="5414481"/>
            <a:ext cx="4109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Gyamfi-Bannerman, NEJM,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8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9DF5F-46C2-5C41-B063-B0F63DEAE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ALPS OUTCOMES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C96B9-8B81-7B40-857C-06560B54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↑ neonatal hypoglycemia</a:t>
            </a:r>
          </a:p>
          <a:p>
            <a:r>
              <a:rPr lang="en-US" dirty="0"/>
              <a:t>24 vs 15%</a:t>
            </a:r>
          </a:p>
          <a:p>
            <a:r>
              <a:rPr lang="en-US" dirty="0"/>
              <a:t>Follow AAP guidelines</a:t>
            </a:r>
          </a:p>
        </p:txBody>
      </p:sp>
    </p:spTree>
    <p:extLst>
      <p:ext uri="{BB962C8B-B14F-4D97-AF65-F5344CB8AC3E}">
        <p14:creationId xmlns:p14="http://schemas.microsoft.com/office/powerpoint/2010/main" val="86486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217</Words>
  <Application>Microsoft Macintosh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LATE PRETERM STEROIDS</vt:lpstr>
      <vt:lpstr>LIGGINS AND HOWIE</vt:lpstr>
      <vt:lpstr>NIH CONSENSUS CONFERENCE</vt:lpstr>
      <vt:lpstr>NIH CONSENSUS CONFERENCE</vt:lpstr>
      <vt:lpstr>RESCUE DOSE</vt:lpstr>
      <vt:lpstr>ANTENATAL BETAMETHASONE FOR WOMEN AT RISK FOR LATE PRETERM DELIVERY</vt:lpstr>
      <vt:lpstr>ALPS TRIAL EXCLUSIONS</vt:lpstr>
      <vt:lpstr>ALPS OUTCOMES</vt:lpstr>
      <vt:lpstr>ALPS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 PRETERM STEROIDS</dc:title>
  <dc:creator>Donna Johnson</dc:creator>
  <cp:lastModifiedBy>Grater, Rachel</cp:lastModifiedBy>
  <cp:revision>3</cp:revision>
  <dcterms:created xsi:type="dcterms:W3CDTF">2022-05-17T02:32:55Z</dcterms:created>
  <dcterms:modified xsi:type="dcterms:W3CDTF">2023-07-09T02:03:12Z</dcterms:modified>
</cp:coreProperties>
</file>