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7" r:id="rId15"/>
    <p:sldId id="271" r:id="rId16"/>
    <p:sldId id="272" r:id="rId17"/>
    <p:sldId id="273" r:id="rId18"/>
    <p:sldId id="274" r:id="rId19"/>
    <p:sldId id="278" r:id="rId20"/>
    <p:sldId id="276" r:id="rId21"/>
    <p:sldId id="277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/>
    <p:restoredTop sz="94626"/>
  </p:normalViewPr>
  <p:slideViewPr>
    <p:cSldViewPr snapToGrid="0" snapToObjects="1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45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84E1E-E540-AC43-BC13-F90D55305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1BA6-039E-8F4D-B7F7-3C8E20B40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8C9C-4B69-864E-9EEE-DFA43CC144D2}" type="datetimeFigureOut">
              <a:rPr lang="en-US" smtClean="0"/>
              <a:t>7/8/23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9921-4617-FB4C-9847-172FF8302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DCBB-D829-754E-9E76-36A9E3643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7A92-5E9C-F94E-8B11-4D34C67A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61E-B1D6-C34D-A321-B3E90F6DE630}" type="datetimeFigureOut">
              <a:rPr lang="en-US" smtClean="0"/>
              <a:t>7/8/23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E603-0EE4-3042-9661-047EB577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5A3B88-1501-E842-9CEE-D2203FE91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64951" y="4685554"/>
            <a:ext cx="2662094" cy="16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8D9E0-BA56-054A-948B-B96FBE168B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81536" y="5466436"/>
            <a:ext cx="4216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CF2D0E-C9B9-5540-980E-1D8241B2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60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9C3823-5562-684C-B783-49D157DA41D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859520" y="5817704"/>
            <a:ext cx="2951480" cy="6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9F61-B891-3944-9E22-503B0C38A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Macrosomia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6A461-863C-424F-BAE7-45F2ACA74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8482"/>
            <a:ext cx="9144000" cy="1655762"/>
          </a:xfrm>
        </p:spPr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Berry A. Campbell, MD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0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67B8-F572-30FA-7F45-70D1018B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Suspected macrosomia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484A5-65F7-08A2-D5EA-18FE6E6A7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6723"/>
            <a:ext cx="10515600" cy="2046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Reasonable to induce</a:t>
            </a:r>
          </a:p>
          <a:p>
            <a:pPr marL="0" indent="0">
              <a:buNone/>
            </a:pPr>
            <a:r>
              <a:rPr lang="en-US" sz="3600" dirty="0"/>
              <a:t>≥ 39 weeks unless other indications earlier</a:t>
            </a:r>
          </a:p>
          <a:p>
            <a:pPr marL="0" indent="0">
              <a:buNone/>
            </a:pPr>
            <a:r>
              <a:rPr lang="en-US" sz="3600" dirty="0"/>
              <a:t>No large studies using 39 weeks GA</a:t>
            </a:r>
          </a:p>
        </p:txBody>
      </p:sp>
    </p:spTree>
    <p:extLst>
      <p:ext uri="{BB962C8B-B14F-4D97-AF65-F5344CB8AC3E}">
        <p14:creationId xmlns:p14="http://schemas.microsoft.com/office/powerpoint/2010/main" val="102691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1BB5-927B-00EB-BD12-C3E66AF2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Suspected macrosomia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9360-AC75-71AE-447D-4AF2059F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892"/>
            <a:ext cx="10515600" cy="399207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 CS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/>
              <a:t>Goal: Reduce MM</a:t>
            </a:r>
          </a:p>
          <a:p>
            <a:r>
              <a:rPr lang="en-US" sz="3600" dirty="0"/>
              <a:t>SD     4.0-4.5 kg = 2.6%</a:t>
            </a:r>
          </a:p>
          <a:p>
            <a:pPr marL="0" indent="0">
              <a:buNone/>
            </a:pPr>
            <a:r>
              <a:rPr lang="en-US" sz="3600" dirty="0"/>
              <a:t>            4.5-5.0 kg = 6.7%</a:t>
            </a:r>
          </a:p>
          <a:p>
            <a:pPr marL="0" indent="0">
              <a:buNone/>
            </a:pPr>
            <a:r>
              <a:rPr lang="en-US" sz="3600" dirty="0"/>
              <a:t>            &gt; 5.0 kg =    15% </a:t>
            </a:r>
          </a:p>
          <a:p>
            <a:pPr marL="0" indent="0" algn="r">
              <a:buNone/>
            </a:pPr>
            <a:r>
              <a:rPr lang="en-US" sz="1100" b="1" dirty="0"/>
              <a:t>Overland EA, et al.  Acta </a:t>
            </a:r>
            <a:r>
              <a:rPr lang="en-US" sz="1100" b="1" dirty="0" err="1"/>
              <a:t>Obstet</a:t>
            </a:r>
            <a:r>
              <a:rPr lang="en-US" sz="1100" b="1" dirty="0"/>
              <a:t> </a:t>
            </a:r>
            <a:r>
              <a:rPr lang="en-US" sz="1100" b="1" dirty="0" err="1"/>
              <a:t>Gynecol</a:t>
            </a:r>
            <a:r>
              <a:rPr lang="en-US" sz="1100" b="1" dirty="0"/>
              <a:t> </a:t>
            </a:r>
            <a:r>
              <a:rPr lang="en-US" sz="1100" b="1" dirty="0" err="1"/>
              <a:t>Scand</a:t>
            </a:r>
            <a:r>
              <a:rPr lang="en-US" sz="1100" b="1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611846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A2F7-3767-70AE-7B79-EBA3602F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Suspected macrosomia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37E1-1CAB-5CF2-93E2-50F3376E4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Cesarean</a:t>
            </a:r>
          </a:p>
          <a:p>
            <a:r>
              <a:rPr lang="en-US" sz="3600" dirty="0"/>
              <a:t>Vagaries of EFW</a:t>
            </a:r>
          </a:p>
          <a:p>
            <a:r>
              <a:rPr lang="en-US" sz="3600" dirty="0"/>
              <a:t>EFW &gt; 5000g,  offer CS</a:t>
            </a:r>
          </a:p>
          <a:p>
            <a:r>
              <a:rPr lang="en-US" sz="3600" dirty="0"/>
              <a:t>EFW &gt; 4500g and DM, offer CS </a:t>
            </a:r>
          </a:p>
        </p:txBody>
      </p:sp>
    </p:spTree>
    <p:extLst>
      <p:ext uri="{BB962C8B-B14F-4D97-AF65-F5344CB8AC3E}">
        <p14:creationId xmlns:p14="http://schemas.microsoft.com/office/powerpoint/2010/main" val="232621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F0A1-14DE-BB50-0AAE-7627B35F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Suspected macrosomia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9421-6556-9DF3-4D9F-513FD8906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Cesarean</a:t>
            </a:r>
          </a:p>
          <a:p>
            <a:r>
              <a:rPr lang="en-US" sz="3600" dirty="0"/>
              <a:t>Use of US EFW</a:t>
            </a:r>
          </a:p>
          <a:p>
            <a:pPr lvl="1"/>
            <a:r>
              <a:rPr lang="en-US" sz="3600" dirty="0"/>
              <a:t>If done within 4 weeks delivery, ↑ CS risk </a:t>
            </a:r>
          </a:p>
          <a:p>
            <a:pPr lvl="1"/>
            <a:r>
              <a:rPr lang="en-US" sz="3600" dirty="0"/>
              <a:t>If EFW &gt; 4000g, ↑ CS rate by 25% </a:t>
            </a:r>
          </a:p>
          <a:p>
            <a:pPr marL="457200" lvl="1" indent="0">
              <a:buNone/>
            </a:pPr>
            <a:r>
              <a:rPr lang="en-US" sz="3600" dirty="0"/>
              <a:t> (25→50% rate)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944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1ACD-5465-04EF-7EC0-AE6B564A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Macrosomia and </a:t>
            </a:r>
            <a:r>
              <a:rPr lang="en-US" dirty="0" err="1"/>
              <a:t>gdm</a:t>
            </a:r>
            <a:r>
              <a:rPr lang="en-US" dirty="0"/>
              <a:t>/dm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6DCB-5978-97E4-193B-050279292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378"/>
            <a:ext cx="10515600" cy="425712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6500" dirty="0"/>
              <a:t>Diet + Insulin </a:t>
            </a:r>
          </a:p>
          <a:p>
            <a:pPr marL="0" indent="0">
              <a:buNone/>
            </a:pPr>
            <a:endParaRPr lang="en-US" sz="6500" dirty="0"/>
          </a:p>
          <a:p>
            <a:r>
              <a:rPr lang="en-US" sz="6500" dirty="0"/>
              <a:t>BW &gt; 4000g from 21% → 10%</a:t>
            </a:r>
          </a:p>
          <a:p>
            <a:pPr marL="0" indent="0">
              <a:buNone/>
            </a:pPr>
            <a:r>
              <a:rPr lang="en-US" sz="6500" dirty="0"/>
              <a:t>			     14.3% → 5.9%</a:t>
            </a:r>
          </a:p>
          <a:p>
            <a:r>
              <a:rPr lang="en-US" sz="6500" dirty="0"/>
              <a:t>Meta analysis      73% reduction (OR 0.27)</a:t>
            </a:r>
          </a:p>
          <a:p>
            <a:pPr marL="0" indent="0" algn="r">
              <a:buNone/>
            </a:pPr>
            <a:endParaRPr lang="en-US" sz="3600" b="1" dirty="0"/>
          </a:p>
          <a:p>
            <a:pPr marL="0" indent="0" algn="r">
              <a:buNone/>
            </a:pPr>
            <a:endParaRPr lang="en-US" sz="1100" b="1" dirty="0"/>
          </a:p>
          <a:p>
            <a:pPr marL="0" indent="0" algn="r">
              <a:buNone/>
            </a:pPr>
            <a:endParaRPr lang="en-US" sz="1100" b="1" dirty="0"/>
          </a:p>
          <a:p>
            <a:pPr marL="0" indent="0" algn="r">
              <a:buNone/>
            </a:pPr>
            <a:endParaRPr lang="en-US" sz="1100" b="1" dirty="0"/>
          </a:p>
          <a:p>
            <a:pPr marL="0" indent="0" algn="r">
              <a:buNone/>
            </a:pPr>
            <a:endParaRPr lang="en-US" sz="1100" b="1" dirty="0"/>
          </a:p>
          <a:p>
            <a:pPr marL="0" indent="0" algn="r">
              <a:buNone/>
            </a:pPr>
            <a:r>
              <a:rPr lang="en-US" sz="2300" b="1" dirty="0"/>
              <a:t>Crowther CA, et al.  N </a:t>
            </a:r>
            <a:r>
              <a:rPr lang="en-US" sz="2300" b="1" dirty="0" err="1"/>
              <a:t>Engl</a:t>
            </a:r>
            <a:r>
              <a:rPr lang="en-US" sz="2300" b="1" dirty="0"/>
              <a:t> J Med 2005</a:t>
            </a:r>
          </a:p>
          <a:p>
            <a:pPr marL="0" indent="0" algn="r">
              <a:buNone/>
            </a:pPr>
            <a:r>
              <a:rPr lang="en-US" sz="2300" b="1" dirty="0"/>
              <a:t>Landon MB, et al. N </a:t>
            </a:r>
            <a:r>
              <a:rPr lang="en-US" sz="2300" b="1" dirty="0" err="1"/>
              <a:t>Engl</a:t>
            </a:r>
            <a:r>
              <a:rPr lang="en-US" sz="2300" b="1" dirty="0"/>
              <a:t> J Med 2009</a:t>
            </a:r>
          </a:p>
          <a:p>
            <a:pPr marL="0" indent="0" algn="r">
              <a:buNone/>
            </a:pPr>
            <a:r>
              <a:rPr lang="en-US" sz="2300" b="1" dirty="0"/>
              <a:t>Wei J, et al.  Medicine 2016 </a:t>
            </a:r>
          </a:p>
          <a:p>
            <a:pPr marL="0" indent="0" algn="r">
              <a:buNone/>
            </a:pPr>
            <a:endParaRPr lang="en-US" sz="1100" b="1" dirty="0"/>
          </a:p>
          <a:p>
            <a:pPr marL="0" indent="0" algn="r">
              <a:buNone/>
            </a:pPr>
            <a:endParaRPr lang="en-US" sz="11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2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AE7F-D2BB-62F2-D0BF-3C5EBB54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Macrosomia  - Prevention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95FCA-8246-E565-13B9-0480E7630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Exercise</a:t>
            </a:r>
          </a:p>
          <a:p>
            <a:r>
              <a:rPr lang="en-US" sz="3600" dirty="0"/>
              <a:t>Low glycemic diet </a:t>
            </a:r>
          </a:p>
          <a:p>
            <a:r>
              <a:rPr lang="en-US" sz="3600" dirty="0"/>
              <a:t>Bariatric surgery in obese (≥ 35 BMI) OR 0.4</a:t>
            </a:r>
          </a:p>
        </p:txBody>
      </p:sp>
    </p:spTree>
    <p:extLst>
      <p:ext uri="{BB962C8B-B14F-4D97-AF65-F5344CB8AC3E}">
        <p14:creationId xmlns:p14="http://schemas.microsoft.com/office/powerpoint/2010/main" val="46596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FF69-D2CD-8F1F-0B77-3693A0A1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Macrosomia  - Prevention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958E4-B5B9-4C37-6354-71CCB59E7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891"/>
            <a:ext cx="10515600" cy="399207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N = 3670</a:t>
            </a:r>
          </a:p>
          <a:p>
            <a:r>
              <a:rPr lang="en-US" sz="3600" dirty="0"/>
              <a:t>Exercise aerobic</a:t>
            </a:r>
          </a:p>
          <a:p>
            <a:pPr marL="0" indent="0">
              <a:buNone/>
            </a:pPr>
            <a:r>
              <a:rPr lang="en-US" sz="3600" dirty="0"/>
              <a:t>	↓ macrosomia 39%</a:t>
            </a:r>
          </a:p>
          <a:p>
            <a:pPr marL="0" indent="0">
              <a:buNone/>
            </a:pPr>
            <a:r>
              <a:rPr lang="en-US" sz="3600" dirty="0"/>
              <a:t>		(OR 0.64)</a:t>
            </a:r>
          </a:p>
          <a:p>
            <a:r>
              <a:rPr lang="en-US" sz="3600" dirty="0"/>
              <a:t>More than 1 type exercise</a:t>
            </a:r>
          </a:p>
          <a:p>
            <a:pPr marL="0" indent="0">
              <a:buNone/>
            </a:pPr>
            <a:r>
              <a:rPr lang="en-US" sz="3600" dirty="0"/>
              <a:t>		(OR 0.46)</a:t>
            </a:r>
          </a:p>
          <a:p>
            <a:pPr marL="0" indent="0" algn="r">
              <a:buNone/>
            </a:pPr>
            <a:r>
              <a:rPr lang="en-US" sz="1100" b="1" dirty="0"/>
              <a:t>Davenport MH et al.  Br J Sports Med 2018</a:t>
            </a:r>
          </a:p>
        </p:txBody>
      </p:sp>
    </p:spTree>
    <p:extLst>
      <p:ext uri="{BB962C8B-B14F-4D97-AF65-F5344CB8AC3E}">
        <p14:creationId xmlns:p14="http://schemas.microsoft.com/office/powerpoint/2010/main" val="1559146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22CE-AD5C-5E30-1B81-E8F4C661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Macrosomia  - Prevention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822BA-AB6E-99A0-6FC9-F30DE4AFC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622"/>
            <a:ext cx="10515600" cy="3992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maternal weight</a:t>
            </a:r>
          </a:p>
          <a:p>
            <a:r>
              <a:rPr lang="en-US" sz="3600" dirty="0"/>
              <a:t>Diet alone not as effective</a:t>
            </a:r>
          </a:p>
          <a:p>
            <a:pPr marL="0" indent="0">
              <a:buNone/>
            </a:pPr>
            <a:r>
              <a:rPr lang="en-US" sz="3600" dirty="0"/>
              <a:t>      20% ↓ maternal weight gain,</a:t>
            </a:r>
          </a:p>
          <a:p>
            <a:pPr marL="0" indent="0">
              <a:buNone/>
            </a:pPr>
            <a:r>
              <a:rPr lang="en-US" sz="3600" dirty="0"/>
              <a:t>      no change macrosomia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Overweight or DM women</a:t>
            </a:r>
          </a:p>
          <a:p>
            <a:pPr marL="0" indent="0">
              <a:buNone/>
            </a:pPr>
            <a:r>
              <a:rPr lang="en-US" sz="3600" dirty="0"/>
              <a:t>      Diet + exercise ↓ macrosomia by 15%</a:t>
            </a:r>
          </a:p>
        </p:txBody>
      </p:sp>
    </p:spTree>
    <p:extLst>
      <p:ext uri="{BB962C8B-B14F-4D97-AF65-F5344CB8AC3E}">
        <p14:creationId xmlns:p14="http://schemas.microsoft.com/office/powerpoint/2010/main" val="1628746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EEE0-CB2B-1B67-94BC-482C3475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Macrosomia  - diabetes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7A2B0-81B7-3C0F-E866-9060B6A8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1432960"/>
            <a:ext cx="10515600" cy="3992079"/>
          </a:xfrm>
        </p:spPr>
        <p:txBody>
          <a:bodyPr/>
          <a:lstStyle/>
          <a:p>
            <a:r>
              <a:rPr lang="en-US" sz="3600" dirty="0"/>
              <a:t>LGA at 29-33 weeks</a:t>
            </a:r>
          </a:p>
          <a:p>
            <a:pPr marL="0" indent="0">
              <a:buNone/>
            </a:pPr>
            <a:r>
              <a:rPr lang="en-US" sz="3600" dirty="0"/>
              <a:t>       diet + insulin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Macrosomia risk</a:t>
            </a:r>
          </a:p>
          <a:p>
            <a:pPr marL="0" indent="0">
              <a:buNone/>
            </a:pPr>
            <a:r>
              <a:rPr lang="en-US" sz="3600" dirty="0"/>
              <a:t>       45%  LGA  diet only</a:t>
            </a:r>
          </a:p>
          <a:p>
            <a:pPr marL="0" indent="0">
              <a:buNone/>
            </a:pPr>
            <a:r>
              <a:rPr lang="en-US" sz="3600" dirty="0"/>
              <a:t>       13%  LGA insulin + diet</a:t>
            </a:r>
          </a:p>
          <a:p>
            <a:pPr marL="0" indent="0" algn="r">
              <a:buNone/>
            </a:pPr>
            <a:r>
              <a:rPr lang="en-US" sz="1100" b="1" dirty="0"/>
              <a:t>Buchanan TA, et al.  Diabetes Care 1994</a:t>
            </a:r>
          </a:p>
        </p:txBody>
      </p:sp>
    </p:spTree>
    <p:extLst>
      <p:ext uri="{BB962C8B-B14F-4D97-AF65-F5344CB8AC3E}">
        <p14:creationId xmlns:p14="http://schemas.microsoft.com/office/powerpoint/2010/main" val="740879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52A2-1A0B-7312-B8DC-1DC3DDC4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D7D78-0704-C419-1031-3D716EE4B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7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Macrosomia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Estimated fetal weight </a:t>
            </a:r>
            <a:r>
              <a:rPr lang="en-US" sz="3600" u="sng" dirty="0"/>
              <a:t>&gt;</a:t>
            </a:r>
            <a:r>
              <a:rPr lang="en-US" sz="3600" dirty="0"/>
              <a:t> 4000 or </a:t>
            </a:r>
            <a:r>
              <a:rPr lang="en-US" sz="3600" u="sng" dirty="0"/>
              <a:t>&gt;</a:t>
            </a:r>
            <a:r>
              <a:rPr lang="en-US" sz="3600" dirty="0"/>
              <a:t> 4500g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Large for gestational age (LGA)</a:t>
            </a:r>
          </a:p>
          <a:p>
            <a:pPr marL="0" indent="0">
              <a:buNone/>
            </a:pPr>
            <a:r>
              <a:rPr lang="en-US" sz="3600" dirty="0"/>
              <a:t>        weight &gt; 90 percentile for GA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41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3819-F7D0-4365-FC21-8327AE9B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Suspected macrosomia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3E8C3-4A8F-5217-1E3B-B361BFCF0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 on labor</a:t>
            </a:r>
          </a:p>
          <a:p>
            <a:r>
              <a:rPr lang="en-US" sz="3600" dirty="0"/>
              <a:t>Prolonged 1</a:t>
            </a:r>
            <a:r>
              <a:rPr lang="en-US" sz="3600" baseline="30000" dirty="0"/>
              <a:t>st</a:t>
            </a:r>
            <a:r>
              <a:rPr lang="en-US" sz="3600" dirty="0"/>
              <a:t> and 2</a:t>
            </a:r>
            <a:r>
              <a:rPr lang="en-US" sz="3600" baseline="30000" dirty="0"/>
              <a:t>nd</a:t>
            </a:r>
            <a:r>
              <a:rPr lang="en-US" sz="3600" dirty="0"/>
              <a:t> stages common</a:t>
            </a:r>
          </a:p>
          <a:p>
            <a:r>
              <a:rPr lang="en-US" sz="3600" dirty="0"/>
              <a:t>If prolonged/arrest and &gt; 4500g, ↑ SD</a:t>
            </a:r>
          </a:p>
          <a:p>
            <a:r>
              <a:rPr lang="en-US" sz="3600" dirty="0"/>
              <a:t>Increased CS rates (planned &amp; converted)</a:t>
            </a:r>
          </a:p>
          <a:p>
            <a:r>
              <a:rPr lang="en-US" sz="3600" dirty="0"/>
              <a:t>Only 20% actual </a:t>
            </a:r>
            <a:r>
              <a:rPr lang="en-US" sz="3600" dirty="0" err="1"/>
              <a:t>wt</a:t>
            </a:r>
            <a:r>
              <a:rPr lang="en-US" sz="3600" dirty="0"/>
              <a:t> &gt; 4000g</a:t>
            </a:r>
          </a:p>
          <a:p>
            <a:pPr marL="0" indent="0" algn="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en-US" sz="1100" b="1" dirty="0"/>
              <a:t>Cheng ER, et al.  </a:t>
            </a:r>
            <a:r>
              <a:rPr lang="en-US" sz="1100" b="1" dirty="0" err="1"/>
              <a:t>Matern</a:t>
            </a:r>
            <a:r>
              <a:rPr lang="en-US" sz="1100" b="1" dirty="0"/>
              <a:t> Child Health J 2015</a:t>
            </a:r>
          </a:p>
        </p:txBody>
      </p:sp>
    </p:spTree>
    <p:extLst>
      <p:ext uri="{BB962C8B-B14F-4D97-AF65-F5344CB8AC3E}">
        <p14:creationId xmlns:p14="http://schemas.microsoft.com/office/powerpoint/2010/main" val="56845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AB4F-F3AA-97DC-BD74-94EF1792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Suspected macrosomia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D9A9A-7D50-81B2-6568-7F5498325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38" y="1432960"/>
            <a:ext cx="10515600" cy="39920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TOLAC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/>
              <a:t>Not a contraindication </a:t>
            </a:r>
          </a:p>
          <a:p>
            <a:r>
              <a:rPr lang="en-US" sz="3600" dirty="0"/>
              <a:t>Failure rate higher if actual </a:t>
            </a:r>
          </a:p>
          <a:p>
            <a:pPr marL="0" indent="0">
              <a:buNone/>
            </a:pPr>
            <a:r>
              <a:rPr lang="en-US" sz="3600" dirty="0"/>
              <a:t>BW </a:t>
            </a:r>
            <a:r>
              <a:rPr lang="en-US" sz="3600" u="sng" dirty="0"/>
              <a:t>&gt;</a:t>
            </a:r>
            <a:r>
              <a:rPr lang="en-US" sz="3600" dirty="0"/>
              <a:t> 4000g</a:t>
            </a:r>
          </a:p>
          <a:p>
            <a:r>
              <a:rPr lang="en-US" sz="3600" dirty="0"/>
              <a:t>Possible increased rupture risk</a:t>
            </a:r>
          </a:p>
          <a:p>
            <a:pPr marL="0" indent="0">
              <a:buNone/>
            </a:pPr>
            <a:r>
              <a:rPr lang="en-US" sz="3600" dirty="0"/>
              <a:t>(OR 1.5-2.6 using actual BW)</a:t>
            </a:r>
          </a:p>
          <a:p>
            <a:pPr marL="0" indent="0" algn="r">
              <a:buNone/>
            </a:pPr>
            <a:r>
              <a:rPr lang="en-US" sz="1100" b="1" dirty="0"/>
              <a:t>Jastrow N, et al.  </a:t>
            </a:r>
            <a:r>
              <a:rPr lang="en-US" sz="1100" b="1" dirty="0" err="1"/>
              <a:t>Obstet</a:t>
            </a:r>
            <a:r>
              <a:rPr lang="en-US" sz="1100" b="1" dirty="0"/>
              <a:t> </a:t>
            </a:r>
            <a:r>
              <a:rPr lang="en-US" sz="1100" b="1" dirty="0" err="1"/>
              <a:t>Gynecol</a:t>
            </a:r>
            <a:r>
              <a:rPr lang="en-US" sz="1100" b="1" dirty="0"/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653933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4FC6-FE3D-7B45-84BE-3C726AB1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92" y="489864"/>
            <a:ext cx="10515600" cy="2187986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60CD9-4AC3-3902-FD99-7BB661FEB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76"/>
          <a:stretch/>
        </p:blipFill>
        <p:spPr>
          <a:xfrm>
            <a:off x="2744005" y="1660459"/>
            <a:ext cx="5877053" cy="36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4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5F3AA-39BF-A091-B4A9-E1A6D0A8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Macrosomia 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EC963-F56A-EB79-67D2-2D3DA383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Macrosomia </a:t>
            </a:r>
            <a:r>
              <a:rPr lang="en-US" sz="3600" u="sng" dirty="0"/>
              <a:t>&gt;</a:t>
            </a:r>
            <a:r>
              <a:rPr lang="en-US" sz="3600" dirty="0"/>
              <a:t> 4000g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7.8% of </a:t>
            </a:r>
            <a:r>
              <a:rPr lang="en-US" sz="3600" dirty="0" err="1"/>
              <a:t>liveborns</a:t>
            </a:r>
            <a:r>
              <a:rPr lang="en-US" sz="3600" dirty="0"/>
              <a:t> in US</a:t>
            </a:r>
          </a:p>
          <a:p>
            <a:r>
              <a:rPr lang="en-US" sz="3600" dirty="0"/>
              <a:t>1% of </a:t>
            </a:r>
            <a:r>
              <a:rPr lang="en-US" sz="3600" dirty="0" err="1"/>
              <a:t>liveborns</a:t>
            </a:r>
            <a:r>
              <a:rPr lang="en-US" sz="3600" dirty="0"/>
              <a:t> </a:t>
            </a:r>
            <a:r>
              <a:rPr lang="en-US" sz="3600" u="sng" dirty="0"/>
              <a:t>&gt;</a:t>
            </a:r>
            <a:r>
              <a:rPr lang="en-US" sz="3600" dirty="0"/>
              <a:t> 4500g</a:t>
            </a:r>
          </a:p>
          <a:p>
            <a:r>
              <a:rPr lang="en-US" sz="3600" dirty="0"/>
              <a:t>0.1% of </a:t>
            </a:r>
            <a:r>
              <a:rPr lang="en-US" sz="3600" dirty="0" err="1"/>
              <a:t>liveborns</a:t>
            </a:r>
            <a:r>
              <a:rPr lang="en-US" sz="3600" dirty="0"/>
              <a:t> </a:t>
            </a:r>
            <a:r>
              <a:rPr lang="en-US" sz="3600" u="sng" dirty="0"/>
              <a:t>&gt;</a:t>
            </a:r>
            <a:r>
              <a:rPr lang="en-US" sz="3600" dirty="0"/>
              <a:t> 5000g</a:t>
            </a:r>
          </a:p>
          <a:p>
            <a:endParaRPr lang="en-US" sz="3600" u="sng" dirty="0"/>
          </a:p>
          <a:p>
            <a:endParaRPr lang="en-US" sz="3600" u="sng" dirty="0"/>
          </a:p>
          <a:p>
            <a:pPr marL="0" indent="0" algn="r">
              <a:buNone/>
            </a:pPr>
            <a:r>
              <a:rPr lang="en-US" sz="3600" dirty="0"/>
              <a:t> </a:t>
            </a:r>
            <a:r>
              <a:rPr lang="en-US" sz="1200" b="1" dirty="0"/>
              <a:t>Martin JA, et al.  Natl Vital Stat Rep 2018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9370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3DF0-8C60-9A9A-53C1-C13D87C9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Macrosomia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D95B-CD84-B112-484D-019BF4C42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073"/>
            <a:ext cx="10515600" cy="4349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Factors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Diabetes (14% if nℓ </a:t>
            </a:r>
            <a:r>
              <a:rPr lang="en-US" sz="3600" dirty="0" err="1"/>
              <a:t>wt</a:t>
            </a:r>
            <a:r>
              <a:rPr lang="en-US" sz="3600" dirty="0"/>
              <a:t>; 23% if obese)</a:t>
            </a:r>
          </a:p>
          <a:p>
            <a:r>
              <a:rPr lang="en-US" sz="3600" dirty="0"/>
              <a:t>Obesity</a:t>
            </a:r>
          </a:p>
          <a:p>
            <a:r>
              <a:rPr lang="en-US" sz="3600" dirty="0"/>
              <a:t>Excessive weight gain</a:t>
            </a:r>
          </a:p>
          <a:p>
            <a:r>
              <a:rPr lang="en-US" sz="3600" dirty="0"/>
              <a:t>Prior macrosomia</a:t>
            </a:r>
          </a:p>
          <a:p>
            <a:r>
              <a:rPr lang="en-US" sz="3600" dirty="0"/>
              <a:t>Post dates</a:t>
            </a:r>
          </a:p>
          <a:p>
            <a:r>
              <a:rPr lang="en-US" sz="3600" dirty="0"/>
              <a:t>Genetics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171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25D9-4B3F-5E3C-357C-AD48D3EC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macrosomia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DC7F3-3659-8395-3738-C286F3867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476"/>
            <a:ext cx="10515600" cy="39920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</a:p>
          <a:p>
            <a:pPr marL="0" indent="0">
              <a:buNone/>
            </a:pPr>
            <a:endParaRPr lang="en-US" sz="3900" dirty="0"/>
          </a:p>
          <a:p>
            <a:r>
              <a:rPr lang="en-US" sz="3900" dirty="0"/>
              <a:t>Ultrasound               8% error if &lt; 4000g</a:t>
            </a:r>
          </a:p>
          <a:p>
            <a:pPr marL="0" indent="0">
              <a:buNone/>
            </a:pPr>
            <a:r>
              <a:rPr lang="en-US" sz="3900" dirty="0"/>
              <a:t>		                 13% error if &gt;4500g	</a:t>
            </a:r>
          </a:p>
          <a:p>
            <a:endParaRPr lang="en-US" sz="3900" dirty="0"/>
          </a:p>
          <a:p>
            <a:r>
              <a:rPr lang="en-US" sz="3900" dirty="0"/>
              <a:t>Clinical palpation superior</a:t>
            </a:r>
          </a:p>
          <a:p>
            <a:r>
              <a:rPr lang="en-US" sz="3900" dirty="0"/>
              <a:t>Maternal perception (Multipara) best </a:t>
            </a:r>
          </a:p>
          <a:p>
            <a:pPr marL="0" indent="0" algn="r">
              <a:buNone/>
            </a:pPr>
            <a:r>
              <a:rPr lang="en-US" sz="1300" b="1" dirty="0"/>
              <a:t>Chauhan SP et al.  </a:t>
            </a:r>
            <a:r>
              <a:rPr lang="en-US" sz="1300" b="1" dirty="0" err="1"/>
              <a:t>Obstet</a:t>
            </a:r>
            <a:r>
              <a:rPr lang="en-US" sz="1300" b="1" dirty="0"/>
              <a:t> </a:t>
            </a:r>
            <a:r>
              <a:rPr lang="en-US" sz="1300" b="1" dirty="0" err="1"/>
              <a:t>Gynecol</a:t>
            </a:r>
            <a:r>
              <a:rPr lang="en-US" sz="1300" b="1" dirty="0"/>
              <a:t> 1998</a:t>
            </a:r>
          </a:p>
          <a:p>
            <a:pPr marL="0" indent="0" algn="r">
              <a:buNone/>
            </a:pPr>
            <a:r>
              <a:rPr lang="en-US" sz="1300" b="1" dirty="0"/>
              <a:t>Chauhan SP et al.  J </a:t>
            </a:r>
            <a:r>
              <a:rPr lang="en-US" sz="1300" b="1" dirty="0" err="1"/>
              <a:t>Perinatol</a:t>
            </a:r>
            <a:r>
              <a:rPr lang="en-US" sz="1300" b="1" dirty="0"/>
              <a:t> 1995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9728-50AD-4EE6-34C4-42A00CE1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Macrosomia -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3DDF-2E34-B019-5B3A-82CDE8DA2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Maternal Morbidity</a:t>
            </a:r>
          </a:p>
          <a:p>
            <a:r>
              <a:rPr lang="en-US" sz="3600" dirty="0"/>
              <a:t>Cesarean increased (2x higher if </a:t>
            </a:r>
            <a:r>
              <a:rPr lang="en-US" sz="3600" u="sng" dirty="0"/>
              <a:t>&gt;</a:t>
            </a:r>
            <a:r>
              <a:rPr lang="en-US" sz="3600" dirty="0"/>
              <a:t> 4500g)</a:t>
            </a:r>
          </a:p>
          <a:p>
            <a:pPr marL="0" indent="0">
              <a:buNone/>
            </a:pPr>
            <a:r>
              <a:rPr lang="en-US" sz="3600" dirty="0"/>
              <a:t>         [Given actual or EFW]</a:t>
            </a:r>
          </a:p>
          <a:p>
            <a:r>
              <a:rPr lang="en-US" sz="3600" dirty="0"/>
              <a:t>Postpartum hemorrhage  OR   3.1</a:t>
            </a:r>
          </a:p>
          <a:p>
            <a:r>
              <a:rPr lang="en-US" sz="3600" dirty="0"/>
              <a:t>Chorioamnionitis  OR   2.4</a:t>
            </a:r>
          </a:p>
          <a:p>
            <a:r>
              <a:rPr lang="en-US" sz="3600" dirty="0"/>
              <a:t>Shoulder Dystocia  OR   7.1 and up</a:t>
            </a:r>
          </a:p>
          <a:p>
            <a:r>
              <a:rPr lang="en-US" sz="3600" dirty="0"/>
              <a:t>Trauma  OR 3</a:t>
            </a:r>
          </a:p>
        </p:txBody>
      </p:sp>
    </p:spTree>
    <p:extLst>
      <p:ext uri="{BB962C8B-B14F-4D97-AF65-F5344CB8AC3E}">
        <p14:creationId xmlns:p14="http://schemas.microsoft.com/office/powerpoint/2010/main" val="297862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60B1F-A23F-7581-24CA-35B68E00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Macrosomia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11751-D577-7A4C-F2B1-77F2CBFCE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989"/>
            <a:ext cx="10515600" cy="3992079"/>
          </a:xfrm>
        </p:spPr>
        <p:txBody>
          <a:bodyPr>
            <a:noAutofit/>
          </a:bodyPr>
          <a:lstStyle/>
          <a:p>
            <a:r>
              <a:rPr lang="en-US" sz="3600" dirty="0"/>
              <a:t>Fetal Morbidity</a:t>
            </a:r>
          </a:p>
          <a:p>
            <a:pPr marL="0" indent="0">
              <a:buNone/>
            </a:pPr>
            <a:r>
              <a:rPr lang="en-US" sz="3600" dirty="0"/>
              <a:t>   shoulder dystocia</a:t>
            </a:r>
          </a:p>
          <a:p>
            <a:pPr marL="0" indent="0">
              <a:buNone/>
            </a:pPr>
            <a:r>
              <a:rPr lang="en-US" sz="3600" dirty="0"/>
              <a:t>        </a:t>
            </a:r>
            <a:r>
              <a:rPr lang="en-US" sz="3600" u="sng" dirty="0"/>
              <a:t>&gt;</a:t>
            </a:r>
            <a:r>
              <a:rPr lang="en-US" sz="3600" dirty="0"/>
              <a:t> 4500g → 9-14%</a:t>
            </a:r>
          </a:p>
          <a:p>
            <a:pPr marL="0" indent="0">
              <a:buNone/>
            </a:pPr>
            <a:r>
              <a:rPr lang="en-US" sz="3600" dirty="0"/>
              <a:t>        </a:t>
            </a:r>
            <a:r>
              <a:rPr lang="en-US" sz="3600" u="sng" dirty="0"/>
              <a:t>&gt;</a:t>
            </a:r>
            <a:r>
              <a:rPr lang="en-US" sz="3600" dirty="0"/>
              <a:t> 4500g + DM → 20-50%</a:t>
            </a:r>
          </a:p>
          <a:p>
            <a:pPr marL="0" indent="0">
              <a:buNone/>
            </a:pPr>
            <a:r>
              <a:rPr lang="en-US" sz="3600" dirty="0"/>
              <a:t>   fractures</a:t>
            </a:r>
          </a:p>
          <a:p>
            <a:pPr marL="0" indent="0">
              <a:buNone/>
            </a:pPr>
            <a:r>
              <a:rPr lang="en-US" sz="3600" dirty="0"/>
              <a:t>   brachial plexus injury</a:t>
            </a:r>
          </a:p>
        </p:txBody>
      </p:sp>
    </p:spTree>
    <p:extLst>
      <p:ext uri="{BB962C8B-B14F-4D97-AF65-F5344CB8AC3E}">
        <p14:creationId xmlns:p14="http://schemas.microsoft.com/office/powerpoint/2010/main" val="421849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F5C0-0ED4-4EDC-10E1-2D20D01C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Suspected macrosomia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40B7-F49D-AF1B-0C76-3124BCC73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To induce or not to induce</a:t>
            </a:r>
          </a:p>
          <a:p>
            <a:pPr marL="0" indent="0">
              <a:buNone/>
            </a:pPr>
            <a:r>
              <a:rPr lang="en-US" sz="3600" dirty="0"/>
              <a:t>   Some show ↑ CS w/o lower morbidities</a:t>
            </a:r>
          </a:p>
          <a:p>
            <a:pPr marL="0" indent="0">
              <a:buNone/>
            </a:pPr>
            <a:r>
              <a:rPr lang="en-US" sz="3600" dirty="0"/>
              <a:t>   Others show slight to no effect CS; ± morbidity        	effect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Studies inconclusive</a:t>
            </a:r>
          </a:p>
        </p:txBody>
      </p:sp>
    </p:spTree>
    <p:extLst>
      <p:ext uri="{BB962C8B-B14F-4D97-AF65-F5344CB8AC3E}">
        <p14:creationId xmlns:p14="http://schemas.microsoft.com/office/powerpoint/2010/main" val="24250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E1B8-3DDA-AA51-77B4-7A412C24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Suspected macrosomia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B1CF-723B-B9EA-BA16-C523E9B2E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610"/>
            <a:ext cx="10515600" cy="39920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2 Meta analysis  N= 1190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No difference in CS rates</a:t>
            </a:r>
          </a:p>
          <a:p>
            <a:r>
              <a:rPr lang="en-US" sz="3600" dirty="0"/>
              <a:t>Decreased SD (OR 0.6)</a:t>
            </a:r>
          </a:p>
          <a:p>
            <a:r>
              <a:rPr lang="en-US" sz="3600" dirty="0"/>
              <a:t>Decreased fracture (OR 0.2)</a:t>
            </a:r>
          </a:p>
          <a:p>
            <a:r>
              <a:rPr lang="en-US" sz="3600" dirty="0"/>
              <a:t>No difference BP injury</a:t>
            </a:r>
          </a:p>
          <a:p>
            <a:pPr marL="0" indent="0">
              <a:buNone/>
            </a:pPr>
            <a:r>
              <a:rPr lang="en-US" sz="3600" dirty="0"/>
              <a:t>   </a:t>
            </a:r>
            <a:r>
              <a:rPr lang="en-US" sz="3600" dirty="0">
                <a:highlight>
                  <a:srgbClr val="FFFF00"/>
                </a:highlight>
              </a:rPr>
              <a:t>[used GA 37-39 weeks]</a:t>
            </a:r>
          </a:p>
          <a:p>
            <a:pPr marL="0" indent="0" algn="r">
              <a:buNone/>
            </a:pPr>
            <a:r>
              <a:rPr lang="en-US" sz="1100" b="1" dirty="0" err="1"/>
              <a:t>Boulvain</a:t>
            </a:r>
            <a:r>
              <a:rPr lang="en-US" sz="1100" b="1" dirty="0"/>
              <a:t> M, et al.  Cochrane Database of Systemic Reviews 2016</a:t>
            </a:r>
          </a:p>
          <a:p>
            <a:pPr marL="0" indent="0" algn="r">
              <a:buNone/>
            </a:pPr>
            <a:r>
              <a:rPr lang="en-US" sz="1100" b="1" dirty="0" err="1"/>
              <a:t>Magro-Malosso</a:t>
            </a:r>
            <a:r>
              <a:rPr lang="en-US" sz="1100" b="1" dirty="0"/>
              <a:t> ER, et al.  BJOG 2017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99257"/>
      </p:ext>
    </p:extLst>
  </p:cSld>
  <p:clrMapOvr>
    <a:masterClrMapping/>
  </p:clrMapOvr>
</p:sld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c_medicine_columbia_powerpoint" id="{008A0112-3AD2-0645-AEC9-E82F6574B199}" vid="{641F741B-6788-A041-AC9F-5BCAB44230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usc_medicine_columbia_powerpoint</Template>
  <TotalTime>445</TotalTime>
  <Words>676</Words>
  <Application>Microsoft Macintosh PowerPoint</Application>
  <PresentationFormat>Widescreen</PresentationFormat>
  <Paragraphs>154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Impact</vt:lpstr>
      <vt:lpstr>UofSC Simple Theme</vt:lpstr>
      <vt:lpstr>Macrosomia</vt:lpstr>
      <vt:lpstr>Macrosomia</vt:lpstr>
      <vt:lpstr>Macrosomia  </vt:lpstr>
      <vt:lpstr>Macrosomia </vt:lpstr>
      <vt:lpstr>macrosomia</vt:lpstr>
      <vt:lpstr>Macrosomia - risks</vt:lpstr>
      <vt:lpstr>Macrosomia</vt:lpstr>
      <vt:lpstr>Suspected macrosomia</vt:lpstr>
      <vt:lpstr>Suspected macrosomia</vt:lpstr>
      <vt:lpstr>Suspected macrosomia</vt:lpstr>
      <vt:lpstr>Suspected macrosomia </vt:lpstr>
      <vt:lpstr>Suspected macrosomia</vt:lpstr>
      <vt:lpstr>Suspected macrosomia </vt:lpstr>
      <vt:lpstr>Macrosomia and gdm/dm</vt:lpstr>
      <vt:lpstr>Macrosomia  - Prevention </vt:lpstr>
      <vt:lpstr>Macrosomia  - Prevention </vt:lpstr>
      <vt:lpstr>Macrosomia  - Prevention </vt:lpstr>
      <vt:lpstr>Macrosomia  - diabetes </vt:lpstr>
      <vt:lpstr>PowerPoint Presentation</vt:lpstr>
      <vt:lpstr>Suspected macrosomia </vt:lpstr>
      <vt:lpstr>Suspected macrosomia 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Marva Riley</dc:creator>
  <cp:lastModifiedBy>Grater, Rachel</cp:lastModifiedBy>
  <cp:revision>8</cp:revision>
  <dcterms:created xsi:type="dcterms:W3CDTF">2023-03-06T19:43:56Z</dcterms:created>
  <dcterms:modified xsi:type="dcterms:W3CDTF">2023-07-09T01:32:54Z</dcterms:modified>
</cp:coreProperties>
</file>