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9" r:id="rId2"/>
    <p:sldId id="262" r:id="rId3"/>
    <p:sldId id="260" r:id="rId4"/>
    <p:sldId id="261" r:id="rId5"/>
    <p:sldId id="263" r:id="rId6"/>
    <p:sldId id="264" r:id="rId7"/>
    <p:sldId id="266" r:id="rId8"/>
    <p:sldId id="267" r:id="rId9"/>
    <p:sldId id="265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magnesium-sulfate-drug-information?search=preterm%20labor&amp;topicRef=6798&amp;source=see_lin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US" sz="7200" dirty="0"/>
              <a:t>Management of </a:t>
            </a:r>
            <a:br>
              <a:rPr lang="en-US" sz="7200" dirty="0"/>
            </a:br>
            <a:r>
              <a:rPr lang="en-US" sz="7200" dirty="0"/>
              <a:t>Pre-Term Labor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307464"/>
            <a:ext cx="9440034" cy="167926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Eric Dellinger, MD</a:t>
            </a:r>
          </a:p>
          <a:p>
            <a:r>
              <a:rPr lang="en-US" sz="2800" dirty="0"/>
              <a:t>Division of Maternal-Fetal Medicine</a:t>
            </a:r>
          </a:p>
          <a:p>
            <a:r>
              <a:rPr lang="en-US" sz="2800" dirty="0"/>
              <a:t>USC School of Medicine - Greenville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1C71-66F2-5B84-1D49-4A257D1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Management: Less than 34 wks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E5F80-7C1A-0E4B-9491-3C548DD7A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3" y="1866900"/>
            <a:ext cx="10353762" cy="45339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Admit for observation</a:t>
            </a:r>
          </a:p>
          <a:p>
            <a:r>
              <a:rPr lang="en-US" sz="2800" dirty="0"/>
              <a:t>Not in labor after 4-6 hrs -  Discharge to home, PTL precautions given</a:t>
            </a:r>
          </a:p>
          <a:p>
            <a:r>
              <a:rPr lang="en-US" sz="2400" dirty="0"/>
              <a:t>If in PTL – </a:t>
            </a:r>
          </a:p>
          <a:p>
            <a:pPr lvl="1"/>
            <a:r>
              <a:rPr lang="en-US" sz="2200" i="0" u="none" strike="noStrike" baseline="0" dirty="0">
                <a:solidFill>
                  <a:schemeClr val="tx1"/>
                </a:solidFill>
              </a:rPr>
              <a:t>Antenatal corticosteroids (rescue course if indicated)</a:t>
            </a:r>
          </a:p>
          <a:p>
            <a:pPr lvl="1"/>
            <a:r>
              <a:rPr lang="en-US" sz="2200" b="0" i="0" u="none" strike="noStrike" baseline="0" dirty="0"/>
              <a:t>Tocolytics for 48 hrs (MgSO4, Nifedipine, NSAIDs, beta-2-agonists) </a:t>
            </a:r>
            <a:r>
              <a:rPr lang="en-US" sz="22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lots of variation</a:t>
            </a:r>
          </a:p>
          <a:p>
            <a:pPr lvl="1"/>
            <a:r>
              <a:rPr lang="en-US" sz="2200" b="0" i="0" u="none" strike="noStrike" baseline="0" dirty="0"/>
              <a:t>GBS antibiotic prophylaxis</a:t>
            </a:r>
          </a:p>
          <a:p>
            <a:pPr lvl="1"/>
            <a:r>
              <a:rPr lang="en-US" sz="2200" dirty="0"/>
              <a:t>M</a:t>
            </a:r>
            <a:r>
              <a:rPr lang="en-US" sz="2200" b="0" i="0" u="none" strike="noStrike" baseline="0" dirty="0"/>
              <a:t>agnesium sulfate (&lt;32 wks) for neuroprotection against CP (NNT = 63, RR 0.68)</a:t>
            </a:r>
          </a:p>
          <a:p>
            <a:r>
              <a:rPr lang="en-US" sz="24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Antibiotics of no benefit beyond treating a documented infection or for GBS prophylaxis 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Progesterone of no benefit</a:t>
            </a:r>
            <a:endParaRPr lang="en-US" sz="2400" b="0" i="0" u="none" strike="noStrike" baseline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000" b="0" i="0" u="none" strike="noStrike" baseline="0" dirty="0">
              <a:latin typeface="Arial" panose="020B0604020202020204" pitchFamily="34" charset="0"/>
            </a:endParaRPr>
          </a:p>
          <a:p>
            <a:pPr lvl="1"/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pPr lvl="1"/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4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BA60-6DAA-73F9-CF54-107F3629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B163A-7CCC-D819-DEB4-7C1CD2463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38427"/>
            <a:ext cx="10353762" cy="3714749"/>
          </a:xfrm>
        </p:spPr>
        <p:txBody>
          <a:bodyPr/>
          <a:lstStyle/>
          <a:p>
            <a:r>
              <a:rPr lang="en-US" sz="2000" b="0" i="0" u="none" strike="noStrike" baseline="0" dirty="0"/>
              <a:t>Tocolytic therapy is more effective than placebo for delaying birth for 48 hours in randomized trials</a:t>
            </a:r>
          </a:p>
          <a:p>
            <a:r>
              <a:rPr lang="en-US" sz="2000" dirty="0"/>
              <a:t>E</a:t>
            </a:r>
            <a:r>
              <a:rPr lang="en-US" sz="2000" b="0" i="0" u="none" strike="noStrike" baseline="0" dirty="0"/>
              <a:t>ven when tocolytics are </a:t>
            </a:r>
            <a:r>
              <a:rPr lang="en-US" sz="2000" b="1" i="0" u="none" strike="noStrike" baseline="0" dirty="0"/>
              <a:t>not</a:t>
            </a:r>
            <a:r>
              <a:rPr lang="en-US" sz="2000" b="0" i="0" u="none" strike="noStrike" baseline="0" dirty="0"/>
              <a:t> administered, approximately 50 percent of patients diagnosed with preterm labor give birth at term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C93EA-1AEA-9308-906E-D1C063B99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91" y="3533595"/>
            <a:ext cx="5334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2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526B-46CA-D783-1892-8E2350D5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D0220-507B-26C1-71B0-AB8E2F242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2438761"/>
            <a:ext cx="10353762" cy="12573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/>
              </a:rPr>
              <a:t>R</a:t>
            </a:r>
            <a:r>
              <a:rPr lang="en-US" b="1" i="0" dirty="0">
                <a:solidFill>
                  <a:schemeClr val="tx1"/>
                </a:solidFill>
                <a:effectLst/>
              </a:rPr>
              <a:t>egular and painful uterine contractions that cause progressive dilation and/or effacement of the cervix</a:t>
            </a:r>
            <a:r>
              <a:rPr lang="en-US" b="0" i="0" dirty="0">
                <a:solidFill>
                  <a:schemeClr val="tx1"/>
                </a:solidFill>
                <a:effectLst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82A3E-5E84-60CA-2E63-419B38EFB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594" y="3429000"/>
            <a:ext cx="4459255" cy="29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4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32B8A-74CB-E277-7855-3685AAE6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Identifying PTL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62AB8-6B23-71CB-0773-A1771F314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394478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A</a:t>
            </a:r>
            <a:r>
              <a:rPr lang="en-US" sz="3000" b="0" i="0" u="none" strike="noStrike" baseline="0" dirty="0">
                <a:solidFill>
                  <a:schemeClr val="tx1"/>
                </a:solidFill>
              </a:rPr>
              <a:t>ntenatal corticosteroid therapy </a:t>
            </a:r>
          </a:p>
          <a:p>
            <a:r>
              <a:rPr lang="en-US" sz="3000" dirty="0">
                <a:solidFill>
                  <a:schemeClr val="tx1"/>
                </a:solidFill>
              </a:rPr>
              <a:t>G</a:t>
            </a:r>
            <a:r>
              <a:rPr lang="en-US" sz="3000" b="0" i="0" u="none" strike="noStrike" baseline="0" dirty="0">
                <a:solidFill>
                  <a:schemeClr val="tx1"/>
                </a:solidFill>
              </a:rPr>
              <a:t>roup B streptococcal infection prophylaxis</a:t>
            </a:r>
          </a:p>
          <a:p>
            <a:r>
              <a:rPr lang="en-US" sz="3000" dirty="0">
                <a:solidFill>
                  <a:schemeClr val="tx1"/>
                </a:solidFill>
              </a:rPr>
              <a:t>M</a:t>
            </a:r>
            <a:r>
              <a:rPr lang="en-US" sz="3000" b="0" i="0" strike="noStrike" baseline="0" dirty="0">
                <a:solidFill>
                  <a:schemeClr val="tx1"/>
                </a:solidFill>
              </a:rPr>
              <a:t>agnesium sulfate </a:t>
            </a:r>
            <a:r>
              <a:rPr lang="en-US" sz="3000" b="0" i="0" u="none" strike="noStrike" baseline="0" dirty="0">
                <a:solidFill>
                  <a:schemeClr val="tx1"/>
                </a:solidFill>
              </a:rPr>
              <a:t>for neuroprotection</a:t>
            </a:r>
          </a:p>
          <a:p>
            <a:r>
              <a:rPr lang="en-US" sz="3000" dirty="0">
                <a:solidFill>
                  <a:schemeClr val="tx1"/>
                </a:solidFill>
              </a:rPr>
              <a:t>T</a:t>
            </a:r>
            <a:r>
              <a:rPr lang="en-US" sz="3000" b="0" i="0" u="none" strike="noStrike" baseline="0" dirty="0">
                <a:solidFill>
                  <a:schemeClr val="tx1"/>
                </a:solidFill>
              </a:rPr>
              <a:t>ransfer to a facility with an appropriate level of newborn care</a:t>
            </a:r>
          </a:p>
          <a:p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30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voids unnecessary and costly interventions </a:t>
            </a:r>
          </a:p>
          <a:p>
            <a:pPr lvl="1"/>
            <a:r>
              <a:rPr lang="en-US" sz="2000" b="0" i="0" u="none" strike="noStrike" baseline="0" dirty="0"/>
              <a:t>50% of suspected preterm labor subsequently give birth at term without tocolytic therapy </a:t>
            </a:r>
            <a:r>
              <a:rPr lang="en-US" sz="1800" b="0" i="0" u="none" strike="noStrike" baseline="0" dirty="0"/>
              <a:t>*</a:t>
            </a:r>
          </a:p>
          <a:p>
            <a:pPr marL="36900" indent="0">
              <a:buNone/>
            </a:pPr>
            <a:endParaRPr lang="en-US" sz="2800" b="0" i="0" u="none" strike="noStrike" baseline="0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15FB7-8F7E-3CF1-4493-D4FCAD5A65CD}"/>
              </a:ext>
            </a:extLst>
          </p:cNvPr>
          <p:cNvSpPr txBox="1"/>
          <p:nvPr/>
        </p:nvSpPr>
        <p:spPr>
          <a:xfrm>
            <a:off x="5574820" y="6021238"/>
            <a:ext cx="4000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 Obstet Gynecol. 2009;113(3):585. </a:t>
            </a:r>
          </a:p>
        </p:txBody>
      </p:sp>
    </p:spTree>
    <p:extLst>
      <p:ext uri="{BB962C8B-B14F-4D97-AF65-F5344CB8AC3E}">
        <p14:creationId xmlns:p14="http://schemas.microsoft.com/office/powerpoint/2010/main" val="113755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4E0279-7197-9434-6A97-9AAC34AF6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2930" y="2614022"/>
            <a:ext cx="5869249" cy="3880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2E388E-C352-5E34-B715-691FF9272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12" y="450545"/>
            <a:ext cx="5461518" cy="3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1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360E-E408-DCDC-E04A-352D8FC7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PATHOGENESIS OF PRETERM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13DE8-E862-35EA-A409-5F9AB530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3910281"/>
          </a:xfrm>
        </p:spPr>
        <p:txBody>
          <a:bodyPr>
            <a:normAutofit/>
          </a:bodyPr>
          <a:lstStyle/>
          <a:p>
            <a:r>
              <a:rPr lang="en-US" sz="3200" dirty="0"/>
              <a:t>Premature activation of the maternal or fetal hypothalamic-pituitary-adrenal axis</a:t>
            </a:r>
          </a:p>
          <a:p>
            <a:r>
              <a:rPr lang="en-US" sz="3200" dirty="0"/>
              <a:t>Inflammation and infection</a:t>
            </a:r>
          </a:p>
          <a:p>
            <a:r>
              <a:rPr lang="en-US" sz="3200" dirty="0"/>
              <a:t>Decidual hemorrhage</a:t>
            </a:r>
          </a:p>
          <a:p>
            <a:r>
              <a:rPr lang="en-US" sz="3200" dirty="0"/>
              <a:t>Pathological uterine distention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0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89CD-7097-5ACA-217F-279EED0D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u="none" strike="noStrike" baseline="0" dirty="0"/>
              <a:t>CLINICAL FINDINGS</a:t>
            </a:r>
            <a:br>
              <a:rPr lang="en-US" sz="1800" b="0" i="0" u="none" strike="noStrike" baseline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3B1AE-54FF-4923-BBB7-AAC35928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0" i="0" u="none" strike="noStrike" baseline="0" dirty="0"/>
              <a:t>Menstrual-like cramping</a:t>
            </a:r>
          </a:p>
          <a:p>
            <a:r>
              <a:rPr lang="en-US" sz="2800" b="0" i="0" u="none" strike="noStrike" baseline="0" dirty="0"/>
              <a:t>Mild, irregular contractions</a:t>
            </a:r>
          </a:p>
          <a:p>
            <a:r>
              <a:rPr lang="en-US" sz="2800" b="0" i="0" u="none" strike="noStrike" baseline="0" dirty="0"/>
              <a:t>Low back ache</a:t>
            </a:r>
          </a:p>
          <a:p>
            <a:r>
              <a:rPr lang="en-US" sz="2800" b="0" i="0" u="none" strike="noStrike" baseline="0" dirty="0"/>
              <a:t>Pressure sensation in the vagina or pelvis</a:t>
            </a:r>
          </a:p>
          <a:p>
            <a:r>
              <a:rPr lang="en-US" sz="2800" b="0" i="0" u="none" strike="noStrike" baseline="0" dirty="0"/>
              <a:t>Vaginal discharge of mucus, which may be clear, pink, or slightly bloody (mucus plug, bloody show)</a:t>
            </a:r>
          </a:p>
          <a:p>
            <a:r>
              <a:rPr lang="en-US" sz="2800" b="0" i="0" u="none" strike="noStrike" baseline="0" dirty="0"/>
              <a:t>Spotting, light bleeding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9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20E5-BBE0-16B1-8E99-9E9817D4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i="0" u="none" strike="noStrike" baseline="0" dirty="0"/>
              <a:t>DIAGNOSTIC EVALUATION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2BE63-B9A0-FDE2-906C-5EF5EFBC3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866899"/>
            <a:ext cx="10353762" cy="4464889"/>
          </a:xfrm>
        </p:spPr>
        <p:txBody>
          <a:bodyPr/>
          <a:lstStyle/>
          <a:p>
            <a:r>
              <a:rPr lang="en-US" dirty="0"/>
              <a:t>History and physical:</a:t>
            </a:r>
          </a:p>
          <a:p>
            <a:pPr lvl="1"/>
            <a:r>
              <a:rPr lang="en-US" dirty="0"/>
              <a:t>Focused on known risks for PTL, signs and symptoms of PTL</a:t>
            </a:r>
          </a:p>
          <a:p>
            <a:pPr lvl="1"/>
            <a:r>
              <a:rPr lang="en-US" dirty="0"/>
              <a:t>Uterine activity</a:t>
            </a:r>
          </a:p>
          <a:p>
            <a:pPr lvl="1"/>
            <a:r>
              <a:rPr lang="en-US" dirty="0"/>
              <a:t>Review FHR tracing</a:t>
            </a:r>
          </a:p>
          <a:p>
            <a:r>
              <a:rPr lang="en-US" dirty="0"/>
              <a:t>Speculum exam</a:t>
            </a:r>
          </a:p>
          <a:p>
            <a:pPr lvl="1"/>
            <a:r>
              <a:rPr lang="en-US" dirty="0"/>
              <a:t>Assess dilation, bleeding, PPROM, cultures, fFN (if indicated)</a:t>
            </a:r>
          </a:p>
          <a:p>
            <a:r>
              <a:rPr lang="en-US" dirty="0"/>
              <a:t>Digital exam (once previa excluded), &gt; 3 cm supports PTL diagnosis</a:t>
            </a:r>
          </a:p>
          <a:p>
            <a:r>
              <a:rPr lang="en-US" dirty="0"/>
              <a:t>OB Ultrasound</a:t>
            </a:r>
          </a:p>
          <a:p>
            <a:pPr lvl="1"/>
            <a:r>
              <a:rPr lang="en-US" dirty="0"/>
              <a:t>Assess fetal anatomy, position, EFW, AFV, placenta, cervix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3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C76C-6CAB-4932-A839-3FBD7E29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i="0" u="none" strike="noStrike" baseline="0" dirty="0"/>
              <a:t>Laboratory Evaluation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4872A-D620-0BB7-3B38-E53B2D86C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sz="2400" b="0" i="0" u="none" strike="noStrike" baseline="0" dirty="0"/>
              <a:t>Specific to PTL evaluation:</a:t>
            </a:r>
          </a:p>
          <a:p>
            <a:endParaRPr lang="en-US" sz="2400" dirty="0"/>
          </a:p>
          <a:p>
            <a:r>
              <a:rPr lang="en-US" sz="2400" b="0" i="0" u="none" strike="noStrike" baseline="0" dirty="0"/>
              <a:t>GBS culture  (if not done in the previous 5 weeks)</a:t>
            </a:r>
          </a:p>
          <a:p>
            <a:r>
              <a:rPr lang="en-US" sz="2400" b="0" i="0" u="none" strike="noStrike" baseline="0" dirty="0"/>
              <a:t>Urine culture (asymptomatic bacteriuria linked to an increased risk of PTL and birth</a:t>
            </a:r>
          </a:p>
          <a:p>
            <a:r>
              <a:rPr lang="en-US" sz="2400" dirty="0"/>
              <a:t>STD panel </a:t>
            </a:r>
          </a:p>
          <a:p>
            <a:r>
              <a:rPr lang="en-US" sz="2400" b="0" i="0" u="none" strike="noStrike" baseline="0" dirty="0"/>
              <a:t>fFN (rare, but may have select indications)</a:t>
            </a:r>
          </a:p>
          <a:p>
            <a:endParaRPr lang="en-US" sz="2400" b="0" i="0" u="none" strike="noStrike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4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FF8C-C28C-E8CB-49A9-AC592D0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Management: 34 wks or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20904-51C9-9629-E443-6AF57103C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Admit for observation:</a:t>
            </a:r>
          </a:p>
          <a:p>
            <a:pPr lvl="1"/>
            <a:r>
              <a:rPr lang="en-US" sz="2800" dirty="0"/>
              <a:t>Not in labor after 4-6 hrs -  Discharge to home, PTL precautions given</a:t>
            </a:r>
          </a:p>
          <a:p>
            <a:pPr lvl="1"/>
            <a:r>
              <a:rPr lang="en-US" sz="2800" dirty="0"/>
              <a:t>In labor – </a:t>
            </a:r>
          </a:p>
          <a:p>
            <a:pPr lvl="2"/>
            <a:r>
              <a:rPr lang="en-US" sz="2400" dirty="0"/>
              <a:t>Manage as normal labor</a:t>
            </a:r>
          </a:p>
          <a:p>
            <a:pPr lvl="2"/>
            <a:r>
              <a:rPr lang="en-US" sz="2400" dirty="0"/>
              <a:t>Consider BMS, but no tocolysis</a:t>
            </a:r>
          </a:p>
          <a:p>
            <a:pPr lvl="2"/>
            <a:r>
              <a:rPr lang="en-US" sz="2400" dirty="0"/>
              <a:t>Evaluate for GBS prophylaxis</a:t>
            </a:r>
          </a:p>
        </p:txBody>
      </p:sp>
    </p:spTree>
    <p:extLst>
      <p:ext uri="{BB962C8B-B14F-4D97-AF65-F5344CB8AC3E}">
        <p14:creationId xmlns:p14="http://schemas.microsoft.com/office/powerpoint/2010/main" val="1094427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439</Words>
  <Application>Microsoft Macintosh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Goudy Old Style</vt:lpstr>
      <vt:lpstr>Wingdings 2</vt:lpstr>
      <vt:lpstr>SlateVTI</vt:lpstr>
      <vt:lpstr>Management of  Pre-Term Labor</vt:lpstr>
      <vt:lpstr>Definition of Labor</vt:lpstr>
      <vt:lpstr>Benefits of Identifying PTL</vt:lpstr>
      <vt:lpstr>PowerPoint Presentation</vt:lpstr>
      <vt:lpstr>PATHOGENESIS OF PRETERM LABOR</vt:lpstr>
      <vt:lpstr>CLINICAL FINDINGS </vt:lpstr>
      <vt:lpstr>DIAGNOSTIC EVALUATION</vt:lpstr>
      <vt:lpstr>Laboratory Evaluation</vt:lpstr>
      <vt:lpstr>Management: 34 wks or more</vt:lpstr>
      <vt:lpstr>Management: Less than 34 wks</vt:lpstr>
      <vt:lpstr>Outcome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 Pre-Term Labor</dc:title>
  <dc:creator>Eric Dellinger</dc:creator>
  <cp:lastModifiedBy>Grater, Rachel</cp:lastModifiedBy>
  <cp:revision>7</cp:revision>
  <dcterms:created xsi:type="dcterms:W3CDTF">2022-08-02T14:07:58Z</dcterms:created>
  <dcterms:modified xsi:type="dcterms:W3CDTF">2023-07-09T01:57:03Z</dcterms:modified>
</cp:coreProperties>
</file>