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6858000" cx="12192000"/>
  <p:notesSz cx="6858000" cy="9144000"/>
  <p:embeddedFontLst>
    <p:embeddedFont>
      <p:font typeface="Catamaran"/>
      <p:regular r:id="rId47"/>
      <p:bold r:id="rId48"/>
    </p:embeddedFont>
    <p:embeddedFont>
      <p:font typeface="Poppins"/>
      <p:regular r:id="rId49"/>
      <p:bold r:id="rId50"/>
      <p:italic r:id="rId51"/>
      <p:boldItalic r:id="rId52"/>
    </p:embeddedFont>
    <p:embeddedFont>
      <p:font typeface="Helvetica Neue"/>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61" roundtripDataSignature="AMtx7mjR8Am/JjzKU+7+Kt5Qks83NPL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8E56EB-6CB7-4BA5-950B-20D80250423D}">
  <a:tblStyle styleId="{B68E56EB-6CB7-4BA5-950B-20D80250423D}"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EFF1"/>
          </a:solidFill>
        </a:fill>
      </a:tcStyle>
    </a:wholeTbl>
    <a:band1H>
      <a:tcTxStyle/>
      <a:tcStyle>
        <a:fill>
          <a:solidFill>
            <a:srgbClr val="D6DDE2"/>
          </a:solidFill>
        </a:fill>
      </a:tcStyle>
    </a:band1H>
    <a:band2H>
      <a:tcTxStyle/>
    </a:band2H>
    <a:band1V>
      <a:tcTxStyle/>
      <a:tcStyle>
        <a:fill>
          <a:solidFill>
            <a:srgbClr val="D6DDE2"/>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Catamaran-bold.fntdata"/><Relationship Id="rId47" Type="http://schemas.openxmlformats.org/officeDocument/2006/relationships/font" Target="fonts/Catamaran-regular.fntdata"/><Relationship Id="rId49" Type="http://schemas.openxmlformats.org/officeDocument/2006/relationships/font" Target="fonts/Poppins-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1" Type="http://customschemas.google.com/relationships/presentationmetadata" Target="meta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OpenSans-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oppins-italic.fntdata"/><Relationship Id="rId50" Type="http://schemas.openxmlformats.org/officeDocument/2006/relationships/font" Target="fonts/Poppins-bold.fntdata"/><Relationship Id="rId53" Type="http://schemas.openxmlformats.org/officeDocument/2006/relationships/font" Target="fonts/HelveticaNeue-regular.fntdata"/><Relationship Id="rId52" Type="http://schemas.openxmlformats.org/officeDocument/2006/relationships/font" Target="fonts/Poppins-boldItalic.fntdata"/><Relationship Id="rId11" Type="http://schemas.openxmlformats.org/officeDocument/2006/relationships/slide" Target="slides/slide4.xml"/><Relationship Id="rId55" Type="http://schemas.openxmlformats.org/officeDocument/2006/relationships/font" Target="fonts/HelveticaNeue-italic.fntdata"/><Relationship Id="rId10" Type="http://schemas.openxmlformats.org/officeDocument/2006/relationships/slide" Target="slides/slide3.xml"/><Relationship Id="rId54" Type="http://schemas.openxmlformats.org/officeDocument/2006/relationships/font" Target="fonts/HelveticaNeue-bold.fntdata"/><Relationship Id="rId13" Type="http://schemas.openxmlformats.org/officeDocument/2006/relationships/slide" Target="slides/slide6.xml"/><Relationship Id="rId57" Type="http://schemas.openxmlformats.org/officeDocument/2006/relationships/font" Target="fonts/OpenSans-regular.fntdata"/><Relationship Id="rId12" Type="http://schemas.openxmlformats.org/officeDocument/2006/relationships/slide" Target="slides/slide5.xml"/><Relationship Id="rId56" Type="http://schemas.openxmlformats.org/officeDocument/2006/relationships/font" Target="fonts/HelveticaNeue-boldItalic.fntdata"/><Relationship Id="rId15" Type="http://schemas.openxmlformats.org/officeDocument/2006/relationships/slide" Target="slides/slide8.xml"/><Relationship Id="rId59" Type="http://schemas.openxmlformats.org/officeDocument/2006/relationships/font" Target="fonts/OpenSans-italic.fntdata"/><Relationship Id="rId14" Type="http://schemas.openxmlformats.org/officeDocument/2006/relationships/slide" Target="slides/slide7.xml"/><Relationship Id="rId58" Type="http://schemas.openxmlformats.org/officeDocument/2006/relationships/font" Target="fonts/OpenSans-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11,782 pregnancy related deaths from 33 U.S. states &amp; D.C, 2010-2019</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https://oce-ovid-com.ezproxy-v.musc.edu/article/00006250-202202000-00005?sequence=1&amp;clickthrough=y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Pregnancy-associated death ratios and 95% CIs for drug-related deaths, suicide, and homicide in 33 U.S. states and the District of Columbia, 2010–2019. The pregnancy-associated death ratio due to drug-related causes rose 190%, from 2.7/100,000 in 2010 to 7.8/100,000 in 2019 (RR 2.9, 95% CI 2.2–3.8). The pregnancy-associated death ratio due to suicide increased approximately 30% from 2010 to 2019, from 1.9/100,000 to 2.5/100,000, but this increase was not statistically significant (RR 1.3, 95% CI 0.9–1.9). The homicide pregnancy-associated death ratio increased 63% (RR 1.6, 95% CI 1.1–2.3), from 1.8/100,000 to 3.0/100,000 in 2019</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Drug-related deaths increased 190%</a:t>
            </a:r>
            <a:endParaRPr/>
          </a:p>
          <a:p>
            <a:pPr indent="0" lvl="0" marL="0" rtl="0" algn="l">
              <a:spcBef>
                <a:spcPts val="0"/>
              </a:spcBef>
              <a:spcAft>
                <a:spcPts val="0"/>
              </a:spcAft>
              <a:buNone/>
            </a:pPr>
            <a:r>
              <a:rPr lang="en-US"/>
              <a:t>(2.7/100,000 in 2010 to 7.8/100,000 in 2019 (RR 2.9, 95% CI 2.2–3.8).</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Suicide increased 30%</a:t>
            </a:r>
            <a:endParaRPr/>
          </a:p>
          <a:p>
            <a:pPr indent="0" lvl="0" marL="0" rtl="0" algn="l">
              <a:spcBef>
                <a:spcPts val="0"/>
              </a:spcBef>
              <a:spcAft>
                <a:spcPts val="0"/>
              </a:spcAft>
              <a:buNone/>
            </a:pPr>
            <a:r>
              <a:rPr lang="en-US"/>
              <a:t>1.9/100,000 to 2.5/100,000</a:t>
            </a:r>
            <a:endParaRPr/>
          </a:p>
          <a:p>
            <a:pPr indent="0" lvl="0" marL="0" rtl="0" algn="l">
              <a:spcBef>
                <a:spcPts val="0"/>
              </a:spcBef>
              <a:spcAft>
                <a:spcPts val="0"/>
              </a:spcAft>
              <a:buNone/>
            </a:pPr>
            <a:r>
              <a:rPr lang="en-US"/>
              <a:t>(RR 1.3, 95% CI 0.9–1.9)</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Homicide increased 63%</a:t>
            </a:r>
            <a:endParaRPr/>
          </a:p>
          <a:p>
            <a:pPr indent="0" lvl="0" marL="0" rtl="0" algn="l">
              <a:spcBef>
                <a:spcPts val="0"/>
              </a:spcBef>
              <a:spcAft>
                <a:spcPts val="0"/>
              </a:spcAft>
              <a:buNone/>
            </a:pPr>
            <a:r>
              <a:rPr lang="en-US"/>
              <a:t>1.8/100,000 to 3.0/100,000 (RR 1.6, 95% CI 1.1–2.3))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Abstract </a:t>
            </a:r>
            <a:endParaRPr/>
          </a:p>
          <a:p>
            <a:pPr indent="0" lvl="0" marL="0" rtl="0" algn="l">
              <a:spcBef>
                <a:spcPts val="0"/>
              </a:spcBef>
              <a:spcAft>
                <a:spcPts val="0"/>
              </a:spcAft>
              <a:buNone/>
            </a:pPr>
            <a:r>
              <a:rPr b="1" lang="en-US"/>
              <a:t>OBJECTIVE:</a:t>
            </a:r>
            <a:endParaRPr/>
          </a:p>
          <a:p>
            <a:pPr indent="0" lvl="0" marL="0" rtl="0" algn="l">
              <a:spcBef>
                <a:spcPts val="0"/>
              </a:spcBef>
              <a:spcAft>
                <a:spcPts val="0"/>
              </a:spcAft>
              <a:buNone/>
            </a:pPr>
            <a:r>
              <a:rPr lang="en-US"/>
              <a:t>To estimate the prevalence of pregnancy-associated deaths due to drugs, suicide, and homicide nationwide from 2010 to 2019.</a:t>
            </a:r>
            <a:r>
              <a:rPr b="1" lang="en-US"/>
              <a:t>METHODS:</a:t>
            </a:r>
            <a:endParaRPr/>
          </a:p>
          <a:p>
            <a:pPr indent="0" lvl="0" marL="0" rtl="0" algn="l">
              <a:spcBef>
                <a:spcPts val="0"/>
              </a:spcBef>
              <a:spcAft>
                <a:spcPts val="0"/>
              </a:spcAft>
              <a:buNone/>
            </a:pPr>
            <a:r>
              <a:rPr lang="en-US"/>
              <a:t>Using U.S. death certificate records from 2010 to 2019 for 33 states plus the District of Columbia, we identified pregnancy-associated deaths using the pregnancy checkbox and International Classification of Diseases, Tenth Revision codes, calculated pregnancy-associated death ratios, and categorized deaths by cause, timing relative to pregnancy, race or ethnicity, and age.</a:t>
            </a:r>
            <a:r>
              <a:rPr b="1" lang="en-US"/>
              <a:t>RESULTS:</a:t>
            </a:r>
            <a:endParaRPr/>
          </a:p>
          <a:p>
            <a:pPr indent="0" lvl="0" marL="0" rtl="0" algn="l">
              <a:spcBef>
                <a:spcPts val="0"/>
              </a:spcBef>
              <a:spcAft>
                <a:spcPts val="0"/>
              </a:spcAft>
              <a:buNone/>
            </a:pPr>
            <a:r>
              <a:rPr lang="en-US"/>
              <a:t>Of 11,782 pregnancy-associated deaths identified between 2010 and 2019, 11.4% were due to drugs, 5.4% were due to suicide, and 5.4% were due to homicide, whereas 59.3% were due to obstetric causes and the remaining 18.5% were due to other causes. Drug-related deaths, suicide, and homicide accounted for 22.2% of pregnancy-associated deaths. All three causes of death increased over the study period, with drug-related pregnancy-associated deaths increasing 190%. Homicide during pregnancy and drug-related deaths, suicides, and homicide in the late postpartum period (43–365 days) accounted for a larger proportion of all deaths in these time periods than the contribution of these causes to all deaths among females of reproductive age. Pregnant and postpartum people identified as non-Hispanic American Indian or Alaska Native were at highest risk of drug-related and suicide death, and people identified as non-Hispanic Black were at highest risk of homicide.</a:t>
            </a:r>
            <a:r>
              <a:rPr b="1" lang="en-US"/>
              <a:t>CONCLUSION:</a:t>
            </a:r>
            <a:endParaRPr/>
          </a:p>
          <a:p>
            <a:pPr indent="0" lvl="0" marL="0" rtl="0" algn="l">
              <a:spcBef>
                <a:spcPts val="0"/>
              </a:spcBef>
              <a:spcAft>
                <a:spcPts val="0"/>
              </a:spcAft>
              <a:buNone/>
            </a:pPr>
            <a:r>
              <a:rPr lang="en-US"/>
              <a:t>Deaths due to drug use, suicide, and homicide constitute more than one fifth of all deaths during pregnancy and the first year postpartum. Drug-related deaths and homicides have increased over the past decade. Substantial racial and ethnic inequities in these deaths exist.</a:t>
            </a:r>
            <a:endParaRPr/>
          </a:p>
          <a:p>
            <a:pPr indent="0" lvl="0" marL="0" rtl="0" algn="l">
              <a:spcBef>
                <a:spcPts val="0"/>
              </a:spcBef>
              <a:spcAft>
                <a:spcPts val="0"/>
              </a:spcAft>
              <a:buNone/>
            </a:pPr>
            <a:r>
              <a:t/>
            </a:r>
            <a:endParaRPr/>
          </a:p>
        </p:txBody>
      </p:sp>
      <p:sp>
        <p:nvSpPr>
          <p:cNvPr id="231" name="Google Shape;23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Gold standard of care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SBIRT involves: 1) initial screening and identification of women with substance use or mental health problems; 2) for those identified, using a brief intervention to motivate women toward positive health behaviors and/or treatment; and 3) for those who require it, referral to specialty treatment [32].</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p:txBody>
      </p:sp>
      <p:sp>
        <p:nvSpPr>
          <p:cNvPr id="247" name="Google Shape;24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For more information visit our website: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muschealth.org/momsimpactt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For a confidential consultation: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Scan this QR code or call 843-792-MOMS (843-792-6667) </a:t>
            </a:r>
            <a:endParaRPr/>
          </a:p>
          <a:p>
            <a:pPr indent="0" lvl="0" marL="0" rtl="0" algn="l">
              <a:spcBef>
                <a:spcPts val="0"/>
              </a:spcBef>
              <a:spcAft>
                <a:spcPts val="0"/>
              </a:spcAft>
              <a:buNone/>
            </a:pPr>
            <a:r>
              <a:t/>
            </a:r>
            <a:endParaRPr/>
          </a:p>
        </p:txBody>
      </p:sp>
      <p:sp>
        <p:nvSpPr>
          <p:cNvPr id="382" name="Google Shape;38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mental health basics can go a long way in creating balance and reducing overwhelm, but sometimes it is easy to forget (or feels out of reach). These do not have to be HUGE shifts, help suggest simple ways to add to each bucket </a:t>
            </a:r>
            <a:endParaRPr/>
          </a:p>
          <a:p>
            <a:pPr indent="0" lvl="0" marL="0" marR="0" rtl="0" algn="l">
              <a:lnSpc>
                <a:spcPct val="100000"/>
              </a:lnSpc>
              <a:spcBef>
                <a:spcPts val="0"/>
              </a:spcBef>
              <a:spcAft>
                <a:spcPts val="0"/>
              </a:spcAft>
              <a:buClr>
                <a:schemeClr val="dk1"/>
              </a:buClr>
              <a:buSzPts val="1200"/>
              <a:buFont typeface="Calibri"/>
              <a:buNone/>
            </a:pPr>
            <a:r>
              <a:rPr lang="en-US"/>
              <a:t>Especially as a new mom, all of these activities require support from others –help encourage women to create space for women to give time to these, </a:t>
            </a:r>
            <a:r>
              <a:rPr b="0" i="0" lang="en-US" u="none" strike="noStrike">
                <a:solidFill>
                  <a:srgbClr val="070707"/>
                </a:solidFill>
                <a:latin typeface="Poppins"/>
                <a:ea typeface="Poppins"/>
                <a:cs typeface="Poppins"/>
                <a:sym typeface="Poppins"/>
              </a:rPr>
              <a:t>Though it may seem impossible to find a spare minute when caring for a small infant, </a:t>
            </a:r>
            <a:r>
              <a:rPr b="1" i="0" lang="en-US" u="none" strike="noStrike">
                <a:solidFill>
                  <a:srgbClr val="070707"/>
                </a:solidFill>
                <a:latin typeface="Poppins"/>
                <a:ea typeface="Poppins"/>
                <a:cs typeface="Poppins"/>
                <a:sym typeface="Poppins"/>
              </a:rPr>
              <a:t>one of the best ways to help baby is for mom to take care of herself.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Social support is a huge factor in the ability to do that. </a:t>
            </a:r>
            <a:endParaRPr/>
          </a:p>
        </p:txBody>
      </p:sp>
      <p:sp>
        <p:nvSpPr>
          <p:cNvPr id="162" name="Google Shape;16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5288"/>
              </a:buClr>
              <a:buSzPts val="1200"/>
              <a:buFont typeface="Arial"/>
              <a:buNone/>
            </a:pPr>
            <a:r>
              <a:rPr b="1" i="0" lang="en-US" sz="1200" u="sng" cap="none" strike="noStrike">
                <a:solidFill>
                  <a:srgbClr val="005288"/>
                </a:solidFill>
                <a:latin typeface="Arial"/>
                <a:ea typeface="Arial"/>
                <a:cs typeface="Arial"/>
                <a:sym typeface="Arial"/>
              </a:rPr>
              <a:t>Assisting Ob/Gyn, PCP, and other providers in developing the confidence and competence to assess and manage mild, and mild-to-moderate mental health problems. </a:t>
            </a:r>
            <a:endParaRPr/>
          </a:p>
          <a:p>
            <a:pPr indent="0" lvl="0" marL="0" rtl="0" algn="l">
              <a:spcBef>
                <a:spcPts val="0"/>
              </a:spcBef>
              <a:spcAft>
                <a:spcPts val="0"/>
              </a:spcAft>
              <a:buNone/>
            </a:pPr>
            <a:r>
              <a:t/>
            </a:r>
            <a:endParaRPr/>
          </a:p>
        </p:txBody>
      </p:sp>
      <p:sp>
        <p:nvSpPr>
          <p:cNvPr id="460" name="Google Shape;46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Peers share understanding and knowledge from their own unique lived experience with peripartum mental health to offer social and emotional support, education, mentoring and motivation.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-fosters understanding &amp; trust</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-offering guidance</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-offering insight</a:t>
            </a:r>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latin typeface="Calibri"/>
                <a:ea typeface="Calibri"/>
                <a:cs typeface="Calibri"/>
                <a:sym typeface="Calibri"/>
              </a:rPr>
              <a:t>-assist in developing positive community support, involving family, friends and significant others</a:t>
            </a:r>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latin typeface="Calibri"/>
                <a:ea typeface="Calibri"/>
                <a:cs typeface="Calibri"/>
                <a:sym typeface="Calibri"/>
              </a:rPr>
              <a:t>-cultivating environmental support that enables them to function actively and independently</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-empowering women to formulate and explore what works for them (by including them in experiences/groups/etc. and offering resources)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You are </a:t>
            </a:r>
            <a:r>
              <a:rPr b="1" i="0" lang="en-US" sz="1200">
                <a:solidFill>
                  <a:schemeClr val="dk1"/>
                </a:solidFill>
                <a:latin typeface="Calibri"/>
                <a:ea typeface="Calibri"/>
                <a:cs typeface="Calibri"/>
                <a:sym typeface="Calibri"/>
              </a:rPr>
              <a:t>not </a:t>
            </a:r>
            <a:r>
              <a:rPr b="0" i="0" lang="en-US" sz="1200">
                <a:solidFill>
                  <a:schemeClr val="dk1"/>
                </a:solidFill>
                <a:latin typeface="Calibri"/>
                <a:ea typeface="Calibri"/>
                <a:cs typeface="Calibri"/>
                <a:sym typeface="Calibri"/>
              </a:rPr>
              <a:t>a therapist or a counselor.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Helping others build “recovery capital” – the quality and quantity of internal and external resources (support system) that one can draw on to sustain wellness/recovery [helping women find things that enhance the quality of their life outside]</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1. Personal –meeting basic needs, good physical health (taking care of yourself), emotional health, self-care practices, interpersonal skills, spirituality, </a:t>
            </a:r>
            <a:r>
              <a:rPr b="0" i="0" lang="en-US" u="none" strike="noStrike">
                <a:solidFill>
                  <a:srgbClr val="777777"/>
                </a:solidFill>
                <a:latin typeface="Arial"/>
                <a:ea typeface="Arial"/>
                <a:cs typeface="Arial"/>
                <a:sym typeface="Arial"/>
              </a:rPr>
              <a:t>optimism, perseverance, self-awareness, confidence, goals and sense of purpose</a:t>
            </a:r>
            <a:r>
              <a:rPr b="0" i="0" lang="en-US" sz="1200" u="none" strike="noStrike">
                <a:solidFill>
                  <a:schemeClr val="dk1"/>
                </a:solidFill>
                <a:latin typeface="Calibri"/>
                <a:ea typeface="Calibri"/>
                <a:cs typeface="Calibri"/>
                <a:sym typeface="Calibri"/>
              </a:rPr>
              <a:t>/meaning</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2. Social –relationships with friends, family, co-workers, etc. leisure &amp; social activities (what do you do for fun?), role models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3. Community/Cultural – connection to networks/groups with shared interests, helping others (e.g. volunteering as peer, participating in something that matters to you), community support resources &amp; access to education/training, cultivating belonging, cultural attitudes/values that support you, </a:t>
            </a:r>
            <a:r>
              <a:rPr b="0" i="0" lang="en-US" u="none" strike="noStrike">
                <a:solidFill>
                  <a:srgbClr val="455161"/>
                </a:solidFill>
                <a:latin typeface="Arial"/>
                <a:ea typeface="Arial"/>
                <a:cs typeface="Arial"/>
                <a:sym typeface="Arial"/>
              </a:rPr>
              <a:t>sense of personal choice social integration</a:t>
            </a:r>
            <a:endParaRPr/>
          </a:p>
          <a:p>
            <a:pPr indent="0" lvl="0" marL="0" rtl="0" algn="l">
              <a:spcBef>
                <a:spcPts val="0"/>
              </a:spcBef>
              <a:spcAft>
                <a:spcPts val="0"/>
              </a:spcAft>
              <a:buNone/>
            </a:pPr>
            <a:r>
              <a:t/>
            </a:r>
            <a:endParaRPr b="0" i="0" sz="1200" u="none" strike="noStrike">
              <a:solidFill>
                <a:srgbClr val="455161"/>
              </a:solidFill>
              <a:latin typeface="Arial"/>
              <a:ea typeface="Arial"/>
              <a:cs typeface="Arial"/>
              <a:sym typeface="Arial"/>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https://www.sciencedirect.com/science/article/abs/pii/S0165032720324459?via%3Dihub</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Huang R, Yan C, Tian Y, Lei B, Yang D, Liu D, Lei J. Effectiveness of peer support intervention on perinatal depression: A systematic review and meta-analysis. J Affect Disord. 2020 Nov 1;276:788-796. doi: 10.1016/j.jad.2020.06.048. Epub 2020 Jul 15. PMID: 32738663.</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Abstract</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Background: </a:t>
            </a:r>
            <a:r>
              <a:rPr b="0" i="0" lang="en-US" sz="1200">
                <a:solidFill>
                  <a:schemeClr val="dk1"/>
                </a:solidFill>
                <a:latin typeface="Calibri"/>
                <a:ea typeface="Calibri"/>
                <a:cs typeface="Calibri"/>
                <a:sym typeface="Calibri"/>
              </a:rPr>
              <a:t>It has been suggested that peer support intervention may offer an alternative approach to prevent or treat perinatal depression, but little is known about its effectiveness, economics, and satisfaction in the prenatal and postpartum populations. This review summarizes available evidence on the effectiveness, economics, and satisfaction of peer support intervention on perinatal depression.</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Methods: </a:t>
            </a:r>
            <a:r>
              <a:rPr b="0" i="0" lang="en-US" sz="1200">
                <a:solidFill>
                  <a:schemeClr val="dk1"/>
                </a:solidFill>
                <a:latin typeface="Calibri"/>
                <a:ea typeface="Calibri"/>
                <a:cs typeface="Calibri"/>
                <a:sym typeface="Calibri"/>
              </a:rPr>
              <a:t>Multiple electronic databases were searched in five English databases (MEDLINE, Embase, Cochrane Library, Psyc INFO, and CINAHL) and three Chinese databases (Wang Fang, China National Knowledge Infrastructure, and Chinese Biomedical Literature Database) from inception to April 2019. Hand searching of references was also performed. Randomized controlled trials reporting peer support intervention targeting on perinatal depression were included. The quality of evidence was assessed using the Cochrane risk of bias tool.</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Results: </a:t>
            </a:r>
            <a:r>
              <a:rPr b="0" i="0" lang="en-US" sz="1200">
                <a:solidFill>
                  <a:schemeClr val="dk1"/>
                </a:solidFill>
                <a:latin typeface="Calibri"/>
                <a:ea typeface="Calibri"/>
                <a:cs typeface="Calibri"/>
                <a:sym typeface="Calibri"/>
              </a:rPr>
              <a:t>Ten randomized controlled trials met the inclusion criteria and were included in the final analysis. Peer support intervention reduced standardized mean depressive scores (-0.37, 95% CI -0.66 to -0.08) and reduced risk ratio (0.69, 95% CI 0.49-0.96) of depression.</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Limitations: </a:t>
            </a:r>
            <a:r>
              <a:rPr b="0" i="0" lang="en-US" sz="1200">
                <a:solidFill>
                  <a:schemeClr val="dk1"/>
                </a:solidFill>
                <a:latin typeface="Calibri"/>
                <a:ea typeface="Calibri"/>
                <a:cs typeface="Calibri"/>
                <a:sym typeface="Calibri"/>
              </a:rPr>
              <a:t>Clinical heterogeneity was observed among the included studies in peer support intervention, suggesting the existence of potential mediators, such as intensity, frequency, or type of peer support intervention.</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Conclusion: </a:t>
            </a:r>
            <a:r>
              <a:rPr b="0" i="0" lang="en-US" sz="1200">
                <a:solidFill>
                  <a:schemeClr val="dk1"/>
                </a:solidFill>
                <a:latin typeface="Calibri"/>
                <a:ea typeface="Calibri"/>
                <a:cs typeface="Calibri"/>
                <a:sym typeface="Calibri"/>
              </a:rPr>
              <a:t>Peer support intervention may have the potential to effectively prevent perinatal depression or reduce the harm of perinatal depression. Future studies with better design/execution and larger sample size are needed to investigate potential mediators associated with the beneficial effects of peer support intervention on perinatal depression.</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Keywords: </a:t>
            </a:r>
            <a:r>
              <a:rPr b="0" i="0" lang="en-US" sz="1200">
                <a:solidFill>
                  <a:schemeClr val="dk1"/>
                </a:solidFill>
                <a:latin typeface="Calibri"/>
                <a:ea typeface="Calibri"/>
                <a:cs typeface="Calibri"/>
                <a:sym typeface="Calibri"/>
              </a:rPr>
              <a:t>Meta-analysis; Peer support intervention; Perinatal depression; Systematic review.</a:t>
            </a:r>
            <a:endParaRPr/>
          </a:p>
          <a:p>
            <a:pPr indent="0" lvl="0" marL="0" rtl="0" algn="l">
              <a:spcBef>
                <a:spcPts val="0"/>
              </a:spcBef>
              <a:spcAft>
                <a:spcPts val="0"/>
              </a:spcAft>
              <a:buNone/>
            </a:pPr>
            <a:r>
              <a:t/>
            </a:r>
            <a:endParaRPr/>
          </a:p>
        </p:txBody>
      </p:sp>
      <p:sp>
        <p:nvSpPr>
          <p:cNvPr id="474" name="Google Shape;47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Peers share understanding and knowledge from their own unique lived experience with peripartum mental health to offer social and emotional support, education, mentoring and motivation.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-fosters understanding &amp; trust</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-offering guidance</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-offering insight</a:t>
            </a:r>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latin typeface="Calibri"/>
                <a:ea typeface="Calibri"/>
                <a:cs typeface="Calibri"/>
                <a:sym typeface="Calibri"/>
              </a:rPr>
              <a:t>-assist in developing positive community support, involving family, friends and significant others</a:t>
            </a:r>
            <a:endParaRPr/>
          </a:p>
          <a:p>
            <a:pPr indent="0" lvl="0" marL="0" marR="0" rtl="0" algn="l">
              <a:lnSpc>
                <a:spcPct val="100000"/>
              </a:lnSpc>
              <a:spcBef>
                <a:spcPts val="0"/>
              </a:spcBef>
              <a:spcAft>
                <a:spcPts val="0"/>
              </a:spcAft>
              <a:buClr>
                <a:schemeClr val="dk1"/>
              </a:buClr>
              <a:buSzPts val="1200"/>
              <a:buFont typeface="Calibri"/>
              <a:buNone/>
            </a:pPr>
            <a:r>
              <a:rPr b="0" i="0" lang="en-US" sz="1200">
                <a:solidFill>
                  <a:schemeClr val="dk1"/>
                </a:solidFill>
                <a:latin typeface="Calibri"/>
                <a:ea typeface="Calibri"/>
                <a:cs typeface="Calibri"/>
                <a:sym typeface="Calibri"/>
              </a:rPr>
              <a:t>-cultivating environmental support that enables them to function actively and independently</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-empowering women to formulate and explore what works for them (by including them in experiences/groups/etc. and offering resources)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You are </a:t>
            </a:r>
            <a:r>
              <a:rPr b="1" i="0" lang="en-US" sz="1200">
                <a:solidFill>
                  <a:schemeClr val="dk1"/>
                </a:solidFill>
                <a:latin typeface="Calibri"/>
                <a:ea typeface="Calibri"/>
                <a:cs typeface="Calibri"/>
                <a:sym typeface="Calibri"/>
              </a:rPr>
              <a:t>not </a:t>
            </a:r>
            <a:r>
              <a:rPr b="0" i="0" lang="en-US" sz="1200">
                <a:solidFill>
                  <a:schemeClr val="dk1"/>
                </a:solidFill>
                <a:latin typeface="Calibri"/>
                <a:ea typeface="Calibri"/>
                <a:cs typeface="Calibri"/>
                <a:sym typeface="Calibri"/>
              </a:rPr>
              <a:t>a therapist or a counselor.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Helping others build “recovery capital” – the quality and quantity of internal and external resources (support system) that one can draw on to sustain wellness/recovery [helping women find things that enhance the quality of their life outside]</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1. Personal –meeting basic needs, good physical health (taking care of yourself), emotional health, self-care practices, interpersonal skills, spirituality, </a:t>
            </a:r>
            <a:r>
              <a:rPr b="0" i="0" lang="en-US" u="none" strike="noStrike">
                <a:solidFill>
                  <a:srgbClr val="777777"/>
                </a:solidFill>
                <a:latin typeface="Arial"/>
                <a:ea typeface="Arial"/>
                <a:cs typeface="Arial"/>
                <a:sym typeface="Arial"/>
              </a:rPr>
              <a:t>optimism, perseverance, self-awareness, confidence, goals and sense of purpose</a:t>
            </a:r>
            <a:r>
              <a:rPr b="0" i="0" lang="en-US" sz="1200" u="none" strike="noStrike">
                <a:solidFill>
                  <a:schemeClr val="dk1"/>
                </a:solidFill>
                <a:latin typeface="Calibri"/>
                <a:ea typeface="Calibri"/>
                <a:cs typeface="Calibri"/>
                <a:sym typeface="Calibri"/>
              </a:rPr>
              <a:t>/meaning</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2. Social –relationships with friends, family, co-workers, etc. leisure &amp; social activities (what do you do for fun?), role models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3. Community/Cultural – connection to networks/groups with shared interests, helping others (e.g. volunteering as peer, participating in something that matters to you), community support resources &amp; access to education/training, cultivating belonging, cultural attitudes/values that support you, </a:t>
            </a:r>
            <a:r>
              <a:rPr b="0" i="0" lang="en-US" u="none" strike="noStrike">
                <a:solidFill>
                  <a:srgbClr val="455161"/>
                </a:solidFill>
                <a:latin typeface="Arial"/>
                <a:ea typeface="Arial"/>
                <a:cs typeface="Arial"/>
                <a:sym typeface="Arial"/>
              </a:rPr>
              <a:t>sense of personal choice social integration</a:t>
            </a:r>
            <a:endParaRPr/>
          </a:p>
          <a:p>
            <a:pPr indent="0" lvl="0" marL="0" rtl="0" algn="l">
              <a:spcBef>
                <a:spcPts val="0"/>
              </a:spcBef>
              <a:spcAft>
                <a:spcPts val="0"/>
              </a:spcAft>
              <a:buNone/>
            </a:pPr>
            <a:r>
              <a:t/>
            </a:r>
            <a:endParaRPr/>
          </a:p>
        </p:txBody>
      </p:sp>
      <p:sp>
        <p:nvSpPr>
          <p:cNvPr id="483" name="Google Shape;48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Open Sans"/>
              <a:buNone/>
            </a:pPr>
            <a:r>
              <a:rPr b="1" lang="en-US" sz="1800">
                <a:solidFill>
                  <a:srgbClr val="FFFFFF"/>
                </a:solidFill>
                <a:latin typeface="Open Sans"/>
                <a:ea typeface="Open Sans"/>
                <a:cs typeface="Open Sans"/>
                <a:sym typeface="Open Sans"/>
              </a:rPr>
              <a:t>Pregnancy-Related Deaths: Data from Maternal Mortality Review Committees in 36 US States, 2017–2019 </a:t>
            </a:r>
            <a:endParaRPr/>
          </a:p>
          <a:p>
            <a:pPr indent="0" lvl="0" marL="0" rtl="0" algn="l">
              <a:spcBef>
                <a:spcPts val="0"/>
              </a:spcBef>
              <a:spcAft>
                <a:spcPts val="0"/>
              </a:spcAft>
              <a:buNone/>
            </a:pPr>
            <a:r>
              <a:rPr lang="en-US" sz="1200">
                <a:latin typeface="Calibri"/>
                <a:ea typeface="Calibri"/>
                <a:cs typeface="Calibri"/>
                <a:sym typeface="Calibri"/>
              </a:rPr>
              <a:t>Data on 1,018 pregnancy-related deaths among residents of 36 states from 2017–2019 were shared with CDC through the Maternal Mortality Review Information Application (MMRIA). </a:t>
            </a:r>
            <a:endParaRPr/>
          </a:p>
          <a:p>
            <a:pPr indent="0" lvl="0" marL="0" rtl="0" algn="l">
              <a:spcBef>
                <a:spcPts val="0"/>
              </a:spcBef>
              <a:spcAft>
                <a:spcPts val="0"/>
              </a:spcAft>
              <a:buNone/>
            </a:pPr>
            <a:r>
              <a:rPr lang="en-US" sz="1200">
                <a:latin typeface="Calibri"/>
                <a:ea typeface="Calibri"/>
                <a:cs typeface="Calibri"/>
                <a:sym typeface="Calibri"/>
              </a:rPr>
              <a:t>Cause of Pregnancy-Related Deaths</a:t>
            </a:r>
            <a:endParaRPr/>
          </a:p>
          <a:p>
            <a:pPr indent="0" lvl="0" marL="0" rtl="0" algn="l">
              <a:spcBef>
                <a:spcPts val="0"/>
              </a:spcBef>
              <a:spcAft>
                <a:spcPts val="0"/>
              </a:spcAft>
              <a:buNone/>
            </a:pPr>
            <a:r>
              <a:rPr lang="en-US" sz="1200">
                <a:latin typeface="Calibri"/>
                <a:ea typeface="Calibri"/>
                <a:cs typeface="Calibri"/>
                <a:sym typeface="Calibri"/>
              </a:rPr>
              <a:t>Timing </a:t>
            </a:r>
            <a:endParaRPr/>
          </a:p>
          <a:p>
            <a:pPr indent="0" lvl="0" marL="0" rtl="0" algn="l">
              <a:spcBef>
                <a:spcPts val="0"/>
              </a:spcBef>
              <a:spcAft>
                <a:spcPts val="0"/>
              </a:spcAft>
              <a:buNone/>
            </a:pPr>
            <a:r>
              <a:rPr lang="en-US" sz="1200">
                <a:latin typeface="Calibri"/>
                <a:ea typeface="Calibri"/>
                <a:cs typeface="Calibri"/>
                <a:sym typeface="Calibri"/>
              </a:rPr>
              <a:t>Race</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70" name="Google Shape;17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SHARON KEISER </a:t>
            </a:r>
            <a:endParaRPr/>
          </a:p>
          <a:p>
            <a:pPr indent="0" lvl="0" marL="0" rtl="0" algn="l">
              <a:spcBef>
                <a:spcPts val="0"/>
              </a:spcBef>
              <a:spcAft>
                <a:spcPts val="0"/>
              </a:spcAft>
              <a:buNone/>
            </a:pPr>
            <a:r>
              <a:t/>
            </a:r>
            <a:endParaRPr/>
          </a:p>
        </p:txBody>
      </p:sp>
      <p:sp>
        <p:nvSpPr>
          <p:cNvPr id="180" name="Google Shape;18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Open Sans"/>
              <a:buNone/>
            </a:pPr>
            <a:r>
              <a:rPr b="1" lang="en-US" sz="1800">
                <a:solidFill>
                  <a:srgbClr val="FFFFFF"/>
                </a:solidFill>
                <a:latin typeface="Open Sans"/>
                <a:ea typeface="Open Sans"/>
                <a:cs typeface="Open Sans"/>
                <a:sym typeface="Open Sans"/>
              </a:rPr>
              <a:t>Pregnancy-Related Deaths: Data from Maternal Mortality Review Committees in 36 US States, 2017–2019 </a:t>
            </a:r>
            <a:endParaRPr/>
          </a:p>
          <a:p>
            <a:pPr indent="0" lvl="0" marL="0" rtl="0" algn="l">
              <a:spcBef>
                <a:spcPts val="0"/>
              </a:spcBef>
              <a:spcAft>
                <a:spcPts val="0"/>
              </a:spcAft>
              <a:buNone/>
            </a:pPr>
            <a:r>
              <a:rPr lang="en-US" sz="1200">
                <a:latin typeface="Calibri"/>
                <a:ea typeface="Calibri"/>
                <a:cs typeface="Calibri"/>
                <a:sym typeface="Calibri"/>
              </a:rPr>
              <a:t>Data on 1,018 pregnancy-related deaths among residents of 36 states from 2017–2019 were shared with CDC through the Maternal Mortality Review Information Application (MMRIA). </a:t>
            </a:r>
            <a:endParaRPr/>
          </a:p>
          <a:p>
            <a:pPr indent="0" lvl="0" marL="0" rtl="0" algn="l">
              <a:spcBef>
                <a:spcPts val="0"/>
              </a:spcBef>
              <a:spcAft>
                <a:spcPts val="0"/>
              </a:spcAft>
              <a:buNone/>
            </a:pPr>
            <a:r>
              <a:rPr lang="en-US" sz="1200">
                <a:latin typeface="Calibri"/>
                <a:ea typeface="Calibri"/>
                <a:cs typeface="Calibri"/>
                <a:sym typeface="Calibri"/>
              </a:rPr>
              <a:t>Cause of Pregnancy-Related Deaths</a:t>
            </a:r>
            <a:endParaRPr/>
          </a:p>
          <a:p>
            <a:pPr indent="0" lvl="0" marL="0" rtl="0" algn="l">
              <a:spcBef>
                <a:spcPts val="0"/>
              </a:spcBef>
              <a:spcAft>
                <a:spcPts val="0"/>
              </a:spcAft>
              <a:buNone/>
            </a:pPr>
            <a:r>
              <a:rPr lang="en-US" sz="1200">
                <a:latin typeface="Calibri"/>
                <a:ea typeface="Calibri"/>
                <a:cs typeface="Calibri"/>
                <a:sym typeface="Calibri"/>
              </a:rPr>
              <a:t>Timing </a:t>
            </a:r>
            <a:endParaRPr/>
          </a:p>
          <a:p>
            <a:pPr indent="0" lvl="0" marL="0" rtl="0" algn="l">
              <a:spcBef>
                <a:spcPts val="0"/>
              </a:spcBef>
              <a:spcAft>
                <a:spcPts val="0"/>
              </a:spcAft>
              <a:buNone/>
            </a:pPr>
            <a:r>
              <a:rPr lang="en-US" sz="1200">
                <a:latin typeface="Calibri"/>
                <a:ea typeface="Calibri"/>
                <a:cs typeface="Calibri"/>
                <a:sym typeface="Calibri"/>
              </a:rPr>
              <a:t>Race</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01" name="Google Shape;20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800"/>
              <a:buFont typeface="Open Sans"/>
              <a:buNone/>
            </a:pPr>
            <a:r>
              <a:rPr b="1" lang="en-US" sz="1800">
                <a:solidFill>
                  <a:srgbClr val="FFFFFF"/>
                </a:solidFill>
                <a:latin typeface="Open Sans"/>
                <a:ea typeface="Open Sans"/>
                <a:cs typeface="Open Sans"/>
                <a:sym typeface="Open Sans"/>
              </a:rPr>
              <a:t>Pregnancy-Related Deaths: Data from Maternal Mortality Review Committees in 36 US States, 2017–2019 </a:t>
            </a:r>
            <a:endParaRPr/>
          </a:p>
          <a:p>
            <a:pPr indent="0" lvl="0" marL="0" rtl="0" algn="l">
              <a:spcBef>
                <a:spcPts val="0"/>
              </a:spcBef>
              <a:spcAft>
                <a:spcPts val="0"/>
              </a:spcAft>
              <a:buNone/>
            </a:pPr>
            <a:r>
              <a:rPr lang="en-US" sz="1200">
                <a:latin typeface="Calibri"/>
                <a:ea typeface="Calibri"/>
                <a:cs typeface="Calibri"/>
                <a:sym typeface="Calibri"/>
              </a:rPr>
              <a:t>Data on 1,018 pregnancy-related deaths among residents of 36 states from 2017–2019 were shared with CDC through the Maternal Mortality Review Information Application (MMRIA). </a:t>
            </a:r>
            <a:endParaRPr/>
          </a:p>
          <a:p>
            <a:pPr indent="0" lvl="0" marL="0" rtl="0" algn="l">
              <a:spcBef>
                <a:spcPts val="0"/>
              </a:spcBef>
              <a:spcAft>
                <a:spcPts val="0"/>
              </a:spcAft>
              <a:buNone/>
            </a:pPr>
            <a:r>
              <a:rPr lang="en-US" sz="1200">
                <a:latin typeface="Calibri"/>
                <a:ea typeface="Calibri"/>
                <a:cs typeface="Calibri"/>
                <a:sym typeface="Calibri"/>
              </a:rPr>
              <a:t>Cause of Pregnancy-Related Deaths</a:t>
            </a:r>
            <a:endParaRPr/>
          </a:p>
          <a:p>
            <a:pPr indent="0" lvl="0" marL="0" rtl="0" algn="l">
              <a:spcBef>
                <a:spcPts val="0"/>
              </a:spcBef>
              <a:spcAft>
                <a:spcPts val="0"/>
              </a:spcAft>
              <a:buNone/>
            </a:pPr>
            <a:r>
              <a:rPr lang="en-US" sz="1200">
                <a:latin typeface="Calibri"/>
                <a:ea typeface="Calibri"/>
                <a:cs typeface="Calibri"/>
                <a:sym typeface="Calibri"/>
              </a:rPr>
              <a:t>Timing </a:t>
            </a:r>
            <a:endParaRPr/>
          </a:p>
          <a:p>
            <a:pPr indent="0" lvl="0" marL="0" rtl="0" algn="l">
              <a:spcBef>
                <a:spcPts val="0"/>
              </a:spcBef>
              <a:spcAft>
                <a:spcPts val="0"/>
              </a:spcAft>
              <a:buNone/>
            </a:pPr>
            <a:r>
              <a:rPr lang="en-US" sz="1200">
                <a:latin typeface="Calibri"/>
                <a:ea typeface="Calibri"/>
                <a:cs typeface="Calibri"/>
                <a:sym typeface="Calibri"/>
              </a:rPr>
              <a:t>Race</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21" name="Google Shape;22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41"/>
          <p:cNvSpPr txBox="1"/>
          <p:nvPr>
            <p:ph type="ctrTitle"/>
          </p:nvPr>
        </p:nvSpPr>
        <p:spPr>
          <a:xfrm>
            <a:off x="1043615" y="676398"/>
            <a:ext cx="7036047" cy="533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3200"/>
              <a:buFont typeface="Arial"/>
              <a:buNone/>
              <a:defRPr b="1" i="0"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1"/>
          <p:cNvSpPr txBox="1"/>
          <p:nvPr>
            <p:ph idx="1" type="subTitle"/>
          </p:nvPr>
        </p:nvSpPr>
        <p:spPr>
          <a:xfrm>
            <a:off x="1048544" y="1257872"/>
            <a:ext cx="7054789" cy="749253"/>
          </a:xfrm>
          <a:prstGeom prst="rect">
            <a:avLst/>
          </a:prstGeom>
          <a:noFill/>
          <a:ln>
            <a:noFill/>
          </a:ln>
        </p:spPr>
        <p:txBody>
          <a:bodyPr anchorCtr="0" anchor="t" bIns="45700" lIns="91425" spcFirstLastPara="1" rIns="91425" wrap="square" tIns="45700">
            <a:noAutofit/>
          </a:bodyPr>
          <a:lstStyle>
            <a:lvl1pPr lvl="0" algn="l">
              <a:spcBef>
                <a:spcPts val="400"/>
              </a:spcBef>
              <a:spcAft>
                <a:spcPts val="0"/>
              </a:spcAft>
              <a:buSzPts val="2400"/>
              <a:buFont typeface="Arial"/>
              <a:buNone/>
              <a:defRPr b="0" i="0" sz="2000">
                <a:solidFill>
                  <a:schemeClr val="lt1"/>
                </a:solidFill>
                <a:latin typeface="Arial"/>
                <a:ea typeface="Arial"/>
                <a:cs typeface="Arial"/>
                <a:sym typeface="Arial"/>
              </a:defRPr>
            </a:lvl1pPr>
            <a:lvl2pPr lvl="1" algn="ctr">
              <a:spcBef>
                <a:spcPts val="400"/>
              </a:spcBef>
              <a:spcAft>
                <a:spcPts val="0"/>
              </a:spcAft>
              <a:buSzPts val="2000"/>
              <a:buNone/>
              <a:defRPr>
                <a:solidFill>
                  <a:srgbClr val="8896AF"/>
                </a:solidFill>
              </a:defRPr>
            </a:lvl2pPr>
            <a:lvl3pPr lvl="2" algn="ctr">
              <a:spcBef>
                <a:spcPts val="400"/>
              </a:spcBef>
              <a:spcAft>
                <a:spcPts val="0"/>
              </a:spcAft>
              <a:buSzPts val="2000"/>
              <a:buNone/>
              <a:defRPr>
                <a:solidFill>
                  <a:srgbClr val="8896AF"/>
                </a:solidFill>
              </a:defRPr>
            </a:lvl3pPr>
            <a:lvl4pPr lvl="3" algn="ctr">
              <a:spcBef>
                <a:spcPts val="400"/>
              </a:spcBef>
              <a:spcAft>
                <a:spcPts val="0"/>
              </a:spcAft>
              <a:buSzPts val="2000"/>
              <a:buNone/>
              <a:defRPr>
                <a:solidFill>
                  <a:srgbClr val="8896AF"/>
                </a:solidFill>
              </a:defRPr>
            </a:lvl4pPr>
            <a:lvl5pPr lvl="4" algn="ctr">
              <a:spcBef>
                <a:spcPts val="400"/>
              </a:spcBef>
              <a:spcAft>
                <a:spcPts val="0"/>
              </a:spcAft>
              <a:buSzPts val="2000"/>
              <a:buNone/>
              <a:defRPr>
                <a:solidFill>
                  <a:srgbClr val="8896AF"/>
                </a:solidFill>
              </a:defRPr>
            </a:lvl5pPr>
            <a:lvl6pPr lvl="5" algn="ctr">
              <a:spcBef>
                <a:spcPts val="400"/>
              </a:spcBef>
              <a:spcAft>
                <a:spcPts val="0"/>
              </a:spcAft>
              <a:buClr>
                <a:srgbClr val="8896AF"/>
              </a:buClr>
              <a:buSzPts val="2000"/>
              <a:buNone/>
              <a:defRPr>
                <a:solidFill>
                  <a:srgbClr val="8896AF"/>
                </a:solidFill>
              </a:defRPr>
            </a:lvl6pPr>
            <a:lvl7pPr lvl="6" algn="ctr">
              <a:spcBef>
                <a:spcPts val="400"/>
              </a:spcBef>
              <a:spcAft>
                <a:spcPts val="0"/>
              </a:spcAft>
              <a:buClr>
                <a:srgbClr val="8896AF"/>
              </a:buClr>
              <a:buSzPts val="2000"/>
              <a:buNone/>
              <a:defRPr>
                <a:solidFill>
                  <a:srgbClr val="8896AF"/>
                </a:solidFill>
              </a:defRPr>
            </a:lvl7pPr>
            <a:lvl8pPr lvl="7" algn="ctr">
              <a:spcBef>
                <a:spcPts val="400"/>
              </a:spcBef>
              <a:spcAft>
                <a:spcPts val="0"/>
              </a:spcAft>
              <a:buClr>
                <a:srgbClr val="8896AF"/>
              </a:buClr>
              <a:buSzPts val="2000"/>
              <a:buNone/>
              <a:defRPr>
                <a:solidFill>
                  <a:srgbClr val="8896AF"/>
                </a:solidFill>
              </a:defRPr>
            </a:lvl8pPr>
            <a:lvl9pPr lvl="8" algn="ctr">
              <a:spcBef>
                <a:spcPts val="400"/>
              </a:spcBef>
              <a:spcAft>
                <a:spcPts val="0"/>
              </a:spcAft>
              <a:buClr>
                <a:srgbClr val="8896AF"/>
              </a:buClr>
              <a:buSzPts val="2000"/>
              <a:buNone/>
              <a:defRPr>
                <a:solidFill>
                  <a:srgbClr val="8896AF"/>
                </a:solidFill>
              </a:defRPr>
            </a:lvl9pPr>
          </a:lstStyle>
          <a:p/>
        </p:txBody>
      </p:sp>
      <p:sp>
        <p:nvSpPr>
          <p:cNvPr id="15" name="Google Shape;15;p41"/>
          <p:cNvSpPr txBox="1"/>
          <p:nvPr/>
        </p:nvSpPr>
        <p:spPr>
          <a:xfrm>
            <a:off x="11280561" y="4536489"/>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16" name="Google Shape;16;p41"/>
          <p:cNvGrpSpPr/>
          <p:nvPr/>
        </p:nvGrpSpPr>
        <p:grpSpPr>
          <a:xfrm>
            <a:off x="10766120" y="5786979"/>
            <a:ext cx="1425879" cy="914446"/>
            <a:chOff x="10766120" y="5786979"/>
            <a:chExt cx="1425879" cy="914446"/>
          </a:xfrm>
        </p:grpSpPr>
        <p:sp>
          <p:nvSpPr>
            <p:cNvPr id="17" name="Google Shape;17;p41"/>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18" name="Google Shape;18;p41"/>
            <p:cNvPicPr preferRelativeResize="0"/>
            <p:nvPr/>
          </p:nvPicPr>
          <p:blipFill rotWithShape="1">
            <a:blip r:embed="rId3">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52"/>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160"/>
              <a:buNone/>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52"/>
          <p:cNvSpPr txBox="1"/>
          <p:nvPr>
            <p:ph idx="2" type="body"/>
          </p:nvPr>
        </p:nvSpPr>
        <p:spPr>
          <a:xfrm>
            <a:off x="6338317" y="2638044"/>
            <a:ext cx="4270247" cy="3101982"/>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160"/>
              <a:buNone/>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0" name="Google Shape;60;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1" name="Google Shape;61;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2" name="Google Shape;62;p5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Gradient Top">
  <p:cSld name="Title and Content with Gradient Top">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4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56"/>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6"/>
          <p:cNvSpPr txBox="1"/>
          <p:nvPr>
            <p:ph idx="1" type="body"/>
          </p:nvPr>
        </p:nvSpPr>
        <p:spPr>
          <a:xfrm>
            <a:off x="609600" y="1600200"/>
            <a:ext cx="10972800" cy="4535423"/>
          </a:xfrm>
          <a:prstGeom prst="rect">
            <a:avLst/>
          </a:prstGeom>
          <a:noFill/>
          <a:ln>
            <a:noFill/>
          </a:ln>
        </p:spPr>
        <p:txBody>
          <a:bodyPr anchorCtr="0" anchor="t" bIns="45700" lIns="91425" spcFirstLastPara="1" rIns="91425" wrap="square" tIns="45700">
            <a:normAutofit/>
          </a:bodyPr>
          <a:lstStyle>
            <a:lvl1pPr indent="-303593" lvl="0" marL="457200" algn="l">
              <a:lnSpc>
                <a:spcPct val="90000"/>
              </a:lnSpc>
              <a:spcBef>
                <a:spcPts val="422"/>
              </a:spcBef>
              <a:spcAft>
                <a:spcPts val="0"/>
              </a:spcAft>
              <a:buClr>
                <a:schemeClr val="accent6"/>
              </a:buClr>
              <a:buSzPts val="1181"/>
              <a:buChar char="•"/>
              <a:defRPr>
                <a:solidFill>
                  <a:schemeClr val="accent6"/>
                </a:solidFill>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2531"/>
              <a:buFont typeface="Calibri"/>
              <a:buNone/>
              <a:defRPr sz="253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422"/>
              </a:spcBef>
              <a:spcAft>
                <a:spcPts val="0"/>
              </a:spcAft>
              <a:buClr>
                <a:schemeClr val="dk1"/>
              </a:buClr>
              <a:buSzPts val="1013"/>
              <a:buNone/>
              <a:defRPr sz="1013"/>
            </a:lvl1pPr>
            <a:lvl2pPr lvl="1" algn="ctr">
              <a:lnSpc>
                <a:spcPct val="90000"/>
              </a:lnSpc>
              <a:spcBef>
                <a:spcPts val="211"/>
              </a:spcBef>
              <a:spcAft>
                <a:spcPts val="0"/>
              </a:spcAft>
              <a:buClr>
                <a:schemeClr val="dk1"/>
              </a:buClr>
              <a:buSzPts val="844"/>
              <a:buNone/>
              <a:defRPr sz="843"/>
            </a:lvl2pPr>
            <a:lvl3pPr lvl="2" algn="ctr">
              <a:lnSpc>
                <a:spcPct val="90000"/>
              </a:lnSpc>
              <a:spcBef>
                <a:spcPts val="211"/>
              </a:spcBef>
              <a:spcAft>
                <a:spcPts val="0"/>
              </a:spcAft>
              <a:buClr>
                <a:schemeClr val="dk1"/>
              </a:buClr>
              <a:buSzPts val="760"/>
              <a:buNone/>
              <a:defRPr sz="760"/>
            </a:lvl3pPr>
            <a:lvl4pPr lvl="3" algn="ctr">
              <a:lnSpc>
                <a:spcPct val="90000"/>
              </a:lnSpc>
              <a:spcBef>
                <a:spcPts val="211"/>
              </a:spcBef>
              <a:spcAft>
                <a:spcPts val="0"/>
              </a:spcAft>
              <a:buClr>
                <a:schemeClr val="dk1"/>
              </a:buClr>
              <a:buSzPts val="675"/>
              <a:buNone/>
              <a:defRPr sz="675"/>
            </a:lvl4pPr>
            <a:lvl5pPr lvl="4" algn="ctr">
              <a:lnSpc>
                <a:spcPct val="90000"/>
              </a:lnSpc>
              <a:spcBef>
                <a:spcPts val="211"/>
              </a:spcBef>
              <a:spcAft>
                <a:spcPts val="0"/>
              </a:spcAft>
              <a:buClr>
                <a:schemeClr val="dk1"/>
              </a:buClr>
              <a:buSzPts val="675"/>
              <a:buNone/>
              <a:defRPr sz="675"/>
            </a:lvl5pPr>
            <a:lvl6pPr lvl="5" algn="ctr">
              <a:lnSpc>
                <a:spcPct val="90000"/>
              </a:lnSpc>
              <a:spcBef>
                <a:spcPts val="211"/>
              </a:spcBef>
              <a:spcAft>
                <a:spcPts val="0"/>
              </a:spcAft>
              <a:buClr>
                <a:schemeClr val="dk1"/>
              </a:buClr>
              <a:buSzPts val="675"/>
              <a:buNone/>
              <a:defRPr sz="675"/>
            </a:lvl6pPr>
            <a:lvl7pPr lvl="6" algn="ctr">
              <a:lnSpc>
                <a:spcPct val="90000"/>
              </a:lnSpc>
              <a:spcBef>
                <a:spcPts val="211"/>
              </a:spcBef>
              <a:spcAft>
                <a:spcPts val="0"/>
              </a:spcAft>
              <a:buClr>
                <a:schemeClr val="dk1"/>
              </a:buClr>
              <a:buSzPts val="675"/>
              <a:buNone/>
              <a:defRPr sz="675"/>
            </a:lvl7pPr>
            <a:lvl8pPr lvl="7" algn="ctr">
              <a:lnSpc>
                <a:spcPct val="90000"/>
              </a:lnSpc>
              <a:spcBef>
                <a:spcPts val="211"/>
              </a:spcBef>
              <a:spcAft>
                <a:spcPts val="0"/>
              </a:spcAft>
              <a:buClr>
                <a:schemeClr val="dk1"/>
              </a:buClr>
              <a:buSzPts val="675"/>
              <a:buNone/>
              <a:defRPr sz="675"/>
            </a:lvl8pPr>
            <a:lvl9pPr lvl="8" algn="ctr">
              <a:lnSpc>
                <a:spcPct val="90000"/>
              </a:lnSpc>
              <a:spcBef>
                <a:spcPts val="211"/>
              </a:spcBef>
              <a:spcAft>
                <a:spcPts val="0"/>
              </a:spcAft>
              <a:buClr>
                <a:schemeClr val="dk1"/>
              </a:buClr>
              <a:buSzPts val="675"/>
              <a:buNone/>
              <a:defRPr sz="675"/>
            </a:lvl9pPr>
          </a:lstStyle>
          <a:p/>
        </p:txBody>
      </p:sp>
      <p:sp>
        <p:nvSpPr>
          <p:cNvPr id="75" name="Google Shape;75;p53"/>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3"/>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3"/>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54"/>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81" name="Google Shape;81;p54"/>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4"/>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4"/>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sp>
        <p:nvSpPr>
          <p:cNvPr id="85" name="Google Shape;85;p55"/>
          <p:cNvSpPr txBox="1"/>
          <p:nvPr>
            <p:ph type="title"/>
          </p:nvPr>
        </p:nvSpPr>
        <p:spPr>
          <a:xfrm>
            <a:off x="831851" y="1709744"/>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531"/>
              <a:buFont typeface="Calibri"/>
              <a:buNone/>
              <a:defRPr sz="253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55"/>
          <p:cNvSpPr txBox="1"/>
          <p:nvPr>
            <p:ph idx="1" type="body"/>
          </p:nvPr>
        </p:nvSpPr>
        <p:spPr>
          <a:xfrm>
            <a:off x="831851" y="4589469"/>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2"/>
              </a:spcBef>
              <a:spcAft>
                <a:spcPts val="0"/>
              </a:spcAft>
              <a:buClr>
                <a:srgbClr val="888888"/>
              </a:buClr>
              <a:buSzPts val="1013"/>
              <a:buNone/>
              <a:defRPr sz="1013">
                <a:solidFill>
                  <a:srgbClr val="888888"/>
                </a:solidFill>
              </a:defRPr>
            </a:lvl1pPr>
            <a:lvl2pPr indent="-228600" lvl="1" marL="914400" algn="l">
              <a:lnSpc>
                <a:spcPct val="90000"/>
              </a:lnSpc>
              <a:spcBef>
                <a:spcPts val="211"/>
              </a:spcBef>
              <a:spcAft>
                <a:spcPts val="0"/>
              </a:spcAft>
              <a:buClr>
                <a:srgbClr val="888888"/>
              </a:buClr>
              <a:buSzPts val="844"/>
              <a:buNone/>
              <a:defRPr sz="843">
                <a:solidFill>
                  <a:srgbClr val="888888"/>
                </a:solidFill>
              </a:defRPr>
            </a:lvl2pPr>
            <a:lvl3pPr indent="-228600" lvl="2" marL="1371600" algn="l">
              <a:lnSpc>
                <a:spcPct val="90000"/>
              </a:lnSpc>
              <a:spcBef>
                <a:spcPts val="211"/>
              </a:spcBef>
              <a:spcAft>
                <a:spcPts val="0"/>
              </a:spcAft>
              <a:buClr>
                <a:srgbClr val="888888"/>
              </a:buClr>
              <a:buSzPts val="760"/>
              <a:buNone/>
              <a:defRPr sz="760">
                <a:solidFill>
                  <a:srgbClr val="888888"/>
                </a:solidFill>
              </a:defRPr>
            </a:lvl3pPr>
            <a:lvl4pPr indent="-228600" lvl="3" marL="1828800" algn="l">
              <a:lnSpc>
                <a:spcPct val="90000"/>
              </a:lnSpc>
              <a:spcBef>
                <a:spcPts val="211"/>
              </a:spcBef>
              <a:spcAft>
                <a:spcPts val="0"/>
              </a:spcAft>
              <a:buClr>
                <a:srgbClr val="888888"/>
              </a:buClr>
              <a:buSzPts val="675"/>
              <a:buNone/>
              <a:defRPr sz="675">
                <a:solidFill>
                  <a:srgbClr val="888888"/>
                </a:solidFill>
              </a:defRPr>
            </a:lvl4pPr>
            <a:lvl5pPr indent="-228600" lvl="4" marL="2286000" algn="l">
              <a:lnSpc>
                <a:spcPct val="90000"/>
              </a:lnSpc>
              <a:spcBef>
                <a:spcPts val="211"/>
              </a:spcBef>
              <a:spcAft>
                <a:spcPts val="0"/>
              </a:spcAft>
              <a:buClr>
                <a:srgbClr val="888888"/>
              </a:buClr>
              <a:buSzPts val="675"/>
              <a:buNone/>
              <a:defRPr sz="675">
                <a:solidFill>
                  <a:srgbClr val="888888"/>
                </a:solidFill>
              </a:defRPr>
            </a:lvl5pPr>
            <a:lvl6pPr indent="-228600" lvl="5" marL="2743200" algn="l">
              <a:lnSpc>
                <a:spcPct val="90000"/>
              </a:lnSpc>
              <a:spcBef>
                <a:spcPts val="211"/>
              </a:spcBef>
              <a:spcAft>
                <a:spcPts val="0"/>
              </a:spcAft>
              <a:buClr>
                <a:srgbClr val="888888"/>
              </a:buClr>
              <a:buSzPts val="675"/>
              <a:buNone/>
              <a:defRPr sz="675">
                <a:solidFill>
                  <a:srgbClr val="888888"/>
                </a:solidFill>
              </a:defRPr>
            </a:lvl6pPr>
            <a:lvl7pPr indent="-228600" lvl="6" marL="3200400" algn="l">
              <a:lnSpc>
                <a:spcPct val="90000"/>
              </a:lnSpc>
              <a:spcBef>
                <a:spcPts val="211"/>
              </a:spcBef>
              <a:spcAft>
                <a:spcPts val="0"/>
              </a:spcAft>
              <a:buClr>
                <a:srgbClr val="888888"/>
              </a:buClr>
              <a:buSzPts val="675"/>
              <a:buNone/>
              <a:defRPr sz="675">
                <a:solidFill>
                  <a:srgbClr val="888888"/>
                </a:solidFill>
              </a:defRPr>
            </a:lvl7pPr>
            <a:lvl8pPr indent="-228600" lvl="7" marL="3657600" algn="l">
              <a:lnSpc>
                <a:spcPct val="90000"/>
              </a:lnSpc>
              <a:spcBef>
                <a:spcPts val="211"/>
              </a:spcBef>
              <a:spcAft>
                <a:spcPts val="0"/>
              </a:spcAft>
              <a:buClr>
                <a:srgbClr val="888888"/>
              </a:buClr>
              <a:buSzPts val="675"/>
              <a:buNone/>
              <a:defRPr sz="675">
                <a:solidFill>
                  <a:srgbClr val="888888"/>
                </a:solidFill>
              </a:defRPr>
            </a:lvl8pPr>
            <a:lvl9pPr indent="-228600" lvl="8" marL="4114800" algn="l">
              <a:lnSpc>
                <a:spcPct val="90000"/>
              </a:lnSpc>
              <a:spcBef>
                <a:spcPts val="211"/>
              </a:spcBef>
              <a:spcAft>
                <a:spcPts val="0"/>
              </a:spcAft>
              <a:buClr>
                <a:srgbClr val="888888"/>
              </a:buClr>
              <a:buSzPts val="675"/>
              <a:buNone/>
              <a:defRPr sz="675">
                <a:solidFill>
                  <a:srgbClr val="888888"/>
                </a:solidFill>
              </a:defRPr>
            </a:lvl9pPr>
          </a:lstStyle>
          <a:p/>
        </p:txBody>
      </p:sp>
      <p:sp>
        <p:nvSpPr>
          <p:cNvPr id="87" name="Google Shape;87;p55"/>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55"/>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5"/>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56"/>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5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93" name="Google Shape;93;p5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94" name="Google Shape;94;p56"/>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6"/>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6"/>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57"/>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57"/>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422"/>
              </a:spcBef>
              <a:spcAft>
                <a:spcPts val="0"/>
              </a:spcAft>
              <a:buClr>
                <a:schemeClr val="dk1"/>
              </a:buClr>
              <a:buSzPts val="1013"/>
              <a:buNone/>
              <a:defRPr b="1" sz="1013"/>
            </a:lvl1pPr>
            <a:lvl2pPr indent="-228600" lvl="1" marL="914400" algn="l">
              <a:lnSpc>
                <a:spcPct val="90000"/>
              </a:lnSpc>
              <a:spcBef>
                <a:spcPts val="211"/>
              </a:spcBef>
              <a:spcAft>
                <a:spcPts val="0"/>
              </a:spcAft>
              <a:buClr>
                <a:schemeClr val="dk1"/>
              </a:buClr>
              <a:buSzPts val="844"/>
              <a:buNone/>
              <a:defRPr b="1" sz="843"/>
            </a:lvl2pPr>
            <a:lvl3pPr indent="-228600" lvl="2" marL="1371600" algn="l">
              <a:lnSpc>
                <a:spcPct val="90000"/>
              </a:lnSpc>
              <a:spcBef>
                <a:spcPts val="211"/>
              </a:spcBef>
              <a:spcAft>
                <a:spcPts val="0"/>
              </a:spcAft>
              <a:buClr>
                <a:schemeClr val="dk1"/>
              </a:buClr>
              <a:buSzPts val="760"/>
              <a:buNone/>
              <a:defRPr b="1" sz="760"/>
            </a:lvl3pPr>
            <a:lvl4pPr indent="-228600" lvl="3" marL="1828800" algn="l">
              <a:lnSpc>
                <a:spcPct val="90000"/>
              </a:lnSpc>
              <a:spcBef>
                <a:spcPts val="211"/>
              </a:spcBef>
              <a:spcAft>
                <a:spcPts val="0"/>
              </a:spcAft>
              <a:buClr>
                <a:schemeClr val="dk1"/>
              </a:buClr>
              <a:buSzPts val="675"/>
              <a:buNone/>
              <a:defRPr b="1" sz="675"/>
            </a:lvl4pPr>
            <a:lvl5pPr indent="-228600" lvl="4" marL="2286000" algn="l">
              <a:lnSpc>
                <a:spcPct val="90000"/>
              </a:lnSpc>
              <a:spcBef>
                <a:spcPts val="211"/>
              </a:spcBef>
              <a:spcAft>
                <a:spcPts val="0"/>
              </a:spcAft>
              <a:buClr>
                <a:schemeClr val="dk1"/>
              </a:buClr>
              <a:buSzPts val="675"/>
              <a:buNone/>
              <a:defRPr b="1" sz="675"/>
            </a:lvl5pPr>
            <a:lvl6pPr indent="-228600" lvl="5" marL="2743200" algn="l">
              <a:lnSpc>
                <a:spcPct val="90000"/>
              </a:lnSpc>
              <a:spcBef>
                <a:spcPts val="211"/>
              </a:spcBef>
              <a:spcAft>
                <a:spcPts val="0"/>
              </a:spcAft>
              <a:buClr>
                <a:schemeClr val="dk1"/>
              </a:buClr>
              <a:buSzPts val="675"/>
              <a:buNone/>
              <a:defRPr b="1" sz="675"/>
            </a:lvl6pPr>
            <a:lvl7pPr indent="-228600" lvl="6" marL="3200400" algn="l">
              <a:lnSpc>
                <a:spcPct val="90000"/>
              </a:lnSpc>
              <a:spcBef>
                <a:spcPts val="211"/>
              </a:spcBef>
              <a:spcAft>
                <a:spcPts val="0"/>
              </a:spcAft>
              <a:buClr>
                <a:schemeClr val="dk1"/>
              </a:buClr>
              <a:buSzPts val="675"/>
              <a:buNone/>
              <a:defRPr b="1" sz="675"/>
            </a:lvl7pPr>
            <a:lvl8pPr indent="-228600" lvl="7" marL="3657600" algn="l">
              <a:lnSpc>
                <a:spcPct val="90000"/>
              </a:lnSpc>
              <a:spcBef>
                <a:spcPts val="211"/>
              </a:spcBef>
              <a:spcAft>
                <a:spcPts val="0"/>
              </a:spcAft>
              <a:buClr>
                <a:schemeClr val="dk1"/>
              </a:buClr>
              <a:buSzPts val="675"/>
              <a:buNone/>
              <a:defRPr b="1" sz="675"/>
            </a:lvl8pPr>
            <a:lvl9pPr indent="-228600" lvl="8" marL="4114800" algn="l">
              <a:lnSpc>
                <a:spcPct val="90000"/>
              </a:lnSpc>
              <a:spcBef>
                <a:spcPts val="211"/>
              </a:spcBef>
              <a:spcAft>
                <a:spcPts val="0"/>
              </a:spcAft>
              <a:buClr>
                <a:schemeClr val="dk1"/>
              </a:buClr>
              <a:buSzPts val="675"/>
              <a:buNone/>
              <a:defRPr b="1" sz="675"/>
            </a:lvl9pPr>
          </a:lstStyle>
          <a:p/>
        </p:txBody>
      </p:sp>
      <p:sp>
        <p:nvSpPr>
          <p:cNvPr id="100" name="Google Shape;100;p57"/>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101" name="Google Shape;101;p57"/>
          <p:cNvSpPr txBox="1"/>
          <p:nvPr>
            <p:ph idx="3" type="body"/>
          </p:nvPr>
        </p:nvSpPr>
        <p:spPr>
          <a:xfrm>
            <a:off x="6172203"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422"/>
              </a:spcBef>
              <a:spcAft>
                <a:spcPts val="0"/>
              </a:spcAft>
              <a:buClr>
                <a:schemeClr val="dk1"/>
              </a:buClr>
              <a:buSzPts val="1013"/>
              <a:buNone/>
              <a:defRPr b="1" sz="1013"/>
            </a:lvl1pPr>
            <a:lvl2pPr indent="-228600" lvl="1" marL="914400" algn="l">
              <a:lnSpc>
                <a:spcPct val="90000"/>
              </a:lnSpc>
              <a:spcBef>
                <a:spcPts val="211"/>
              </a:spcBef>
              <a:spcAft>
                <a:spcPts val="0"/>
              </a:spcAft>
              <a:buClr>
                <a:schemeClr val="dk1"/>
              </a:buClr>
              <a:buSzPts val="844"/>
              <a:buNone/>
              <a:defRPr b="1" sz="843"/>
            </a:lvl2pPr>
            <a:lvl3pPr indent="-228600" lvl="2" marL="1371600" algn="l">
              <a:lnSpc>
                <a:spcPct val="90000"/>
              </a:lnSpc>
              <a:spcBef>
                <a:spcPts val="211"/>
              </a:spcBef>
              <a:spcAft>
                <a:spcPts val="0"/>
              </a:spcAft>
              <a:buClr>
                <a:schemeClr val="dk1"/>
              </a:buClr>
              <a:buSzPts val="760"/>
              <a:buNone/>
              <a:defRPr b="1" sz="760"/>
            </a:lvl3pPr>
            <a:lvl4pPr indent="-228600" lvl="3" marL="1828800" algn="l">
              <a:lnSpc>
                <a:spcPct val="90000"/>
              </a:lnSpc>
              <a:spcBef>
                <a:spcPts val="211"/>
              </a:spcBef>
              <a:spcAft>
                <a:spcPts val="0"/>
              </a:spcAft>
              <a:buClr>
                <a:schemeClr val="dk1"/>
              </a:buClr>
              <a:buSzPts val="675"/>
              <a:buNone/>
              <a:defRPr b="1" sz="675"/>
            </a:lvl4pPr>
            <a:lvl5pPr indent="-228600" lvl="4" marL="2286000" algn="l">
              <a:lnSpc>
                <a:spcPct val="90000"/>
              </a:lnSpc>
              <a:spcBef>
                <a:spcPts val="211"/>
              </a:spcBef>
              <a:spcAft>
                <a:spcPts val="0"/>
              </a:spcAft>
              <a:buClr>
                <a:schemeClr val="dk1"/>
              </a:buClr>
              <a:buSzPts val="675"/>
              <a:buNone/>
              <a:defRPr b="1" sz="675"/>
            </a:lvl5pPr>
            <a:lvl6pPr indent="-228600" lvl="5" marL="2743200" algn="l">
              <a:lnSpc>
                <a:spcPct val="90000"/>
              </a:lnSpc>
              <a:spcBef>
                <a:spcPts val="211"/>
              </a:spcBef>
              <a:spcAft>
                <a:spcPts val="0"/>
              </a:spcAft>
              <a:buClr>
                <a:schemeClr val="dk1"/>
              </a:buClr>
              <a:buSzPts val="675"/>
              <a:buNone/>
              <a:defRPr b="1" sz="675"/>
            </a:lvl6pPr>
            <a:lvl7pPr indent="-228600" lvl="6" marL="3200400" algn="l">
              <a:lnSpc>
                <a:spcPct val="90000"/>
              </a:lnSpc>
              <a:spcBef>
                <a:spcPts val="211"/>
              </a:spcBef>
              <a:spcAft>
                <a:spcPts val="0"/>
              </a:spcAft>
              <a:buClr>
                <a:schemeClr val="dk1"/>
              </a:buClr>
              <a:buSzPts val="675"/>
              <a:buNone/>
              <a:defRPr b="1" sz="675"/>
            </a:lvl7pPr>
            <a:lvl8pPr indent="-228600" lvl="7" marL="3657600" algn="l">
              <a:lnSpc>
                <a:spcPct val="90000"/>
              </a:lnSpc>
              <a:spcBef>
                <a:spcPts val="211"/>
              </a:spcBef>
              <a:spcAft>
                <a:spcPts val="0"/>
              </a:spcAft>
              <a:buClr>
                <a:schemeClr val="dk1"/>
              </a:buClr>
              <a:buSzPts val="675"/>
              <a:buNone/>
              <a:defRPr b="1" sz="675"/>
            </a:lvl8pPr>
            <a:lvl9pPr indent="-228600" lvl="8" marL="4114800" algn="l">
              <a:lnSpc>
                <a:spcPct val="90000"/>
              </a:lnSpc>
              <a:spcBef>
                <a:spcPts val="211"/>
              </a:spcBef>
              <a:spcAft>
                <a:spcPts val="0"/>
              </a:spcAft>
              <a:buClr>
                <a:schemeClr val="dk1"/>
              </a:buClr>
              <a:buSzPts val="675"/>
              <a:buNone/>
              <a:defRPr b="1" sz="675"/>
            </a:lvl9pPr>
          </a:lstStyle>
          <a:p/>
        </p:txBody>
      </p:sp>
      <p:sp>
        <p:nvSpPr>
          <p:cNvPr id="102" name="Google Shape;102;p57"/>
          <p:cNvSpPr txBox="1"/>
          <p:nvPr>
            <p:ph idx="4" type="body"/>
          </p:nvPr>
        </p:nvSpPr>
        <p:spPr>
          <a:xfrm>
            <a:off x="6172203"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103" name="Google Shape;103;p57"/>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57"/>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7"/>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58"/>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58"/>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8"/>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8"/>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59"/>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9"/>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9"/>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5" name="Shape 115"/>
        <p:cNvGrpSpPr/>
        <p:nvPr/>
      </p:nvGrpSpPr>
      <p:grpSpPr>
        <a:xfrm>
          <a:off x="0" y="0"/>
          <a:ext cx="0" cy="0"/>
          <a:chOff x="0" y="0"/>
          <a:chExt cx="0" cy="0"/>
        </a:xfrm>
      </p:grpSpPr>
      <p:sp>
        <p:nvSpPr>
          <p:cNvPr id="116" name="Google Shape;116;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350"/>
              <a:buFont typeface="Calibri"/>
              <a:buNone/>
              <a:defRPr sz="13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60"/>
          <p:cNvSpPr txBox="1"/>
          <p:nvPr>
            <p:ph idx="1" type="body"/>
          </p:nvPr>
        </p:nvSpPr>
        <p:spPr>
          <a:xfrm>
            <a:off x="5183188" y="987431"/>
            <a:ext cx="6172200" cy="4873625"/>
          </a:xfrm>
          <a:prstGeom prst="rect">
            <a:avLst/>
          </a:prstGeom>
          <a:noFill/>
          <a:ln>
            <a:noFill/>
          </a:ln>
        </p:spPr>
        <p:txBody>
          <a:bodyPr anchorCtr="0" anchor="t" bIns="45700" lIns="91425" spcFirstLastPara="1" rIns="91425" wrap="square" tIns="45700">
            <a:normAutofit/>
          </a:bodyPr>
          <a:lstStyle>
            <a:lvl1pPr indent="-314325" lvl="0" marL="457200" algn="l">
              <a:lnSpc>
                <a:spcPct val="90000"/>
              </a:lnSpc>
              <a:spcBef>
                <a:spcPts val="422"/>
              </a:spcBef>
              <a:spcAft>
                <a:spcPts val="0"/>
              </a:spcAft>
              <a:buClr>
                <a:schemeClr val="dk1"/>
              </a:buClr>
              <a:buSzPts val="1350"/>
              <a:buChar char="•"/>
              <a:defRPr sz="1350"/>
            </a:lvl1pPr>
            <a:lvl2pPr indent="-303593" lvl="1" marL="914400" algn="l">
              <a:lnSpc>
                <a:spcPct val="90000"/>
              </a:lnSpc>
              <a:spcBef>
                <a:spcPts val="211"/>
              </a:spcBef>
              <a:spcAft>
                <a:spcPts val="0"/>
              </a:spcAft>
              <a:buClr>
                <a:schemeClr val="dk1"/>
              </a:buClr>
              <a:buSzPts val="1181"/>
              <a:buChar char="•"/>
              <a:defRPr sz="1181"/>
            </a:lvl2pPr>
            <a:lvl3pPr indent="-292925" lvl="2" marL="1371600" algn="l">
              <a:lnSpc>
                <a:spcPct val="90000"/>
              </a:lnSpc>
              <a:spcBef>
                <a:spcPts val="211"/>
              </a:spcBef>
              <a:spcAft>
                <a:spcPts val="0"/>
              </a:spcAft>
              <a:buClr>
                <a:schemeClr val="dk1"/>
              </a:buClr>
              <a:buSzPts val="1013"/>
              <a:buChar char="•"/>
              <a:defRPr sz="1013"/>
            </a:lvl3pPr>
            <a:lvl4pPr indent="-282194" lvl="3" marL="1828800" algn="l">
              <a:lnSpc>
                <a:spcPct val="90000"/>
              </a:lnSpc>
              <a:spcBef>
                <a:spcPts val="211"/>
              </a:spcBef>
              <a:spcAft>
                <a:spcPts val="0"/>
              </a:spcAft>
              <a:buClr>
                <a:schemeClr val="dk1"/>
              </a:buClr>
              <a:buSzPts val="844"/>
              <a:buChar char="•"/>
              <a:defRPr sz="843"/>
            </a:lvl4pPr>
            <a:lvl5pPr indent="-282194" lvl="4" marL="2286000" algn="l">
              <a:lnSpc>
                <a:spcPct val="90000"/>
              </a:lnSpc>
              <a:spcBef>
                <a:spcPts val="211"/>
              </a:spcBef>
              <a:spcAft>
                <a:spcPts val="0"/>
              </a:spcAft>
              <a:buClr>
                <a:schemeClr val="dk1"/>
              </a:buClr>
              <a:buSzPts val="844"/>
              <a:buChar char="•"/>
              <a:defRPr sz="843"/>
            </a:lvl5pPr>
            <a:lvl6pPr indent="-282194" lvl="5" marL="2743200" algn="l">
              <a:lnSpc>
                <a:spcPct val="90000"/>
              </a:lnSpc>
              <a:spcBef>
                <a:spcPts val="211"/>
              </a:spcBef>
              <a:spcAft>
                <a:spcPts val="0"/>
              </a:spcAft>
              <a:buClr>
                <a:schemeClr val="dk1"/>
              </a:buClr>
              <a:buSzPts val="844"/>
              <a:buChar char="•"/>
              <a:defRPr sz="843"/>
            </a:lvl6pPr>
            <a:lvl7pPr indent="-282194" lvl="6" marL="3200400" algn="l">
              <a:lnSpc>
                <a:spcPct val="90000"/>
              </a:lnSpc>
              <a:spcBef>
                <a:spcPts val="211"/>
              </a:spcBef>
              <a:spcAft>
                <a:spcPts val="0"/>
              </a:spcAft>
              <a:buClr>
                <a:schemeClr val="dk1"/>
              </a:buClr>
              <a:buSzPts val="844"/>
              <a:buChar char="•"/>
              <a:defRPr sz="843"/>
            </a:lvl7pPr>
            <a:lvl8pPr indent="-282194" lvl="7" marL="3657600" algn="l">
              <a:lnSpc>
                <a:spcPct val="90000"/>
              </a:lnSpc>
              <a:spcBef>
                <a:spcPts val="211"/>
              </a:spcBef>
              <a:spcAft>
                <a:spcPts val="0"/>
              </a:spcAft>
              <a:buClr>
                <a:schemeClr val="dk1"/>
              </a:buClr>
              <a:buSzPts val="844"/>
              <a:buChar char="•"/>
              <a:defRPr sz="843"/>
            </a:lvl8pPr>
            <a:lvl9pPr indent="-282194" lvl="8" marL="4114800" algn="l">
              <a:lnSpc>
                <a:spcPct val="90000"/>
              </a:lnSpc>
              <a:spcBef>
                <a:spcPts val="211"/>
              </a:spcBef>
              <a:spcAft>
                <a:spcPts val="0"/>
              </a:spcAft>
              <a:buClr>
                <a:schemeClr val="dk1"/>
              </a:buClr>
              <a:buSzPts val="844"/>
              <a:buChar char="•"/>
              <a:defRPr sz="843"/>
            </a:lvl9pPr>
          </a:lstStyle>
          <a:p/>
        </p:txBody>
      </p:sp>
      <p:sp>
        <p:nvSpPr>
          <p:cNvPr id="118" name="Google Shape;118;p6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2"/>
              </a:spcBef>
              <a:spcAft>
                <a:spcPts val="0"/>
              </a:spcAft>
              <a:buClr>
                <a:schemeClr val="dk1"/>
              </a:buClr>
              <a:buSzPts val="675"/>
              <a:buNone/>
              <a:defRPr sz="675"/>
            </a:lvl1pPr>
            <a:lvl2pPr indent="-228600" lvl="1" marL="914400" algn="l">
              <a:lnSpc>
                <a:spcPct val="90000"/>
              </a:lnSpc>
              <a:spcBef>
                <a:spcPts val="211"/>
              </a:spcBef>
              <a:spcAft>
                <a:spcPts val="0"/>
              </a:spcAft>
              <a:buClr>
                <a:schemeClr val="dk1"/>
              </a:buClr>
              <a:buSzPts val="591"/>
              <a:buNone/>
              <a:defRPr sz="591"/>
            </a:lvl2pPr>
            <a:lvl3pPr indent="-228600" lvl="2" marL="1371600" algn="l">
              <a:lnSpc>
                <a:spcPct val="90000"/>
              </a:lnSpc>
              <a:spcBef>
                <a:spcPts val="211"/>
              </a:spcBef>
              <a:spcAft>
                <a:spcPts val="0"/>
              </a:spcAft>
              <a:buClr>
                <a:schemeClr val="dk1"/>
              </a:buClr>
              <a:buSzPts val="506"/>
              <a:buNone/>
              <a:defRPr sz="506"/>
            </a:lvl3pPr>
            <a:lvl4pPr indent="-228600" lvl="3" marL="1828800" algn="l">
              <a:lnSpc>
                <a:spcPct val="90000"/>
              </a:lnSpc>
              <a:spcBef>
                <a:spcPts val="211"/>
              </a:spcBef>
              <a:spcAft>
                <a:spcPts val="0"/>
              </a:spcAft>
              <a:buClr>
                <a:schemeClr val="dk1"/>
              </a:buClr>
              <a:buSzPts val="422"/>
              <a:buNone/>
              <a:defRPr sz="421"/>
            </a:lvl4pPr>
            <a:lvl5pPr indent="-228600" lvl="4" marL="2286000" algn="l">
              <a:lnSpc>
                <a:spcPct val="90000"/>
              </a:lnSpc>
              <a:spcBef>
                <a:spcPts val="211"/>
              </a:spcBef>
              <a:spcAft>
                <a:spcPts val="0"/>
              </a:spcAft>
              <a:buClr>
                <a:schemeClr val="dk1"/>
              </a:buClr>
              <a:buSzPts val="422"/>
              <a:buNone/>
              <a:defRPr sz="421"/>
            </a:lvl5pPr>
            <a:lvl6pPr indent="-228600" lvl="5" marL="2743200" algn="l">
              <a:lnSpc>
                <a:spcPct val="90000"/>
              </a:lnSpc>
              <a:spcBef>
                <a:spcPts val="211"/>
              </a:spcBef>
              <a:spcAft>
                <a:spcPts val="0"/>
              </a:spcAft>
              <a:buClr>
                <a:schemeClr val="dk1"/>
              </a:buClr>
              <a:buSzPts val="422"/>
              <a:buNone/>
              <a:defRPr sz="421"/>
            </a:lvl6pPr>
            <a:lvl7pPr indent="-228600" lvl="6" marL="3200400" algn="l">
              <a:lnSpc>
                <a:spcPct val="90000"/>
              </a:lnSpc>
              <a:spcBef>
                <a:spcPts val="211"/>
              </a:spcBef>
              <a:spcAft>
                <a:spcPts val="0"/>
              </a:spcAft>
              <a:buClr>
                <a:schemeClr val="dk1"/>
              </a:buClr>
              <a:buSzPts val="422"/>
              <a:buNone/>
              <a:defRPr sz="421"/>
            </a:lvl7pPr>
            <a:lvl8pPr indent="-228600" lvl="7" marL="3657600" algn="l">
              <a:lnSpc>
                <a:spcPct val="90000"/>
              </a:lnSpc>
              <a:spcBef>
                <a:spcPts val="211"/>
              </a:spcBef>
              <a:spcAft>
                <a:spcPts val="0"/>
              </a:spcAft>
              <a:buClr>
                <a:schemeClr val="dk1"/>
              </a:buClr>
              <a:buSzPts val="422"/>
              <a:buNone/>
              <a:defRPr sz="421"/>
            </a:lvl8pPr>
            <a:lvl9pPr indent="-228600" lvl="8" marL="4114800" algn="l">
              <a:lnSpc>
                <a:spcPct val="90000"/>
              </a:lnSpc>
              <a:spcBef>
                <a:spcPts val="211"/>
              </a:spcBef>
              <a:spcAft>
                <a:spcPts val="0"/>
              </a:spcAft>
              <a:buClr>
                <a:schemeClr val="dk1"/>
              </a:buClr>
              <a:buSzPts val="422"/>
              <a:buNone/>
              <a:defRPr sz="421"/>
            </a:lvl9pPr>
          </a:lstStyle>
          <a:p/>
        </p:txBody>
      </p:sp>
      <p:sp>
        <p:nvSpPr>
          <p:cNvPr id="119" name="Google Shape;119;p60"/>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60"/>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60"/>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2"/>
          <p:cNvSpPr txBox="1"/>
          <p:nvPr>
            <p:ph type="title"/>
          </p:nvPr>
        </p:nvSpPr>
        <p:spPr>
          <a:xfrm>
            <a:off x="1000988" y="4677399"/>
            <a:ext cx="6440905" cy="1235556"/>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3200"/>
              <a:buFont typeface="Arial"/>
              <a:buNone/>
              <a:defRPr b="1" i="0" sz="320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2"/>
          <p:cNvSpPr txBox="1"/>
          <p:nvPr>
            <p:ph idx="1" type="body"/>
          </p:nvPr>
        </p:nvSpPr>
        <p:spPr>
          <a:xfrm>
            <a:off x="1037564" y="3121730"/>
            <a:ext cx="6391921" cy="1180730"/>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dk1"/>
                </a:solidFill>
              </a:defRPr>
            </a:lvl1pPr>
            <a:lvl2pPr indent="-228600" lvl="1" marL="914400" algn="l">
              <a:spcBef>
                <a:spcPts val="360"/>
              </a:spcBef>
              <a:spcAft>
                <a:spcPts val="0"/>
              </a:spcAft>
              <a:buSzPts val="1800"/>
              <a:buNone/>
              <a:defRPr sz="1800">
                <a:solidFill>
                  <a:srgbClr val="8896AF"/>
                </a:solidFill>
              </a:defRPr>
            </a:lvl2pPr>
            <a:lvl3pPr indent="-228600" lvl="2" marL="1371600" algn="l">
              <a:spcBef>
                <a:spcPts val="320"/>
              </a:spcBef>
              <a:spcAft>
                <a:spcPts val="0"/>
              </a:spcAft>
              <a:buSzPts val="1600"/>
              <a:buNone/>
              <a:defRPr sz="1600">
                <a:solidFill>
                  <a:srgbClr val="8896AF"/>
                </a:solidFill>
              </a:defRPr>
            </a:lvl3pPr>
            <a:lvl4pPr indent="-228600" lvl="3" marL="1828800" algn="l">
              <a:spcBef>
                <a:spcPts val="280"/>
              </a:spcBef>
              <a:spcAft>
                <a:spcPts val="0"/>
              </a:spcAft>
              <a:buSzPts val="1400"/>
              <a:buNone/>
              <a:defRPr sz="1400">
                <a:solidFill>
                  <a:srgbClr val="8896AF"/>
                </a:solidFill>
              </a:defRPr>
            </a:lvl4pPr>
            <a:lvl5pPr indent="-228600" lvl="4" marL="2286000" algn="l">
              <a:spcBef>
                <a:spcPts val="280"/>
              </a:spcBef>
              <a:spcAft>
                <a:spcPts val="0"/>
              </a:spcAft>
              <a:buSzPts val="1400"/>
              <a:buNone/>
              <a:defRPr sz="1400">
                <a:solidFill>
                  <a:srgbClr val="8896AF"/>
                </a:solidFill>
              </a:defRPr>
            </a:lvl5pPr>
            <a:lvl6pPr indent="-228600" lvl="5" marL="2743200" algn="l">
              <a:spcBef>
                <a:spcPts val="280"/>
              </a:spcBef>
              <a:spcAft>
                <a:spcPts val="0"/>
              </a:spcAft>
              <a:buClr>
                <a:srgbClr val="8896AF"/>
              </a:buClr>
              <a:buSzPts val="1400"/>
              <a:buNone/>
              <a:defRPr sz="1400">
                <a:solidFill>
                  <a:srgbClr val="8896AF"/>
                </a:solidFill>
              </a:defRPr>
            </a:lvl6pPr>
            <a:lvl7pPr indent="-228600" lvl="6" marL="3200400" algn="l">
              <a:spcBef>
                <a:spcPts val="280"/>
              </a:spcBef>
              <a:spcAft>
                <a:spcPts val="0"/>
              </a:spcAft>
              <a:buClr>
                <a:srgbClr val="8896AF"/>
              </a:buClr>
              <a:buSzPts val="1400"/>
              <a:buNone/>
              <a:defRPr sz="1400">
                <a:solidFill>
                  <a:srgbClr val="8896AF"/>
                </a:solidFill>
              </a:defRPr>
            </a:lvl7pPr>
            <a:lvl8pPr indent="-228600" lvl="7" marL="3657600" algn="l">
              <a:spcBef>
                <a:spcPts val="280"/>
              </a:spcBef>
              <a:spcAft>
                <a:spcPts val="0"/>
              </a:spcAft>
              <a:buClr>
                <a:srgbClr val="8896AF"/>
              </a:buClr>
              <a:buSzPts val="1400"/>
              <a:buNone/>
              <a:defRPr sz="1400">
                <a:solidFill>
                  <a:srgbClr val="8896AF"/>
                </a:solidFill>
              </a:defRPr>
            </a:lvl8pPr>
            <a:lvl9pPr indent="-228600" lvl="8" marL="4114800" algn="l">
              <a:spcBef>
                <a:spcPts val="280"/>
              </a:spcBef>
              <a:spcAft>
                <a:spcPts val="0"/>
              </a:spcAft>
              <a:buClr>
                <a:srgbClr val="8896AF"/>
              </a:buClr>
              <a:buSzPts val="1400"/>
              <a:buNone/>
              <a:defRPr sz="1400">
                <a:solidFill>
                  <a:srgbClr val="8896AF"/>
                </a:solidFill>
              </a:defRPr>
            </a:lvl9pPr>
          </a:lstStyle>
          <a:p/>
        </p:txBody>
      </p:sp>
      <p:cxnSp>
        <p:nvCxnSpPr>
          <p:cNvPr id="22" name="Google Shape;22;p42"/>
          <p:cNvCxnSpPr/>
          <p:nvPr/>
        </p:nvCxnSpPr>
        <p:spPr>
          <a:xfrm>
            <a:off x="0" y="4489929"/>
            <a:ext cx="121920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2" name="Shape 122"/>
        <p:cNvGrpSpPr/>
        <p:nvPr/>
      </p:nvGrpSpPr>
      <p:grpSpPr>
        <a:xfrm>
          <a:off x="0" y="0"/>
          <a:ext cx="0" cy="0"/>
          <a:chOff x="0" y="0"/>
          <a:chExt cx="0" cy="0"/>
        </a:xfrm>
      </p:grpSpPr>
      <p:sp>
        <p:nvSpPr>
          <p:cNvPr id="123" name="Google Shape;123;p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350"/>
              <a:buFont typeface="Calibri"/>
              <a:buNone/>
              <a:defRPr sz="13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61"/>
          <p:cNvSpPr/>
          <p:nvPr>
            <p:ph idx="2" type="pic"/>
          </p:nvPr>
        </p:nvSpPr>
        <p:spPr>
          <a:xfrm>
            <a:off x="5183188" y="987431"/>
            <a:ext cx="6172200" cy="4873625"/>
          </a:xfrm>
          <a:prstGeom prst="rect">
            <a:avLst/>
          </a:prstGeom>
          <a:noFill/>
          <a:ln>
            <a:noFill/>
          </a:ln>
        </p:spPr>
      </p:sp>
      <p:sp>
        <p:nvSpPr>
          <p:cNvPr id="125" name="Google Shape;125;p6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2"/>
              </a:spcBef>
              <a:spcAft>
                <a:spcPts val="0"/>
              </a:spcAft>
              <a:buClr>
                <a:schemeClr val="dk1"/>
              </a:buClr>
              <a:buSzPts val="675"/>
              <a:buNone/>
              <a:defRPr sz="675"/>
            </a:lvl1pPr>
            <a:lvl2pPr indent="-228600" lvl="1" marL="914400" algn="l">
              <a:lnSpc>
                <a:spcPct val="90000"/>
              </a:lnSpc>
              <a:spcBef>
                <a:spcPts val="211"/>
              </a:spcBef>
              <a:spcAft>
                <a:spcPts val="0"/>
              </a:spcAft>
              <a:buClr>
                <a:schemeClr val="dk1"/>
              </a:buClr>
              <a:buSzPts val="591"/>
              <a:buNone/>
              <a:defRPr sz="591"/>
            </a:lvl2pPr>
            <a:lvl3pPr indent="-228600" lvl="2" marL="1371600" algn="l">
              <a:lnSpc>
                <a:spcPct val="90000"/>
              </a:lnSpc>
              <a:spcBef>
                <a:spcPts val="211"/>
              </a:spcBef>
              <a:spcAft>
                <a:spcPts val="0"/>
              </a:spcAft>
              <a:buClr>
                <a:schemeClr val="dk1"/>
              </a:buClr>
              <a:buSzPts val="506"/>
              <a:buNone/>
              <a:defRPr sz="506"/>
            </a:lvl3pPr>
            <a:lvl4pPr indent="-228600" lvl="3" marL="1828800" algn="l">
              <a:lnSpc>
                <a:spcPct val="90000"/>
              </a:lnSpc>
              <a:spcBef>
                <a:spcPts val="211"/>
              </a:spcBef>
              <a:spcAft>
                <a:spcPts val="0"/>
              </a:spcAft>
              <a:buClr>
                <a:schemeClr val="dk1"/>
              </a:buClr>
              <a:buSzPts val="422"/>
              <a:buNone/>
              <a:defRPr sz="421"/>
            </a:lvl4pPr>
            <a:lvl5pPr indent="-228600" lvl="4" marL="2286000" algn="l">
              <a:lnSpc>
                <a:spcPct val="90000"/>
              </a:lnSpc>
              <a:spcBef>
                <a:spcPts val="211"/>
              </a:spcBef>
              <a:spcAft>
                <a:spcPts val="0"/>
              </a:spcAft>
              <a:buClr>
                <a:schemeClr val="dk1"/>
              </a:buClr>
              <a:buSzPts val="422"/>
              <a:buNone/>
              <a:defRPr sz="421"/>
            </a:lvl5pPr>
            <a:lvl6pPr indent="-228600" lvl="5" marL="2743200" algn="l">
              <a:lnSpc>
                <a:spcPct val="90000"/>
              </a:lnSpc>
              <a:spcBef>
                <a:spcPts val="211"/>
              </a:spcBef>
              <a:spcAft>
                <a:spcPts val="0"/>
              </a:spcAft>
              <a:buClr>
                <a:schemeClr val="dk1"/>
              </a:buClr>
              <a:buSzPts val="422"/>
              <a:buNone/>
              <a:defRPr sz="421"/>
            </a:lvl6pPr>
            <a:lvl7pPr indent="-228600" lvl="6" marL="3200400" algn="l">
              <a:lnSpc>
                <a:spcPct val="90000"/>
              </a:lnSpc>
              <a:spcBef>
                <a:spcPts val="211"/>
              </a:spcBef>
              <a:spcAft>
                <a:spcPts val="0"/>
              </a:spcAft>
              <a:buClr>
                <a:schemeClr val="dk1"/>
              </a:buClr>
              <a:buSzPts val="422"/>
              <a:buNone/>
              <a:defRPr sz="421"/>
            </a:lvl7pPr>
            <a:lvl8pPr indent="-228600" lvl="7" marL="3657600" algn="l">
              <a:lnSpc>
                <a:spcPct val="90000"/>
              </a:lnSpc>
              <a:spcBef>
                <a:spcPts val="211"/>
              </a:spcBef>
              <a:spcAft>
                <a:spcPts val="0"/>
              </a:spcAft>
              <a:buClr>
                <a:schemeClr val="dk1"/>
              </a:buClr>
              <a:buSzPts val="422"/>
              <a:buNone/>
              <a:defRPr sz="421"/>
            </a:lvl8pPr>
            <a:lvl9pPr indent="-228600" lvl="8" marL="4114800" algn="l">
              <a:lnSpc>
                <a:spcPct val="90000"/>
              </a:lnSpc>
              <a:spcBef>
                <a:spcPts val="211"/>
              </a:spcBef>
              <a:spcAft>
                <a:spcPts val="0"/>
              </a:spcAft>
              <a:buClr>
                <a:schemeClr val="dk1"/>
              </a:buClr>
              <a:buSzPts val="422"/>
              <a:buNone/>
              <a:defRPr sz="421"/>
            </a:lvl9pPr>
          </a:lstStyle>
          <a:p/>
        </p:txBody>
      </p:sp>
      <p:sp>
        <p:nvSpPr>
          <p:cNvPr id="126" name="Google Shape;126;p61"/>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61"/>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1"/>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9" name="Shape 129"/>
        <p:cNvGrpSpPr/>
        <p:nvPr/>
      </p:nvGrpSpPr>
      <p:grpSpPr>
        <a:xfrm>
          <a:off x="0" y="0"/>
          <a:ext cx="0" cy="0"/>
          <a:chOff x="0" y="0"/>
          <a:chExt cx="0" cy="0"/>
        </a:xfrm>
      </p:grpSpPr>
      <p:sp>
        <p:nvSpPr>
          <p:cNvPr id="130" name="Google Shape;130;p62"/>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6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132" name="Google Shape;132;p62"/>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62"/>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62"/>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5" name="Shape 135"/>
        <p:cNvGrpSpPr/>
        <p:nvPr/>
      </p:nvGrpSpPr>
      <p:grpSpPr>
        <a:xfrm>
          <a:off x="0" y="0"/>
          <a:ext cx="0" cy="0"/>
          <a:chOff x="0" y="0"/>
          <a:chExt cx="0" cy="0"/>
        </a:xfrm>
      </p:grpSpPr>
      <p:sp>
        <p:nvSpPr>
          <p:cNvPr id="136" name="Google Shape;136;p63"/>
          <p:cNvSpPr txBox="1"/>
          <p:nvPr>
            <p:ph type="title"/>
          </p:nvPr>
        </p:nvSpPr>
        <p:spPr>
          <a:xfrm rot="5400000">
            <a:off x="7133433"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63"/>
          <p:cNvSpPr txBox="1"/>
          <p:nvPr>
            <p:ph idx="1" type="body"/>
          </p:nvPr>
        </p:nvSpPr>
        <p:spPr>
          <a:xfrm rot="5400000">
            <a:off x="1799434"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2"/>
              </a:spcBef>
              <a:spcAft>
                <a:spcPts val="0"/>
              </a:spcAft>
              <a:buClr>
                <a:schemeClr val="dk1"/>
              </a:buClr>
              <a:buSzPts val="1800"/>
              <a:buChar char="•"/>
              <a:defRPr/>
            </a:lvl1pPr>
            <a:lvl2pPr indent="-342900" lvl="1" marL="914400" algn="l">
              <a:lnSpc>
                <a:spcPct val="90000"/>
              </a:lnSpc>
              <a:spcBef>
                <a:spcPts val="211"/>
              </a:spcBef>
              <a:spcAft>
                <a:spcPts val="0"/>
              </a:spcAft>
              <a:buClr>
                <a:schemeClr val="dk1"/>
              </a:buClr>
              <a:buSzPts val="1800"/>
              <a:buChar char="•"/>
              <a:defRPr/>
            </a:lvl2pPr>
            <a:lvl3pPr indent="-342900" lvl="2" marL="1371600" algn="l">
              <a:lnSpc>
                <a:spcPct val="90000"/>
              </a:lnSpc>
              <a:spcBef>
                <a:spcPts val="211"/>
              </a:spcBef>
              <a:spcAft>
                <a:spcPts val="0"/>
              </a:spcAft>
              <a:buClr>
                <a:schemeClr val="dk1"/>
              </a:buClr>
              <a:buSzPts val="1800"/>
              <a:buChar char="•"/>
              <a:defRPr/>
            </a:lvl3pPr>
            <a:lvl4pPr indent="-342900" lvl="3" marL="1828800" algn="l">
              <a:lnSpc>
                <a:spcPct val="90000"/>
              </a:lnSpc>
              <a:spcBef>
                <a:spcPts val="211"/>
              </a:spcBef>
              <a:spcAft>
                <a:spcPts val="0"/>
              </a:spcAft>
              <a:buClr>
                <a:schemeClr val="dk1"/>
              </a:buClr>
              <a:buSzPts val="1800"/>
              <a:buChar char="•"/>
              <a:defRPr/>
            </a:lvl4pPr>
            <a:lvl5pPr indent="-342900" lvl="4" marL="2286000" algn="l">
              <a:lnSpc>
                <a:spcPct val="90000"/>
              </a:lnSpc>
              <a:spcBef>
                <a:spcPts val="211"/>
              </a:spcBef>
              <a:spcAft>
                <a:spcPts val="0"/>
              </a:spcAft>
              <a:buClr>
                <a:schemeClr val="dk1"/>
              </a:buClr>
              <a:buSzPts val="1800"/>
              <a:buChar char="•"/>
              <a:defRPr/>
            </a:lvl5pPr>
            <a:lvl6pPr indent="-342900" lvl="5" marL="2743200" algn="l">
              <a:lnSpc>
                <a:spcPct val="90000"/>
              </a:lnSpc>
              <a:spcBef>
                <a:spcPts val="211"/>
              </a:spcBef>
              <a:spcAft>
                <a:spcPts val="0"/>
              </a:spcAft>
              <a:buClr>
                <a:schemeClr val="dk1"/>
              </a:buClr>
              <a:buSzPts val="1800"/>
              <a:buChar char="•"/>
              <a:defRPr/>
            </a:lvl6pPr>
            <a:lvl7pPr indent="-342900" lvl="6" marL="3200400" algn="l">
              <a:lnSpc>
                <a:spcPct val="90000"/>
              </a:lnSpc>
              <a:spcBef>
                <a:spcPts val="211"/>
              </a:spcBef>
              <a:spcAft>
                <a:spcPts val="0"/>
              </a:spcAft>
              <a:buClr>
                <a:schemeClr val="dk1"/>
              </a:buClr>
              <a:buSzPts val="1800"/>
              <a:buChar char="•"/>
              <a:defRPr/>
            </a:lvl7pPr>
            <a:lvl8pPr indent="-342900" lvl="7" marL="3657600" algn="l">
              <a:lnSpc>
                <a:spcPct val="90000"/>
              </a:lnSpc>
              <a:spcBef>
                <a:spcPts val="211"/>
              </a:spcBef>
              <a:spcAft>
                <a:spcPts val="0"/>
              </a:spcAft>
              <a:buClr>
                <a:schemeClr val="dk1"/>
              </a:buClr>
              <a:buSzPts val="1800"/>
              <a:buChar char="•"/>
              <a:defRPr/>
            </a:lvl8pPr>
            <a:lvl9pPr indent="-342900" lvl="8" marL="4114800" algn="l">
              <a:lnSpc>
                <a:spcPct val="90000"/>
              </a:lnSpc>
              <a:spcBef>
                <a:spcPts val="211"/>
              </a:spcBef>
              <a:spcAft>
                <a:spcPts val="0"/>
              </a:spcAft>
              <a:buClr>
                <a:schemeClr val="dk1"/>
              </a:buClr>
              <a:buSzPts val="1800"/>
              <a:buChar char="•"/>
              <a:defRPr/>
            </a:lvl9pPr>
          </a:lstStyle>
          <a:p/>
        </p:txBody>
      </p:sp>
      <p:sp>
        <p:nvSpPr>
          <p:cNvPr id="138" name="Google Shape;138;p63"/>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63"/>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3"/>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3"/>
          <p:cNvSpPr txBox="1"/>
          <p:nvPr>
            <p:ph idx="1" type="body"/>
          </p:nvPr>
        </p:nvSpPr>
        <p:spPr>
          <a:xfrm>
            <a:off x="609600" y="1600202"/>
            <a:ext cx="10972800" cy="4517135"/>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2160"/>
              <a:buNone/>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 name="Google Shape;26;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 name="Google Shape;27;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 name="Google Shape;28;p4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ayout without Gradient Top" type="blank">
  <p:cSld name="BLANK">
    <p:bg>
      <p:bgPr>
        <a:solidFill>
          <a:schemeClr val="lt1"/>
        </a:solidFill>
      </p:bgPr>
    </p:bg>
    <p:spTree>
      <p:nvGrpSpPr>
        <p:cNvPr id="29" name="Shape 2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Gradient Top">
  <p:cSld name="Title and Content with Gradient Top">
    <p:bg>
      <p:bgPr>
        <a:gradFill>
          <a:gsLst>
            <a:gs pos="0">
              <a:srgbClr val="0071BB">
                <a:alpha val="60392"/>
              </a:srgbClr>
            </a:gs>
            <a:gs pos="14000">
              <a:srgbClr val="FFFFFF"/>
            </a:gs>
            <a:gs pos="100000">
              <a:srgbClr val="FFFFFF"/>
            </a:gs>
          </a:gsLst>
          <a:lin ang="5400000" scaled="0"/>
        </a:gradFill>
      </p:bgPr>
    </p:bg>
    <p:spTree>
      <p:nvGrpSpPr>
        <p:cNvPr id="30" name="Shape 30"/>
        <p:cNvGrpSpPr/>
        <p:nvPr/>
      </p:nvGrpSpPr>
      <p:grpSpPr>
        <a:xfrm>
          <a:off x="0" y="0"/>
          <a:ext cx="0" cy="0"/>
          <a:chOff x="0" y="0"/>
          <a:chExt cx="0" cy="0"/>
        </a:xfrm>
      </p:grpSpPr>
      <p:sp>
        <p:nvSpPr>
          <p:cNvPr id="31" name="Google Shape;31;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7"/>
          <p:cNvSpPr txBox="1"/>
          <p:nvPr>
            <p:ph idx="1" type="body"/>
          </p:nvPr>
        </p:nvSpPr>
        <p:spPr>
          <a:xfrm>
            <a:off x="609600" y="1600200"/>
            <a:ext cx="10972800"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3" name="Google Shape;33;p47"/>
          <p:cNvGrpSpPr/>
          <p:nvPr/>
        </p:nvGrpSpPr>
        <p:grpSpPr>
          <a:xfrm>
            <a:off x="10766120" y="5786979"/>
            <a:ext cx="1425879" cy="914446"/>
            <a:chOff x="10766120" y="5786979"/>
            <a:chExt cx="1425879" cy="914446"/>
          </a:xfrm>
        </p:grpSpPr>
        <p:sp>
          <p:nvSpPr>
            <p:cNvPr id="34" name="Google Shape;34;p47"/>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35" name="Google Shape;35;p47"/>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out Gradient Top" showMasterSp="0">
  <p:cSld name="Title and Content without Gradient Top">
    <p:bg>
      <p:bgPr>
        <a:solidFill>
          <a:schemeClr val="lt1"/>
        </a:solidFill>
      </p:bgPr>
    </p:bg>
    <p:spTree>
      <p:nvGrpSpPr>
        <p:cNvPr id="36" name="Shape 36"/>
        <p:cNvGrpSpPr/>
        <p:nvPr/>
      </p:nvGrpSpPr>
      <p:grpSpPr>
        <a:xfrm>
          <a:off x="0" y="0"/>
          <a:ext cx="0" cy="0"/>
          <a:chOff x="0" y="0"/>
          <a:chExt cx="0" cy="0"/>
        </a:xfrm>
      </p:grpSpPr>
      <p:sp>
        <p:nvSpPr>
          <p:cNvPr id="37" name="Google Shape;37;p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8"/>
          <p:cNvSpPr txBox="1"/>
          <p:nvPr>
            <p:ph idx="1" type="body"/>
          </p:nvPr>
        </p:nvSpPr>
        <p:spPr>
          <a:xfrm>
            <a:off x="609600" y="1600200"/>
            <a:ext cx="10972800"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9" name="Google Shape;39;p48"/>
          <p:cNvGrpSpPr/>
          <p:nvPr/>
        </p:nvGrpSpPr>
        <p:grpSpPr>
          <a:xfrm>
            <a:off x="10766120" y="5786979"/>
            <a:ext cx="1425879" cy="914446"/>
            <a:chOff x="10766120" y="5786979"/>
            <a:chExt cx="1425879" cy="914446"/>
          </a:xfrm>
        </p:grpSpPr>
        <p:sp>
          <p:nvSpPr>
            <p:cNvPr id="40" name="Google Shape;40;p48"/>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41" name="Google Shape;41;p48"/>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wo Columns with Gradient Top">
  <p:cSld name="1_Title and Two Columns with Gradient Top">
    <p:bg>
      <p:bgPr>
        <a:gradFill>
          <a:gsLst>
            <a:gs pos="0">
              <a:srgbClr val="0071BB">
                <a:alpha val="60392"/>
              </a:srgbClr>
            </a:gs>
            <a:gs pos="14000">
              <a:srgbClr val="FFFFFF"/>
            </a:gs>
            <a:gs pos="100000">
              <a:srgbClr val="FFFFFF"/>
            </a:gs>
          </a:gsLst>
          <a:lin ang="5400000" scaled="0"/>
        </a:gradFill>
      </p:bgPr>
    </p:bg>
    <p:spTree>
      <p:nvGrpSpPr>
        <p:cNvPr id="42" name="Shape 42"/>
        <p:cNvGrpSpPr/>
        <p:nvPr/>
      </p:nvGrpSpPr>
      <p:grpSpPr>
        <a:xfrm>
          <a:off x="0" y="0"/>
          <a:ext cx="0" cy="0"/>
          <a:chOff x="0" y="0"/>
          <a:chExt cx="0" cy="0"/>
        </a:xfrm>
      </p:grpSpPr>
      <p:sp>
        <p:nvSpPr>
          <p:cNvPr id="43" name="Google Shape;43;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9"/>
          <p:cNvSpPr txBox="1"/>
          <p:nvPr>
            <p:ph idx="1" type="body"/>
          </p:nvPr>
        </p:nvSpPr>
        <p:spPr>
          <a:xfrm>
            <a:off x="609599" y="1600200"/>
            <a:ext cx="5274365"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 name="Google Shape;45;p49"/>
          <p:cNvSpPr txBox="1"/>
          <p:nvPr>
            <p:ph idx="2" type="body"/>
          </p:nvPr>
        </p:nvSpPr>
        <p:spPr>
          <a:xfrm>
            <a:off x="6304721" y="1600200"/>
            <a:ext cx="5274365" cy="4535423"/>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2400"/>
              <a:buFont typeface="Arial"/>
              <a:buNone/>
              <a:defRPr sz="2000">
                <a:solidFill>
                  <a:schemeClr val="accent6"/>
                </a:solidFill>
              </a:defRPr>
            </a:lvl1pPr>
            <a:lvl2pPr indent="-355600" lvl="1" marL="914400" algn="l">
              <a:spcBef>
                <a:spcPts val="400"/>
              </a:spcBef>
              <a:spcAft>
                <a:spcPts val="0"/>
              </a:spcAft>
              <a:buSzPts val="2000"/>
              <a:buChar char="›"/>
              <a:defRPr sz="20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46" name="Google Shape;46;p49"/>
          <p:cNvGrpSpPr/>
          <p:nvPr/>
        </p:nvGrpSpPr>
        <p:grpSpPr>
          <a:xfrm>
            <a:off x="10766120" y="5786979"/>
            <a:ext cx="1425879" cy="914446"/>
            <a:chOff x="10766120" y="5786979"/>
            <a:chExt cx="1425879" cy="914446"/>
          </a:xfrm>
        </p:grpSpPr>
        <p:sp>
          <p:nvSpPr>
            <p:cNvPr id="47" name="Google Shape;47;p49"/>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48" name="Google Shape;48;p49"/>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with Gradient Top">
  <p:cSld name="7_Title with Gradient Top">
    <p:bg>
      <p:bgPr>
        <a:gradFill>
          <a:gsLst>
            <a:gs pos="0">
              <a:srgbClr val="0071BB">
                <a:alpha val="60392"/>
              </a:srgbClr>
            </a:gs>
            <a:gs pos="14000">
              <a:srgbClr val="FFFFFF"/>
            </a:gs>
            <a:gs pos="100000">
              <a:srgbClr val="FFFFFF"/>
            </a:gs>
          </a:gsLst>
          <a:lin ang="5400000" scaled="0"/>
        </a:gradFill>
      </p:bgPr>
    </p:bg>
    <p:spTree>
      <p:nvGrpSpPr>
        <p:cNvPr id="49" name="Shape 49"/>
        <p:cNvGrpSpPr/>
        <p:nvPr/>
      </p:nvGrpSpPr>
      <p:grpSpPr>
        <a:xfrm>
          <a:off x="0" y="0"/>
          <a:ext cx="0" cy="0"/>
          <a:chOff x="0" y="0"/>
          <a:chExt cx="0" cy="0"/>
        </a:xfrm>
      </p:grpSpPr>
      <p:sp>
        <p:nvSpPr>
          <p:cNvPr id="50" name="Google Shape;50;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1" name="Google Shape;51;p50"/>
          <p:cNvGrpSpPr/>
          <p:nvPr/>
        </p:nvGrpSpPr>
        <p:grpSpPr>
          <a:xfrm>
            <a:off x="10766120" y="5786979"/>
            <a:ext cx="1425879" cy="914446"/>
            <a:chOff x="10766120" y="5786979"/>
            <a:chExt cx="1425879" cy="914446"/>
          </a:xfrm>
        </p:grpSpPr>
        <p:sp>
          <p:nvSpPr>
            <p:cNvPr id="52" name="Google Shape;52;p50"/>
            <p:cNvSpPr/>
            <p:nvPr/>
          </p:nvSpPr>
          <p:spPr>
            <a:xfrm>
              <a:off x="10766120" y="5810249"/>
              <a:ext cx="1425879" cy="84137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ogo, company name&#10;&#10;Description automatically generated" id="53" name="Google Shape;53;p50"/>
            <p:cNvPicPr preferRelativeResize="0"/>
            <p:nvPr/>
          </p:nvPicPr>
          <p:blipFill rotWithShape="1">
            <a:blip r:embed="rId2">
              <a:alphaModFix/>
            </a:blip>
            <a:srcRect b="0" l="0" r="0" t="0"/>
            <a:stretch/>
          </p:blipFill>
          <p:spPr>
            <a:xfrm>
              <a:off x="10812602" y="5786979"/>
              <a:ext cx="1305380" cy="914446"/>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with Gradient Top">
  <p:cSld name="3_Title with Gradient Top">
    <p:bg>
      <p:bgPr>
        <a:gradFill>
          <a:gsLst>
            <a:gs pos="0">
              <a:srgbClr val="0071BB">
                <a:alpha val="60392"/>
              </a:srgbClr>
            </a:gs>
            <a:gs pos="14000">
              <a:srgbClr val="FFFFFF"/>
            </a:gs>
            <a:gs pos="100000">
              <a:srgbClr val="FFFFFF"/>
            </a:gs>
          </a:gsLst>
          <a:lin ang="5400000" scaled="0"/>
        </a:gradFill>
      </p:bgPr>
    </p:bg>
    <p:spTree>
      <p:nvGrpSpPr>
        <p:cNvPr id="54" name="Shape 54"/>
        <p:cNvGrpSpPr/>
        <p:nvPr/>
      </p:nvGrpSpPr>
      <p:grpSpPr>
        <a:xfrm>
          <a:off x="0" y="0"/>
          <a:ext cx="0" cy="0"/>
          <a:chOff x="0" y="0"/>
          <a:chExt cx="0" cy="0"/>
        </a:xfrm>
      </p:grpSpPr>
      <p:sp>
        <p:nvSpPr>
          <p:cNvPr id="55" name="Google Shape;55;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0"/>
          <p:cNvSpPr txBox="1"/>
          <p:nvPr>
            <p:ph idx="1" type="body"/>
          </p:nvPr>
        </p:nvSpPr>
        <p:spPr>
          <a:xfrm>
            <a:off x="609600" y="1600202"/>
            <a:ext cx="10972800" cy="4517135"/>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440"/>
              </a:spcBef>
              <a:spcAft>
                <a:spcPts val="0"/>
              </a:spcAft>
              <a:buClr>
                <a:srgbClr val="005288"/>
              </a:buClr>
              <a:buSzPts val="2640"/>
              <a:buFont typeface="Arial"/>
              <a:buNone/>
              <a:defRPr b="0" i="0" sz="2200" u="none" cap="none" strike="noStrike">
                <a:solidFill>
                  <a:schemeClr val="accent6"/>
                </a:solidFill>
                <a:latin typeface="Arial"/>
                <a:ea typeface="Arial"/>
                <a:cs typeface="Arial"/>
                <a:sym typeface="Arial"/>
              </a:defRPr>
            </a:lvl1pPr>
            <a:lvl2pPr indent="-355600" lvl="1" marL="9144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2pPr>
            <a:lvl3pPr indent="-355600" lvl="2" marL="13716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3pPr>
            <a:lvl4pPr indent="-355600" lvl="3" marL="18288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4pPr>
            <a:lvl5pPr indent="-355600" lvl="4" marL="2286000" marR="0" rtl="0" algn="l">
              <a:spcBef>
                <a:spcPts val="400"/>
              </a:spcBef>
              <a:spcAft>
                <a:spcPts val="0"/>
              </a:spcAft>
              <a:buClr>
                <a:srgbClr val="49948E"/>
              </a:buClr>
              <a:buSzPts val="2000"/>
              <a:buFont typeface="Arial Black"/>
              <a:buChar char="›"/>
              <a:defRPr b="0" i="0" sz="2000" u="none" cap="none" strike="noStrike">
                <a:solidFill>
                  <a:srgbClr val="516F8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4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856"/>
              <a:buFont typeface="Calibri"/>
              <a:buNone/>
              <a:defRPr b="0" i="0" sz="1856"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03593" lvl="0" marL="457200" marR="0" rtl="0" algn="l">
              <a:lnSpc>
                <a:spcPct val="90000"/>
              </a:lnSpc>
              <a:spcBef>
                <a:spcPts val="422"/>
              </a:spcBef>
              <a:spcAft>
                <a:spcPts val="0"/>
              </a:spcAft>
              <a:buClr>
                <a:schemeClr val="dk1"/>
              </a:buClr>
              <a:buSzPts val="1181"/>
              <a:buFont typeface="Arial"/>
              <a:buChar char="•"/>
              <a:defRPr b="0" i="0" sz="1181" u="none" cap="none" strike="noStrike">
                <a:solidFill>
                  <a:schemeClr val="dk1"/>
                </a:solidFill>
                <a:latin typeface="Calibri"/>
                <a:ea typeface="Calibri"/>
                <a:cs typeface="Calibri"/>
                <a:sym typeface="Calibri"/>
              </a:defRPr>
            </a:lvl1pPr>
            <a:lvl2pPr indent="-292925" lvl="1" marL="914400" marR="0" rtl="0" algn="l">
              <a:lnSpc>
                <a:spcPct val="90000"/>
              </a:lnSpc>
              <a:spcBef>
                <a:spcPts val="211"/>
              </a:spcBef>
              <a:spcAft>
                <a:spcPts val="0"/>
              </a:spcAft>
              <a:buClr>
                <a:schemeClr val="dk1"/>
              </a:buClr>
              <a:buSzPts val="1013"/>
              <a:buFont typeface="Arial"/>
              <a:buChar char="•"/>
              <a:defRPr b="0" i="0" sz="1013" u="none" cap="none" strike="noStrike">
                <a:solidFill>
                  <a:schemeClr val="dk1"/>
                </a:solidFill>
                <a:latin typeface="Calibri"/>
                <a:ea typeface="Calibri"/>
                <a:cs typeface="Calibri"/>
                <a:sym typeface="Calibri"/>
              </a:defRPr>
            </a:lvl2pPr>
            <a:lvl3pPr indent="-282194" lvl="2" marL="1371600" marR="0" rtl="0" algn="l">
              <a:lnSpc>
                <a:spcPct val="90000"/>
              </a:lnSpc>
              <a:spcBef>
                <a:spcPts val="211"/>
              </a:spcBef>
              <a:spcAft>
                <a:spcPts val="0"/>
              </a:spcAft>
              <a:buClr>
                <a:schemeClr val="dk1"/>
              </a:buClr>
              <a:buSzPts val="844"/>
              <a:buFont typeface="Arial"/>
              <a:buChar char="•"/>
              <a:defRPr b="0" i="0" sz="843" u="none" cap="none" strike="noStrike">
                <a:solidFill>
                  <a:schemeClr val="dk1"/>
                </a:solidFill>
                <a:latin typeface="Calibri"/>
                <a:ea typeface="Calibri"/>
                <a:cs typeface="Calibri"/>
                <a:sym typeface="Calibri"/>
              </a:defRPr>
            </a:lvl3pPr>
            <a:lvl4pPr indent="-276860" lvl="3" marL="18288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4pPr>
            <a:lvl5pPr indent="-276860" lvl="4" marL="22860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5pPr>
            <a:lvl6pPr indent="-276860" lvl="5" marL="27432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6pPr>
            <a:lvl7pPr indent="-276860" lvl="6" marL="32004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7pPr>
            <a:lvl8pPr indent="-276859" lvl="7" marL="36576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8pPr>
            <a:lvl9pPr indent="-276859" lvl="8" marL="4114800" marR="0" rtl="0" algn="l">
              <a:lnSpc>
                <a:spcPct val="90000"/>
              </a:lnSpc>
              <a:spcBef>
                <a:spcPts val="211"/>
              </a:spcBef>
              <a:spcAft>
                <a:spcPts val="0"/>
              </a:spcAft>
              <a:buClr>
                <a:schemeClr val="dk1"/>
              </a:buClr>
              <a:buSzPts val="760"/>
              <a:buFont typeface="Arial"/>
              <a:buChar char="•"/>
              <a:defRPr b="0" i="0" sz="760" u="none" cap="none" strike="noStrike">
                <a:solidFill>
                  <a:schemeClr val="dk1"/>
                </a:solidFill>
                <a:latin typeface="Calibri"/>
                <a:ea typeface="Calibri"/>
                <a:cs typeface="Calibri"/>
                <a:sym typeface="Calibri"/>
              </a:defRPr>
            </a:lvl9pPr>
          </a:lstStyle>
          <a:p/>
        </p:txBody>
      </p:sp>
      <p:sp>
        <p:nvSpPr>
          <p:cNvPr id="66" name="Google Shape;66;p45"/>
          <p:cNvSpPr txBox="1"/>
          <p:nvPr>
            <p:ph idx="10" type="dt"/>
          </p:nvPr>
        </p:nvSpPr>
        <p:spPr>
          <a:xfrm>
            <a:off x="838200" y="6356356"/>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506">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45"/>
          <p:cNvSpPr txBox="1"/>
          <p:nvPr>
            <p:ph idx="11" type="ftr"/>
          </p:nvPr>
        </p:nvSpPr>
        <p:spPr>
          <a:xfrm>
            <a:off x="4038600" y="6356356"/>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506">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45"/>
          <p:cNvSpPr txBox="1"/>
          <p:nvPr>
            <p:ph idx="12" type="sldNum"/>
          </p:nvPr>
        </p:nvSpPr>
        <p:spPr>
          <a:xfrm>
            <a:off x="8610600" y="6356356"/>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506">
                <a:solidFill>
                  <a:srgbClr val="888888"/>
                </a:solidFill>
                <a:latin typeface="Calibri"/>
                <a:ea typeface="Calibri"/>
                <a:cs typeface="Calibri"/>
                <a:sym typeface="Calibri"/>
              </a:defRPr>
            </a:lvl1pPr>
            <a:lvl2pPr indent="0" lvl="1" marL="0" marR="0" rtl="0" algn="r">
              <a:spcBef>
                <a:spcPts val="0"/>
              </a:spcBef>
              <a:buNone/>
              <a:defRPr sz="506">
                <a:solidFill>
                  <a:srgbClr val="888888"/>
                </a:solidFill>
                <a:latin typeface="Calibri"/>
                <a:ea typeface="Calibri"/>
                <a:cs typeface="Calibri"/>
                <a:sym typeface="Calibri"/>
              </a:defRPr>
            </a:lvl2pPr>
            <a:lvl3pPr indent="0" lvl="2" marL="0" marR="0" rtl="0" algn="r">
              <a:spcBef>
                <a:spcPts val="0"/>
              </a:spcBef>
              <a:buNone/>
              <a:defRPr sz="506">
                <a:solidFill>
                  <a:srgbClr val="888888"/>
                </a:solidFill>
                <a:latin typeface="Calibri"/>
                <a:ea typeface="Calibri"/>
                <a:cs typeface="Calibri"/>
                <a:sym typeface="Calibri"/>
              </a:defRPr>
            </a:lvl3pPr>
            <a:lvl4pPr indent="0" lvl="3" marL="0" marR="0" rtl="0" algn="r">
              <a:spcBef>
                <a:spcPts val="0"/>
              </a:spcBef>
              <a:buNone/>
              <a:defRPr sz="506">
                <a:solidFill>
                  <a:srgbClr val="888888"/>
                </a:solidFill>
                <a:latin typeface="Calibri"/>
                <a:ea typeface="Calibri"/>
                <a:cs typeface="Calibri"/>
                <a:sym typeface="Calibri"/>
              </a:defRPr>
            </a:lvl4pPr>
            <a:lvl5pPr indent="0" lvl="4" marL="0" marR="0" rtl="0" algn="r">
              <a:spcBef>
                <a:spcPts val="0"/>
              </a:spcBef>
              <a:buNone/>
              <a:defRPr sz="506">
                <a:solidFill>
                  <a:srgbClr val="888888"/>
                </a:solidFill>
                <a:latin typeface="Calibri"/>
                <a:ea typeface="Calibri"/>
                <a:cs typeface="Calibri"/>
                <a:sym typeface="Calibri"/>
              </a:defRPr>
            </a:lvl5pPr>
            <a:lvl6pPr indent="0" lvl="5" marL="0" marR="0" rtl="0" algn="r">
              <a:spcBef>
                <a:spcPts val="0"/>
              </a:spcBef>
              <a:buNone/>
              <a:defRPr sz="506">
                <a:solidFill>
                  <a:srgbClr val="888888"/>
                </a:solidFill>
                <a:latin typeface="Calibri"/>
                <a:ea typeface="Calibri"/>
                <a:cs typeface="Calibri"/>
                <a:sym typeface="Calibri"/>
              </a:defRPr>
            </a:lvl6pPr>
            <a:lvl7pPr indent="0" lvl="6" marL="0" marR="0" rtl="0" algn="r">
              <a:spcBef>
                <a:spcPts val="0"/>
              </a:spcBef>
              <a:buNone/>
              <a:defRPr sz="506">
                <a:solidFill>
                  <a:srgbClr val="888888"/>
                </a:solidFill>
                <a:latin typeface="Calibri"/>
                <a:ea typeface="Calibri"/>
                <a:cs typeface="Calibri"/>
                <a:sym typeface="Calibri"/>
              </a:defRPr>
            </a:lvl7pPr>
            <a:lvl8pPr indent="0" lvl="7" marL="0" marR="0" rtl="0" algn="r">
              <a:spcBef>
                <a:spcPts val="0"/>
              </a:spcBef>
              <a:buNone/>
              <a:defRPr sz="506">
                <a:solidFill>
                  <a:srgbClr val="888888"/>
                </a:solidFill>
                <a:latin typeface="Calibri"/>
                <a:ea typeface="Calibri"/>
                <a:cs typeface="Calibri"/>
                <a:sym typeface="Calibri"/>
              </a:defRPr>
            </a:lvl8pPr>
            <a:lvl9pPr indent="0" lvl="8" marL="0" marR="0" rtl="0" algn="r">
              <a:spcBef>
                <a:spcPts val="0"/>
              </a:spcBef>
              <a:buNone/>
              <a:defRPr sz="506">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14.jpg"/><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jpg"/><Relationship Id="rId4" Type="http://schemas.openxmlformats.org/officeDocument/2006/relationships/image" Target="../media/image3.jpg"/><Relationship Id="rId5" Type="http://schemas.openxmlformats.org/officeDocument/2006/relationships/hyperlink" Target="https://www.dukeendowment.org/" TargetMode="External"/><Relationship Id="rId6" Type="http://schemas.openxmlformats.org/officeDocument/2006/relationships/image" Target="../media/image4.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15.png"/><Relationship Id="rId5"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hyperlink" Target="http://www.thehotling.org/" TargetMode="External"/><Relationship Id="rId5"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hyperlink" Target="https://www.dukeendowment.org/" TargetMode="External"/><Relationship Id="rId5" Type="http://schemas.openxmlformats.org/officeDocument/2006/relationships/image" Target="../media/image29.png"/><Relationship Id="rId6" Type="http://schemas.openxmlformats.org/officeDocument/2006/relationships/hyperlink" Target="https://www.google.com/url?sa=i&amp;rct=j&amp;q=&amp;esrc=s&amp;source=images&amp;cd=&amp;cad=rja&amp;uact=8&amp;ved=2ahUKEwje7M7Y5JfdAhWITd8KHfeoBu4QjRx6BAgBEAU&amp;url=https://utswmed.org/medblog/why-telemedicine-may-have-role-pregnancy-care-texas/&amp;psig=AOvVaw06f1f104h6v1HK7efKNAXt&amp;ust=1535821900727663" TargetMode="External"/><Relationship Id="rId7" Type="http://schemas.openxmlformats.org/officeDocument/2006/relationships/image" Target="../media/image19.jpg"/><Relationship Id="rId8" Type="http://schemas.openxmlformats.org/officeDocument/2006/relationships/image" Target="../media/image37.jpg"/></Relationships>
</file>

<file path=ppt/slides/_rels/slide25.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4.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49.png"/><Relationship Id="rId8" Type="http://schemas.openxmlformats.org/officeDocument/2006/relationships/hyperlink" Target="https://www.dukeendowment.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6.jpg"/><Relationship Id="rId6" Type="http://schemas.openxmlformats.org/officeDocument/2006/relationships/hyperlink" Target="https://www.dukeendowment.org/" TargetMode="External"/><Relationship Id="rId7" Type="http://schemas.openxmlformats.org/officeDocument/2006/relationships/image" Target="../media/image4.png"/><Relationship Id="rId8"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7.jpg"/><Relationship Id="rId9" Type="http://schemas.openxmlformats.org/officeDocument/2006/relationships/image" Target="../media/image2.png"/><Relationship Id="rId5" Type="http://schemas.openxmlformats.org/officeDocument/2006/relationships/image" Target="../media/image36.png"/><Relationship Id="rId6" Type="http://schemas.openxmlformats.org/officeDocument/2006/relationships/image" Target="../media/image55.png"/><Relationship Id="rId7" Type="http://schemas.openxmlformats.org/officeDocument/2006/relationships/hyperlink" Target="https://www.dukeendowment.org/" TargetMode="External"/><Relationship Id="rId8" Type="http://schemas.openxmlformats.org/officeDocument/2006/relationships/image" Target="../media/image4.png"/></Relationships>
</file>

<file path=ppt/slides/_rels/slide28.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30.png"/><Relationship Id="rId13" Type="http://schemas.openxmlformats.org/officeDocument/2006/relationships/image" Target="../media/image49.png"/><Relationship Id="rId12" Type="http://schemas.openxmlformats.org/officeDocument/2006/relationships/image" Target="../media/image61.jp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36.png"/><Relationship Id="rId5" Type="http://schemas.openxmlformats.org/officeDocument/2006/relationships/image" Target="../media/image54.jpg"/><Relationship Id="rId6" Type="http://schemas.openxmlformats.org/officeDocument/2006/relationships/image" Target="../media/image55.png"/><Relationship Id="rId7" Type="http://schemas.openxmlformats.org/officeDocument/2006/relationships/hyperlink" Target="https://www.google.com/url?sa=i&amp;rct=j&amp;q=&amp;esrc=s&amp;source=images&amp;cd=&amp;cad=rja&amp;uact=8&amp;ved=2ahUKEwje7M7Y5JfdAhWITd8KHfeoBu4QjRx6BAgBEAU&amp;url=https://utswmed.org/medblog/why-telemedicine-may-have-role-pregnancy-care-texas/&amp;psig=AOvVaw06f1f104h6v1HK7efKNAXt&amp;ust=1535821900727663" TargetMode="External"/><Relationship Id="rId8"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2.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
          <p:cNvSpPr txBox="1"/>
          <p:nvPr>
            <p:ph type="ctrTitle"/>
          </p:nvPr>
        </p:nvSpPr>
        <p:spPr>
          <a:xfrm>
            <a:off x="2577974" y="995207"/>
            <a:ext cx="7036047" cy="533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Arial"/>
              <a:buNone/>
            </a:pPr>
            <a:r>
              <a:rPr lang="en-US"/>
              <a:t>Maternal Mental Health &amp; Maternal Mortality </a:t>
            </a:r>
            <a:endParaRPr/>
          </a:p>
        </p:txBody>
      </p:sp>
      <p:sp>
        <p:nvSpPr>
          <p:cNvPr id="147" name="Google Shape;147;p1"/>
          <p:cNvSpPr txBox="1"/>
          <p:nvPr>
            <p:ph idx="1" type="subTitle"/>
          </p:nvPr>
        </p:nvSpPr>
        <p:spPr>
          <a:xfrm>
            <a:off x="1305320" y="2052806"/>
            <a:ext cx="9581356" cy="1232759"/>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2160"/>
              <a:buFont typeface="Arial"/>
              <a:buNone/>
            </a:pPr>
            <a:r>
              <a:rPr b="1" lang="en-US" sz="1800"/>
              <a:t>Courtney King, PhD </a:t>
            </a:r>
            <a:endParaRPr/>
          </a:p>
          <a:p>
            <a:pPr indent="0" lvl="0" marL="0" rtl="0" algn="ctr">
              <a:spcBef>
                <a:spcPts val="360"/>
              </a:spcBef>
              <a:spcAft>
                <a:spcPts val="0"/>
              </a:spcAft>
              <a:buSzPts val="2160"/>
              <a:buFont typeface="Arial"/>
              <a:buNone/>
            </a:pPr>
            <a:r>
              <a:rPr b="1" lang="en-US" sz="1800"/>
              <a:t>Liz Monter, DO</a:t>
            </a:r>
            <a:endParaRPr/>
          </a:p>
          <a:p>
            <a:pPr indent="0" lvl="0" marL="0" rtl="0" algn="ctr">
              <a:spcBef>
                <a:spcPts val="360"/>
              </a:spcBef>
              <a:spcAft>
                <a:spcPts val="0"/>
              </a:spcAft>
              <a:buSzPts val="2160"/>
              <a:buFont typeface="Arial"/>
              <a:buNone/>
            </a:pPr>
            <a:r>
              <a:rPr b="1" lang="en-US" sz="1800"/>
              <a:t>Connie Guille, MD</a:t>
            </a:r>
            <a:endParaRPr/>
          </a:p>
          <a:p>
            <a:pPr indent="0" lvl="0" marL="0" rtl="0" algn="ctr">
              <a:spcBef>
                <a:spcPts val="280"/>
              </a:spcBef>
              <a:spcAft>
                <a:spcPts val="0"/>
              </a:spcAft>
              <a:buSzPts val="1680"/>
              <a:buFont typeface="Arial"/>
              <a:buNone/>
            </a:pPr>
            <a:r>
              <a:t/>
            </a:r>
            <a:endParaRPr b="1" sz="1400"/>
          </a:p>
          <a:p>
            <a:pPr indent="0" lvl="0" marL="0" rtl="0" algn="ctr">
              <a:spcBef>
                <a:spcPts val="280"/>
              </a:spcBef>
              <a:spcAft>
                <a:spcPts val="0"/>
              </a:spcAft>
              <a:buSzPts val="1680"/>
              <a:buFont typeface="Arial"/>
              <a:buNone/>
            </a:pPr>
            <a:r>
              <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0"/>
          <p:cNvSpPr txBox="1"/>
          <p:nvPr>
            <p:ph type="title"/>
          </p:nvPr>
        </p:nvSpPr>
        <p:spPr>
          <a:xfrm>
            <a:off x="609600" y="354150"/>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Pregnancy-Associated Deaths Due to Drugs, Suicide, and Homicide in the United States, 2010–2019</a:t>
            </a:r>
            <a:br>
              <a:rPr b="0" lang="en-US"/>
            </a:br>
            <a:endParaRPr/>
          </a:p>
        </p:txBody>
      </p:sp>
      <p:sp>
        <p:nvSpPr>
          <p:cNvPr id="234" name="Google Shape;234;p10"/>
          <p:cNvSpPr txBox="1"/>
          <p:nvPr>
            <p:ph idx="1" type="body"/>
          </p:nvPr>
        </p:nvSpPr>
        <p:spPr>
          <a:xfrm>
            <a:off x="6503554" y="1355514"/>
            <a:ext cx="5223164" cy="451713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640"/>
              <a:buFont typeface="Arial"/>
              <a:buNone/>
            </a:pPr>
            <a:r>
              <a:t/>
            </a:r>
            <a:endParaRPr/>
          </a:p>
          <a:p>
            <a:pPr indent="0" lvl="0" marL="0" rtl="0" algn="l">
              <a:spcBef>
                <a:spcPts val="440"/>
              </a:spcBef>
              <a:spcAft>
                <a:spcPts val="0"/>
              </a:spcAft>
              <a:buSzPts val="2640"/>
              <a:buFont typeface="Arial"/>
              <a:buNone/>
            </a:pPr>
            <a:r>
              <a:rPr lang="en-US"/>
              <a:t>22.2% of all Maternal Deaths are due to:</a:t>
            </a:r>
            <a:endParaRPr/>
          </a:p>
          <a:p>
            <a:pPr indent="-342900" lvl="0" marL="342900" rtl="0" algn="l">
              <a:spcBef>
                <a:spcPts val="440"/>
              </a:spcBef>
              <a:spcAft>
                <a:spcPts val="0"/>
              </a:spcAft>
              <a:buSzPts val="2640"/>
              <a:buFont typeface="Arial"/>
              <a:buChar char="•"/>
            </a:pPr>
            <a:r>
              <a:rPr lang="en-US"/>
              <a:t>Drugs (11.4%)</a:t>
            </a:r>
            <a:endParaRPr/>
          </a:p>
          <a:p>
            <a:pPr indent="-342900" lvl="0" marL="342900" rtl="0" algn="l">
              <a:spcBef>
                <a:spcPts val="440"/>
              </a:spcBef>
              <a:spcAft>
                <a:spcPts val="0"/>
              </a:spcAft>
              <a:buSzPts val="2640"/>
              <a:buFont typeface="Arial"/>
              <a:buChar char="•"/>
            </a:pPr>
            <a:r>
              <a:rPr lang="en-US"/>
              <a:t>Suicide (5.4%) </a:t>
            </a:r>
            <a:endParaRPr/>
          </a:p>
          <a:p>
            <a:pPr indent="-342900" lvl="0" marL="342900" rtl="0" algn="l">
              <a:spcBef>
                <a:spcPts val="440"/>
              </a:spcBef>
              <a:spcAft>
                <a:spcPts val="0"/>
              </a:spcAft>
              <a:buSzPts val="2640"/>
              <a:buFont typeface="Arial"/>
              <a:buChar char="•"/>
            </a:pPr>
            <a:r>
              <a:rPr lang="en-US"/>
              <a:t>Homicide (5.4%)</a:t>
            </a:r>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rPr lang="en-US"/>
              <a:t>2010-2019 </a:t>
            </a:r>
            <a:endParaRPr/>
          </a:p>
          <a:p>
            <a:pPr indent="-342900" lvl="0" marL="342900" rtl="0" algn="l">
              <a:spcBef>
                <a:spcPts val="440"/>
              </a:spcBef>
              <a:spcAft>
                <a:spcPts val="0"/>
              </a:spcAft>
              <a:buSzPts val="2640"/>
              <a:buFont typeface="Arial"/>
              <a:buChar char="•"/>
            </a:pPr>
            <a:r>
              <a:rPr lang="en-US"/>
              <a:t>Drug-related deaths increased 190%</a:t>
            </a:r>
            <a:endParaRPr/>
          </a:p>
          <a:p>
            <a:pPr indent="-342900" lvl="0" marL="342900" rtl="0" algn="l">
              <a:spcBef>
                <a:spcPts val="440"/>
              </a:spcBef>
              <a:spcAft>
                <a:spcPts val="0"/>
              </a:spcAft>
              <a:buSzPts val="2640"/>
              <a:buFont typeface="Arial"/>
              <a:buChar char="•"/>
            </a:pPr>
            <a:r>
              <a:rPr lang="en-US"/>
              <a:t>Suicide increased 30%</a:t>
            </a:r>
            <a:endParaRPr/>
          </a:p>
          <a:p>
            <a:pPr indent="-342900" lvl="0" marL="342900" rtl="0" algn="l">
              <a:spcBef>
                <a:spcPts val="440"/>
              </a:spcBef>
              <a:spcAft>
                <a:spcPts val="0"/>
              </a:spcAft>
              <a:buSzPts val="2640"/>
              <a:buFont typeface="Arial"/>
              <a:buChar char="•"/>
            </a:pPr>
            <a:r>
              <a:rPr lang="en-US"/>
              <a:t>Homicide increased 63%</a:t>
            </a:r>
            <a:endParaRPr/>
          </a:p>
        </p:txBody>
      </p:sp>
      <p:pic>
        <p:nvPicPr>
          <p:cNvPr id="235" name="Google Shape;235;p10"/>
          <p:cNvPicPr preferRelativeResize="0"/>
          <p:nvPr/>
        </p:nvPicPr>
        <p:blipFill rotWithShape="1">
          <a:blip r:embed="rId3">
            <a:alphaModFix/>
          </a:blip>
          <a:srcRect b="0" l="0" r="0" t="0"/>
          <a:stretch/>
        </p:blipFill>
        <p:spPr>
          <a:xfrm>
            <a:off x="609600" y="1170432"/>
            <a:ext cx="5461000" cy="4517135"/>
          </a:xfrm>
          <a:prstGeom prst="rect">
            <a:avLst/>
          </a:prstGeom>
          <a:noFill/>
          <a:ln>
            <a:noFill/>
          </a:ln>
        </p:spPr>
      </p:pic>
      <p:sp>
        <p:nvSpPr>
          <p:cNvPr id="236" name="Google Shape;236;p10"/>
          <p:cNvSpPr/>
          <p:nvPr/>
        </p:nvSpPr>
        <p:spPr>
          <a:xfrm>
            <a:off x="609600" y="6138119"/>
            <a:ext cx="112498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Margerison, Claire E. MPH, PhD; Roberts, Meaghan H. MA; Gemmill, Alison MPH, PhD; Goldman-Mellor, Sidra MPH, PhD Pregnancy-Associated Deaths Due to Drugs, Suicide, and Homicide in the United States, 2010–2019, Obstetrics &amp; Gynecology: February 2022 - Volume 139 - Issue 2 - p 172-180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1"/>
          <p:cNvSpPr txBox="1"/>
          <p:nvPr/>
        </p:nvSpPr>
        <p:spPr>
          <a:xfrm>
            <a:off x="0" y="0"/>
            <a:ext cx="5162309" cy="6858000"/>
          </a:xfrm>
          <a:prstGeom prst="rect">
            <a:avLst/>
          </a:prstGeom>
          <a:solidFill>
            <a:srgbClr val="0070C0"/>
          </a:solidFill>
          <a:ln>
            <a:noFill/>
          </a:ln>
        </p:spPr>
        <p:txBody>
          <a:bodyPr anchorCtr="0" anchor="b" bIns="45700" lIns="91425" spcFirstLastPara="1" rIns="91425" wrap="square" tIns="45700">
            <a:normAutofit/>
          </a:bodyPr>
          <a:lstStyle/>
          <a:p>
            <a:pPr indent="0" lvl="0" marL="0" marR="0" rtl="0" algn="ctr">
              <a:spcBef>
                <a:spcPts val="0"/>
              </a:spcBef>
              <a:spcAft>
                <a:spcPts val="0"/>
              </a:spcAft>
              <a:buClr>
                <a:schemeClr val="lt1"/>
              </a:buClr>
              <a:buSzPts val="3200"/>
              <a:buFont typeface="Arial"/>
              <a:buNone/>
            </a:pPr>
            <a:br>
              <a:rPr b="1" i="0" lang="en-US" sz="3200">
                <a:solidFill>
                  <a:schemeClr val="lt1"/>
                </a:solidFill>
                <a:latin typeface="Arial"/>
                <a:ea typeface="Arial"/>
                <a:cs typeface="Arial"/>
                <a:sym typeface="Arial"/>
              </a:rPr>
            </a:br>
            <a:r>
              <a:rPr b="1" i="0" lang="en-US" sz="3200">
                <a:solidFill>
                  <a:schemeClr val="lt1"/>
                </a:solidFill>
                <a:latin typeface="Arial"/>
                <a:ea typeface="Arial"/>
                <a:cs typeface="Arial"/>
                <a:sym typeface="Arial"/>
              </a:rPr>
              <a:t>100% of Maternal Deaths due to Mental Health Conditions are</a:t>
            </a:r>
            <a:br>
              <a:rPr b="1" i="0" lang="en-US" sz="3200">
                <a:solidFill>
                  <a:schemeClr val="lt1"/>
                </a:solidFill>
                <a:latin typeface="Arial"/>
                <a:ea typeface="Arial"/>
                <a:cs typeface="Arial"/>
                <a:sym typeface="Arial"/>
              </a:rPr>
            </a:br>
            <a:r>
              <a:rPr b="1" i="0" lang="en-US" sz="3200">
                <a:solidFill>
                  <a:schemeClr val="lt1"/>
                </a:solidFill>
                <a:latin typeface="Arial"/>
                <a:ea typeface="Arial"/>
                <a:cs typeface="Arial"/>
                <a:sym typeface="Arial"/>
              </a:rPr>
              <a:t>Preventable</a:t>
            </a:r>
            <a:endParaRPr/>
          </a:p>
          <a:p>
            <a:pPr indent="0" lvl="0" marL="0" marR="0" rtl="0" algn="ctr">
              <a:spcBef>
                <a:spcPts val="0"/>
              </a:spcBef>
              <a:spcAft>
                <a:spcPts val="0"/>
              </a:spcAft>
              <a:buClr>
                <a:schemeClr val="lt1"/>
              </a:buClr>
              <a:buSzPts val="3200"/>
              <a:buFont typeface="Arial"/>
              <a:buNone/>
            </a:pPr>
            <a:br>
              <a:rPr b="1" i="0" lang="en-US" sz="3200">
                <a:solidFill>
                  <a:schemeClr val="lt1"/>
                </a:solidFill>
                <a:latin typeface="Arial"/>
                <a:ea typeface="Arial"/>
                <a:cs typeface="Arial"/>
                <a:sym typeface="Arial"/>
              </a:rPr>
            </a:br>
            <a:br>
              <a:rPr b="1" i="0" lang="en-US" sz="3200">
                <a:solidFill>
                  <a:schemeClr val="lt1"/>
                </a:solidFill>
                <a:latin typeface="Arial"/>
                <a:ea typeface="Arial"/>
                <a:cs typeface="Arial"/>
                <a:sym typeface="Arial"/>
              </a:rPr>
            </a:br>
            <a:br>
              <a:rPr b="1" i="0" lang="en-US" sz="3200">
                <a:solidFill>
                  <a:schemeClr val="lt1"/>
                </a:solidFill>
                <a:latin typeface="Arial"/>
                <a:ea typeface="Arial"/>
                <a:cs typeface="Arial"/>
                <a:sym typeface="Arial"/>
              </a:rPr>
            </a:br>
            <a:br>
              <a:rPr b="1" i="0" lang="en-US" sz="3200">
                <a:solidFill>
                  <a:schemeClr val="lt1"/>
                </a:solidFill>
                <a:latin typeface="Arial"/>
                <a:ea typeface="Arial"/>
                <a:cs typeface="Arial"/>
                <a:sym typeface="Arial"/>
              </a:rPr>
            </a:br>
            <a:endParaRPr b="1" i="0" sz="3200">
              <a:solidFill>
                <a:schemeClr val="lt1"/>
              </a:solidFill>
              <a:latin typeface="Arial"/>
              <a:ea typeface="Arial"/>
              <a:cs typeface="Arial"/>
              <a:sym typeface="Arial"/>
            </a:endParaRPr>
          </a:p>
        </p:txBody>
      </p:sp>
      <p:pic>
        <p:nvPicPr>
          <p:cNvPr id="242" name="Google Shape;242;p11"/>
          <p:cNvPicPr preferRelativeResize="0"/>
          <p:nvPr/>
        </p:nvPicPr>
        <p:blipFill rotWithShape="1">
          <a:blip r:embed="rId3">
            <a:alphaModFix/>
          </a:blip>
          <a:srcRect b="0" l="0" r="0" t="0"/>
          <a:stretch/>
        </p:blipFill>
        <p:spPr>
          <a:xfrm>
            <a:off x="5388428" y="743507"/>
            <a:ext cx="6574972" cy="5073634"/>
          </a:xfrm>
          <a:prstGeom prst="rect">
            <a:avLst/>
          </a:prstGeom>
          <a:noFill/>
          <a:ln>
            <a:noFill/>
          </a:ln>
        </p:spPr>
      </p:pic>
      <p:sp>
        <p:nvSpPr>
          <p:cNvPr id="243" name="Google Shape;243;p11"/>
          <p:cNvSpPr/>
          <p:nvPr/>
        </p:nvSpPr>
        <p:spPr>
          <a:xfrm>
            <a:off x="5388429" y="6126312"/>
            <a:ext cx="657497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Trost, SL, Beaurard, JL, Smoots, AN, Ko, JY, Haight SC, Moore Simas AS, Byatt N, Madni SA, Goodman, D. Preventing Pregnancy-Related Mental Health Deaths: Insights From 14 US Maternal Mortality Review Committees, 2008–17. Health Affairs Vo. 40, No. 10. </a:t>
            </a:r>
            <a:endParaRPr sz="1200">
              <a:solidFill>
                <a:srgbClr val="0F56DC"/>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2"/>
          <p:cNvSpPr txBox="1"/>
          <p:nvPr>
            <p:ph type="title"/>
          </p:nvPr>
        </p:nvSpPr>
        <p:spPr>
          <a:xfrm>
            <a:off x="-1" y="0"/>
            <a:ext cx="4602929" cy="6858000"/>
          </a:xfrm>
          <a:prstGeom prst="rect">
            <a:avLst/>
          </a:prstGeom>
          <a:solidFill>
            <a:srgbClr val="0070C0"/>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Arial"/>
              <a:buNone/>
            </a:pPr>
            <a:r>
              <a:rPr lang="en-US">
                <a:solidFill>
                  <a:schemeClr val="lt1"/>
                </a:solidFill>
              </a:rPr>
              <a:t>Screen, Brief Intervention, and Referral to Treatment </a:t>
            </a:r>
            <a:br>
              <a:rPr lang="en-US">
                <a:solidFill>
                  <a:schemeClr val="lt1"/>
                </a:solidFill>
              </a:rPr>
            </a:br>
            <a:r>
              <a:rPr lang="en-US">
                <a:solidFill>
                  <a:schemeClr val="lt1"/>
                </a:solidFill>
              </a:rPr>
              <a:t>[SBIRT]</a:t>
            </a:r>
            <a:br>
              <a:rPr lang="en-US">
                <a:solidFill>
                  <a:schemeClr val="lt1"/>
                </a:solidFill>
              </a:rPr>
            </a:br>
            <a:br>
              <a:rPr lang="en-US">
                <a:solidFill>
                  <a:schemeClr val="lt1"/>
                </a:solidFill>
              </a:rPr>
            </a:br>
            <a:r>
              <a:rPr lang="en-US">
                <a:solidFill>
                  <a:schemeClr val="lt1"/>
                </a:solidFill>
              </a:rPr>
              <a:t>1 in 8 women </a:t>
            </a:r>
            <a:br>
              <a:rPr lang="en-US">
                <a:solidFill>
                  <a:schemeClr val="lt1"/>
                </a:solidFill>
              </a:rPr>
            </a:br>
            <a:r>
              <a:rPr lang="en-US">
                <a:solidFill>
                  <a:schemeClr val="lt1"/>
                </a:solidFill>
              </a:rPr>
              <a:t>will be screened</a:t>
            </a:r>
            <a:endParaRPr/>
          </a:p>
        </p:txBody>
      </p:sp>
      <p:pic>
        <p:nvPicPr>
          <p:cNvPr id="250" name="Google Shape;250;p12"/>
          <p:cNvPicPr preferRelativeResize="0"/>
          <p:nvPr>
            <p:ph idx="1" type="body"/>
          </p:nvPr>
        </p:nvPicPr>
        <p:blipFill rotWithShape="1">
          <a:blip r:embed="rId3">
            <a:alphaModFix/>
          </a:blip>
          <a:srcRect b="1286" l="0" r="0" t="0"/>
          <a:stretch/>
        </p:blipFill>
        <p:spPr>
          <a:xfrm>
            <a:off x="4690851" y="206120"/>
            <a:ext cx="7413226" cy="5348481"/>
          </a:xfrm>
          <a:prstGeom prst="rect">
            <a:avLst/>
          </a:prstGeom>
          <a:noFill/>
          <a:ln>
            <a:noFill/>
          </a:ln>
        </p:spPr>
      </p:pic>
      <p:graphicFrame>
        <p:nvGraphicFramePr>
          <p:cNvPr id="251" name="Google Shape;251;p12"/>
          <p:cNvGraphicFramePr/>
          <p:nvPr/>
        </p:nvGraphicFramePr>
        <p:xfrm>
          <a:off x="4602928" y="5760720"/>
          <a:ext cx="3000000" cy="3000000"/>
        </p:xfrm>
        <a:graphic>
          <a:graphicData uri="http://schemas.openxmlformats.org/drawingml/2006/table">
            <a:tbl>
              <a:tblPr bandRow="1" firstCol="1" firstRow="1">
                <a:noFill/>
                <a:tableStyleId>{B68E56EB-6CB7-4BA5-950B-20D80250423D}</a:tableStyleId>
              </a:tblPr>
              <a:tblGrid>
                <a:gridCol w="1123925"/>
                <a:gridCol w="6465125"/>
              </a:tblGrid>
              <a:tr h="580425">
                <a:tc>
                  <a:txBody>
                    <a:bodyPr/>
                    <a:lstStyle/>
                    <a:p>
                      <a:pPr indent="0" lvl="0" marL="0" marR="0" rtl="0" algn="l">
                        <a:spcBef>
                          <a:spcPts val="0"/>
                        </a:spcBef>
                        <a:spcAft>
                          <a:spcPts val="0"/>
                        </a:spcAft>
                        <a:buNone/>
                      </a:pPr>
                      <a:r>
                        <a:rPr lang="en-US" sz="2400" u="none" cap="none" strike="noStrike"/>
                        <a:t>ECHO10/19</a:t>
                      </a:r>
                      <a:endParaRPr sz="2400" u="none" cap="none" strike="noStrike">
                        <a:latin typeface="Calibri"/>
                        <a:ea typeface="Calibri"/>
                        <a:cs typeface="Calibri"/>
                        <a:sym typeface="Calibri"/>
                      </a:endParaRPr>
                    </a:p>
                  </a:txBody>
                  <a:tcPr marT="0" marB="0" marR="68575" marL="68575"/>
                </a:tc>
                <a:tc>
                  <a:txBody>
                    <a:bodyPr/>
                    <a:lstStyle/>
                    <a:p>
                      <a:pPr indent="0" lvl="0" marL="0" marR="0" rtl="0" algn="l">
                        <a:spcBef>
                          <a:spcPts val="0"/>
                        </a:spcBef>
                        <a:spcAft>
                          <a:spcPts val="0"/>
                        </a:spcAft>
                        <a:buNone/>
                      </a:pPr>
                      <a:r>
                        <a:rPr lang="en-US" sz="2400" u="none" cap="none" strike="noStrike"/>
                        <a:t>Effective Screening, Brief Intervention and Referral to Treatment: Substance Use Disorders/Opioid Use Disorder</a:t>
                      </a:r>
                      <a:endParaRPr sz="2400" u="none" cap="none" strike="noStrike">
                        <a:latin typeface="Calibri"/>
                        <a:ea typeface="Calibri"/>
                        <a:cs typeface="Calibri"/>
                        <a:sym typeface="Calibri"/>
                      </a:endParaRPr>
                    </a:p>
                  </a:txBody>
                  <a:tcPr marT="0" marB="0" marR="68575" marL="6857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3"/>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Barriers to Successful Screening &amp; Referral to Treatment</a:t>
            </a:r>
            <a:endParaRPr/>
          </a:p>
        </p:txBody>
      </p:sp>
      <p:sp>
        <p:nvSpPr>
          <p:cNvPr id="257" name="Google Shape;257;p13"/>
          <p:cNvSpPr txBox="1"/>
          <p:nvPr>
            <p:ph idx="1" type="body"/>
          </p:nvPr>
        </p:nvSpPr>
        <p:spPr>
          <a:xfrm>
            <a:off x="270160" y="3463640"/>
            <a:ext cx="3810000" cy="2964874"/>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640"/>
              <a:buFont typeface="Arial"/>
              <a:buNone/>
            </a:pPr>
            <a:r>
              <a:rPr lang="en-US"/>
              <a:t>Patient </a:t>
            </a:r>
            <a:endParaRPr/>
          </a:p>
          <a:p>
            <a:pPr indent="-457200" lvl="0" marL="457200" rtl="0" algn="l">
              <a:spcBef>
                <a:spcPts val="400"/>
              </a:spcBef>
              <a:spcAft>
                <a:spcPts val="0"/>
              </a:spcAft>
              <a:buSzPts val="2400"/>
              <a:buFont typeface="Arial"/>
              <a:buChar char="•"/>
            </a:pPr>
            <a:r>
              <a:rPr lang="en-US" sz="2000">
                <a:solidFill>
                  <a:schemeClr val="dk1"/>
                </a:solidFill>
              </a:rPr>
              <a:t>Stigma</a:t>
            </a:r>
            <a:endParaRPr/>
          </a:p>
          <a:p>
            <a:pPr indent="-457200" lvl="0" marL="457200" rtl="0" algn="l">
              <a:spcBef>
                <a:spcPts val="400"/>
              </a:spcBef>
              <a:spcAft>
                <a:spcPts val="0"/>
              </a:spcAft>
              <a:buSzPts val="2400"/>
              <a:buFont typeface="Arial"/>
              <a:buChar char="•"/>
            </a:pPr>
            <a:r>
              <a:rPr lang="en-US" sz="2000">
                <a:solidFill>
                  <a:schemeClr val="dk1"/>
                </a:solidFill>
              </a:rPr>
              <a:t>Fear of social/legal consequences</a:t>
            </a:r>
            <a:endParaRPr/>
          </a:p>
          <a:p>
            <a:pPr indent="-457200" lvl="0" marL="457200" rtl="0" algn="l">
              <a:spcBef>
                <a:spcPts val="400"/>
              </a:spcBef>
              <a:spcAft>
                <a:spcPts val="0"/>
              </a:spcAft>
              <a:buSzPts val="2400"/>
              <a:buFont typeface="Arial"/>
              <a:buChar char="•"/>
            </a:pPr>
            <a:r>
              <a:rPr lang="en-US" sz="2000">
                <a:solidFill>
                  <a:schemeClr val="dk1"/>
                </a:solidFill>
              </a:rPr>
              <a:t>Lack of available providers</a:t>
            </a:r>
            <a:endParaRPr/>
          </a:p>
          <a:p>
            <a:pPr indent="-457200" lvl="0" marL="457200" rtl="0" algn="l">
              <a:spcBef>
                <a:spcPts val="400"/>
              </a:spcBef>
              <a:spcAft>
                <a:spcPts val="0"/>
              </a:spcAft>
              <a:buSzPts val="2400"/>
              <a:buFont typeface="Arial"/>
              <a:buChar char="•"/>
            </a:pPr>
            <a:r>
              <a:rPr lang="en-US" sz="2000">
                <a:solidFill>
                  <a:schemeClr val="dk1"/>
                </a:solidFill>
              </a:rPr>
              <a:t>Lack of access to providers due to transportation, childcare, work, insurance </a:t>
            </a:r>
            <a:endParaRPr/>
          </a:p>
          <a:p>
            <a:pPr indent="0" lvl="0" marL="0" rtl="0" algn="l">
              <a:spcBef>
                <a:spcPts val="400"/>
              </a:spcBef>
              <a:spcAft>
                <a:spcPts val="0"/>
              </a:spcAft>
              <a:buSzPts val="2400"/>
              <a:buFont typeface="Arial"/>
              <a:buNone/>
            </a:pPr>
            <a:r>
              <a:t/>
            </a:r>
            <a:endParaRPr sz="2000">
              <a:solidFill>
                <a:schemeClr val="dk1"/>
              </a:solidFill>
            </a:endParaRPr>
          </a:p>
          <a:p>
            <a:pPr indent="0" lvl="0" marL="0" rtl="0" algn="l">
              <a:spcBef>
                <a:spcPts val="440"/>
              </a:spcBef>
              <a:spcAft>
                <a:spcPts val="0"/>
              </a:spcAft>
              <a:buSzPts val="2640"/>
              <a:buFont typeface="Arial"/>
              <a:buNone/>
            </a:pPr>
            <a:r>
              <a:t/>
            </a:r>
            <a:endParaRPr/>
          </a:p>
        </p:txBody>
      </p:sp>
      <p:sp>
        <p:nvSpPr>
          <p:cNvPr id="258" name="Google Shape;258;p13"/>
          <p:cNvSpPr txBox="1"/>
          <p:nvPr/>
        </p:nvSpPr>
        <p:spPr>
          <a:xfrm>
            <a:off x="4191000" y="3461190"/>
            <a:ext cx="3810000" cy="2964875"/>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005288"/>
              </a:buClr>
              <a:buSzPts val="2640"/>
              <a:buFont typeface="Arial"/>
              <a:buNone/>
            </a:pPr>
            <a:r>
              <a:rPr lang="en-US" sz="2200">
                <a:solidFill>
                  <a:schemeClr val="accent6"/>
                </a:solidFill>
                <a:latin typeface="Arial"/>
                <a:ea typeface="Arial"/>
                <a:cs typeface="Arial"/>
                <a:sym typeface="Arial"/>
              </a:rPr>
              <a:t>Provider</a:t>
            </a:r>
            <a:endParaRPr/>
          </a:p>
          <a:p>
            <a:pPr indent="-457200" lvl="0" marL="457200" marR="0" rtl="0" algn="l">
              <a:spcBef>
                <a:spcPts val="400"/>
              </a:spcBef>
              <a:spcAft>
                <a:spcPts val="0"/>
              </a:spcAft>
              <a:buClr>
                <a:srgbClr val="005288"/>
              </a:buClr>
              <a:buSzPts val="2400"/>
              <a:buFont typeface="Arial"/>
              <a:buChar char="•"/>
            </a:pPr>
            <a:r>
              <a:rPr lang="en-US" sz="2000">
                <a:solidFill>
                  <a:schemeClr val="dk1"/>
                </a:solidFill>
                <a:latin typeface="Arial"/>
                <a:ea typeface="Arial"/>
                <a:cs typeface="Arial"/>
                <a:sym typeface="Arial"/>
              </a:rPr>
              <a:t>Insufficient time </a:t>
            </a:r>
            <a:endParaRPr/>
          </a:p>
          <a:p>
            <a:pPr indent="-457200" lvl="0" marL="457200" marR="0" rtl="0" algn="l">
              <a:spcBef>
                <a:spcPts val="400"/>
              </a:spcBef>
              <a:spcAft>
                <a:spcPts val="0"/>
              </a:spcAft>
              <a:buClr>
                <a:srgbClr val="005288"/>
              </a:buClr>
              <a:buSzPts val="2400"/>
              <a:buFont typeface="Arial"/>
              <a:buChar char="•"/>
            </a:pPr>
            <a:r>
              <a:rPr lang="en-US" sz="2000">
                <a:solidFill>
                  <a:schemeClr val="dk1"/>
                </a:solidFill>
                <a:latin typeface="Arial"/>
                <a:ea typeface="Arial"/>
                <a:cs typeface="Arial"/>
                <a:sym typeface="Arial"/>
              </a:rPr>
              <a:t>Unfamiliar with SBIRT</a:t>
            </a:r>
            <a:endParaRPr/>
          </a:p>
          <a:p>
            <a:pPr indent="-457200" lvl="0" marL="457200" marR="0" rtl="0" algn="l">
              <a:spcBef>
                <a:spcPts val="400"/>
              </a:spcBef>
              <a:spcAft>
                <a:spcPts val="0"/>
              </a:spcAft>
              <a:buClr>
                <a:srgbClr val="005288"/>
              </a:buClr>
              <a:buSzPts val="2400"/>
              <a:buFont typeface="Arial"/>
              <a:buChar char="•"/>
            </a:pPr>
            <a:r>
              <a:rPr lang="en-US" sz="2000">
                <a:solidFill>
                  <a:schemeClr val="dk1"/>
                </a:solidFill>
                <a:latin typeface="Arial"/>
                <a:ea typeface="Arial"/>
                <a:cs typeface="Arial"/>
                <a:sym typeface="Arial"/>
              </a:rPr>
              <a:t>Lack of available providers</a:t>
            </a:r>
            <a:endParaRPr/>
          </a:p>
          <a:p>
            <a:pPr indent="-457200" lvl="0" marL="457200" marR="0" rtl="0" algn="l">
              <a:spcBef>
                <a:spcPts val="400"/>
              </a:spcBef>
              <a:spcAft>
                <a:spcPts val="0"/>
              </a:spcAft>
              <a:buClr>
                <a:srgbClr val="005288"/>
              </a:buClr>
              <a:buSzPts val="2400"/>
              <a:buFont typeface="Arial"/>
              <a:buChar char="•"/>
            </a:pPr>
            <a:r>
              <a:rPr lang="en-US" sz="2000">
                <a:solidFill>
                  <a:schemeClr val="dk1"/>
                </a:solidFill>
                <a:latin typeface="Arial"/>
                <a:ea typeface="Arial"/>
                <a:cs typeface="Arial"/>
                <a:sym typeface="Arial"/>
              </a:rPr>
              <a:t>Lack of MH/SUD knowledge including risk assessment and management of SI</a:t>
            </a:r>
            <a:endParaRPr/>
          </a:p>
          <a:p>
            <a:pPr indent="0" lvl="0" marL="0" marR="0" rtl="0" algn="l">
              <a:spcBef>
                <a:spcPts val="400"/>
              </a:spcBef>
              <a:spcAft>
                <a:spcPts val="0"/>
              </a:spcAft>
              <a:buClr>
                <a:srgbClr val="005288"/>
              </a:buClr>
              <a:buSzPts val="2400"/>
              <a:buFont typeface="Arial"/>
              <a:buNone/>
            </a:pPr>
            <a:r>
              <a:t/>
            </a:r>
            <a:endParaRPr sz="2000">
              <a:solidFill>
                <a:schemeClr val="dk1"/>
              </a:solidFill>
              <a:latin typeface="Arial"/>
              <a:ea typeface="Arial"/>
              <a:cs typeface="Arial"/>
              <a:sym typeface="Arial"/>
            </a:endParaRPr>
          </a:p>
        </p:txBody>
      </p:sp>
      <p:sp>
        <p:nvSpPr>
          <p:cNvPr id="259" name="Google Shape;259;p13"/>
          <p:cNvSpPr txBox="1"/>
          <p:nvPr/>
        </p:nvSpPr>
        <p:spPr>
          <a:xfrm>
            <a:off x="8104910" y="3461188"/>
            <a:ext cx="3810000" cy="2964875"/>
          </a:xfrm>
          <a:prstGeom prst="rect">
            <a:avLst/>
          </a:prstGeom>
          <a:noFill/>
          <a:ln>
            <a:noFill/>
          </a:ln>
        </p:spPr>
        <p:txBody>
          <a:bodyPr anchorCtr="0" anchor="t" bIns="45700" lIns="91425" spcFirstLastPara="1" rIns="91425" wrap="square" tIns="45700">
            <a:normAutofit fontScale="92500"/>
          </a:bodyPr>
          <a:lstStyle/>
          <a:p>
            <a:pPr indent="0" lvl="0" marL="0" marR="0" rtl="0" algn="ctr">
              <a:spcBef>
                <a:spcPts val="0"/>
              </a:spcBef>
              <a:spcAft>
                <a:spcPts val="0"/>
              </a:spcAft>
              <a:buClr>
                <a:srgbClr val="005288"/>
              </a:buClr>
              <a:buSzPct val="119999"/>
              <a:buFont typeface="Arial"/>
              <a:buNone/>
            </a:pPr>
            <a:r>
              <a:rPr lang="en-US" sz="2400">
                <a:solidFill>
                  <a:schemeClr val="accent6"/>
                </a:solidFill>
                <a:latin typeface="Arial"/>
                <a:ea typeface="Arial"/>
                <a:cs typeface="Arial"/>
                <a:sym typeface="Arial"/>
              </a:rPr>
              <a:t>Healthcare System</a:t>
            </a:r>
            <a:endParaRPr/>
          </a:p>
          <a:p>
            <a:pPr indent="-457200" lvl="0" marL="457200" marR="0" rtl="0" algn="l">
              <a:spcBef>
                <a:spcPts val="407"/>
              </a:spcBef>
              <a:spcAft>
                <a:spcPts val="0"/>
              </a:spcAft>
              <a:buClr>
                <a:srgbClr val="005288"/>
              </a:buClr>
              <a:buSzPct val="119999"/>
              <a:buFont typeface="Arial"/>
              <a:buChar char="•"/>
            </a:pPr>
            <a:r>
              <a:rPr lang="en-US" sz="2200">
                <a:solidFill>
                  <a:schemeClr val="dk1"/>
                </a:solidFill>
                <a:latin typeface="Arial"/>
                <a:ea typeface="Arial"/>
                <a:cs typeface="Arial"/>
                <a:sym typeface="Arial"/>
              </a:rPr>
              <a:t>Cost</a:t>
            </a:r>
            <a:endParaRPr/>
          </a:p>
          <a:p>
            <a:pPr indent="-457200" lvl="0" marL="457200" marR="0" rtl="0" algn="l">
              <a:spcBef>
                <a:spcPts val="407"/>
              </a:spcBef>
              <a:spcAft>
                <a:spcPts val="0"/>
              </a:spcAft>
              <a:buClr>
                <a:srgbClr val="005288"/>
              </a:buClr>
              <a:buSzPct val="119999"/>
              <a:buFont typeface="Arial"/>
              <a:buChar char="•"/>
            </a:pPr>
            <a:r>
              <a:rPr lang="en-US" sz="2200">
                <a:solidFill>
                  <a:schemeClr val="dk1"/>
                </a:solidFill>
                <a:latin typeface="Arial"/>
                <a:ea typeface="Arial"/>
                <a:cs typeface="Arial"/>
                <a:sym typeface="Arial"/>
              </a:rPr>
              <a:t>SBIRT training and re-training due to staff turnover </a:t>
            </a:r>
            <a:endParaRPr/>
          </a:p>
          <a:p>
            <a:pPr indent="-457200" lvl="0" marL="457200" marR="0" rtl="0" algn="l">
              <a:spcBef>
                <a:spcPts val="407"/>
              </a:spcBef>
              <a:spcAft>
                <a:spcPts val="0"/>
              </a:spcAft>
              <a:buClr>
                <a:srgbClr val="005288"/>
              </a:buClr>
              <a:buSzPct val="119999"/>
              <a:buFont typeface="Arial"/>
              <a:buChar char="•"/>
            </a:pPr>
            <a:r>
              <a:rPr lang="en-US" sz="2200">
                <a:solidFill>
                  <a:schemeClr val="dk1"/>
                </a:solidFill>
                <a:latin typeface="Arial"/>
                <a:ea typeface="Arial"/>
                <a:cs typeface="Arial"/>
                <a:sym typeface="Arial"/>
              </a:rPr>
              <a:t>Lack of care coordination across providers and health systems </a:t>
            </a:r>
            <a:endParaRPr/>
          </a:p>
          <a:p>
            <a:pPr indent="-457200" lvl="0" marL="457200" marR="0" rtl="0" algn="l">
              <a:spcBef>
                <a:spcPts val="407"/>
              </a:spcBef>
              <a:spcAft>
                <a:spcPts val="0"/>
              </a:spcAft>
              <a:buClr>
                <a:srgbClr val="005288"/>
              </a:buClr>
              <a:buSzPct val="119999"/>
              <a:buFont typeface="Arial"/>
              <a:buChar char="•"/>
            </a:pPr>
            <a:r>
              <a:rPr lang="en-US" sz="2200">
                <a:solidFill>
                  <a:schemeClr val="dk1"/>
                </a:solidFill>
                <a:latin typeface="Arial"/>
                <a:ea typeface="Arial"/>
                <a:cs typeface="Arial"/>
                <a:sym typeface="Arial"/>
              </a:rPr>
              <a:t>Lack of available providers</a:t>
            </a:r>
            <a:endParaRPr/>
          </a:p>
        </p:txBody>
      </p:sp>
      <p:pic>
        <p:nvPicPr>
          <p:cNvPr id="260" name="Google Shape;260;p13"/>
          <p:cNvPicPr preferRelativeResize="0"/>
          <p:nvPr/>
        </p:nvPicPr>
        <p:blipFill rotWithShape="1">
          <a:blip r:embed="rId3">
            <a:alphaModFix/>
          </a:blip>
          <a:srcRect b="0" l="0" r="0" t="0"/>
          <a:stretch/>
        </p:blipFill>
        <p:spPr>
          <a:xfrm>
            <a:off x="4662753" y="1417637"/>
            <a:ext cx="2939038" cy="1894609"/>
          </a:xfrm>
          <a:prstGeom prst="rect">
            <a:avLst/>
          </a:prstGeom>
          <a:noFill/>
          <a:ln>
            <a:noFill/>
          </a:ln>
        </p:spPr>
      </p:pic>
      <p:pic>
        <p:nvPicPr>
          <p:cNvPr descr="A stressed unhappy pregnant woman sitting alone covering her face. Prenatal  depression. Stock Photo | Adobe Stock" id="261" name="Google Shape;261;p13"/>
          <p:cNvPicPr preferRelativeResize="0"/>
          <p:nvPr/>
        </p:nvPicPr>
        <p:blipFill rotWithShape="1">
          <a:blip r:embed="rId4">
            <a:alphaModFix/>
          </a:blip>
          <a:srcRect b="0" l="0" r="0" t="0"/>
          <a:stretch/>
        </p:blipFill>
        <p:spPr>
          <a:xfrm>
            <a:off x="682144" y="1417638"/>
            <a:ext cx="2939038" cy="1894609"/>
          </a:xfrm>
          <a:prstGeom prst="rect">
            <a:avLst/>
          </a:prstGeom>
          <a:noFill/>
          <a:ln>
            <a:noFill/>
          </a:ln>
        </p:spPr>
      </p:pic>
      <p:pic>
        <p:nvPicPr>
          <p:cNvPr descr="Is our healthcare system broken? - Harvard Health" id="262" name="Google Shape;262;p13"/>
          <p:cNvPicPr preferRelativeResize="0"/>
          <p:nvPr/>
        </p:nvPicPr>
        <p:blipFill rotWithShape="1">
          <a:blip r:embed="rId5">
            <a:alphaModFix/>
          </a:blip>
          <a:srcRect b="0" l="0" r="0" t="0"/>
          <a:stretch/>
        </p:blipFill>
        <p:spPr>
          <a:xfrm>
            <a:off x="8570820" y="1417636"/>
            <a:ext cx="2939038" cy="1894609"/>
          </a:xfrm>
          <a:prstGeom prst="rect">
            <a:avLst/>
          </a:prstGeom>
          <a:noFill/>
          <a:ln>
            <a:noFill/>
          </a:ln>
        </p:spPr>
      </p:pic>
      <p:sp>
        <p:nvSpPr>
          <p:cNvPr id="263" name="Google Shape;263;p13"/>
          <p:cNvSpPr/>
          <p:nvPr/>
        </p:nvSpPr>
        <p:spPr>
          <a:xfrm>
            <a:off x="4191000" y="4983162"/>
            <a:ext cx="3947931" cy="1143000"/>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How to talk about mental health in your practice?</a:t>
            </a:r>
            <a:endParaRPr/>
          </a:p>
        </p:txBody>
      </p:sp>
      <p:sp>
        <p:nvSpPr>
          <p:cNvPr id="269" name="Google Shape;269;p14"/>
          <p:cNvSpPr txBox="1"/>
          <p:nvPr>
            <p:ph idx="1" type="body"/>
          </p:nvPr>
        </p:nvSpPr>
        <p:spPr>
          <a:xfrm>
            <a:off x="609600" y="1600202"/>
            <a:ext cx="10972800" cy="5123327"/>
          </a:xfrm>
          <a:prstGeom prst="rect">
            <a:avLst/>
          </a:prstGeom>
          <a:noFill/>
          <a:ln>
            <a:noFill/>
          </a:ln>
        </p:spPr>
        <p:txBody>
          <a:bodyPr anchorCtr="0" anchor="t" bIns="45700" lIns="91425" spcFirstLastPara="1" rIns="91425" wrap="square" tIns="45700">
            <a:normAutofit fontScale="92500" lnSpcReduction="20000"/>
          </a:bodyPr>
          <a:lstStyle/>
          <a:p>
            <a:pPr indent="-457200" lvl="0" marL="457200" rtl="0" algn="l">
              <a:spcBef>
                <a:spcPts val="0"/>
              </a:spcBef>
              <a:spcAft>
                <a:spcPts val="0"/>
              </a:spcAft>
              <a:buSzPct val="120000"/>
              <a:buFont typeface="Arial"/>
              <a:buChar char="•"/>
            </a:pPr>
            <a:r>
              <a:rPr lang="en-US" sz="3200">
                <a:solidFill>
                  <a:schemeClr val="dk1"/>
                </a:solidFill>
              </a:rPr>
              <a:t>Be “CIND”: </a:t>
            </a:r>
            <a:endParaRPr/>
          </a:p>
          <a:p>
            <a:pPr indent="0" lvl="0" marL="0" rtl="0" algn="l">
              <a:spcBef>
                <a:spcPts val="592"/>
              </a:spcBef>
              <a:spcAft>
                <a:spcPts val="0"/>
              </a:spcAft>
              <a:buSzPct val="120000"/>
              <a:buFont typeface="Arial"/>
              <a:buNone/>
            </a:pPr>
            <a:r>
              <a:rPr lang="en-US" sz="3200">
                <a:solidFill>
                  <a:schemeClr val="dk1"/>
                </a:solidFill>
              </a:rPr>
              <a:t>Preface conversation with mental health conditions are:</a:t>
            </a:r>
            <a:endParaRPr/>
          </a:p>
          <a:p>
            <a:pPr indent="-457200" lvl="1" marL="914400" rtl="0" algn="l">
              <a:spcBef>
                <a:spcPts val="592"/>
              </a:spcBef>
              <a:spcAft>
                <a:spcPts val="0"/>
              </a:spcAft>
              <a:buSzPct val="100000"/>
              <a:buFont typeface="Arial"/>
              <a:buChar char="•"/>
            </a:pPr>
            <a:r>
              <a:rPr b="1" lang="en-US" sz="3200">
                <a:solidFill>
                  <a:schemeClr val="dk1"/>
                </a:solidFill>
              </a:rPr>
              <a:t>C</a:t>
            </a:r>
            <a:r>
              <a:rPr lang="en-US" sz="3200">
                <a:solidFill>
                  <a:schemeClr val="dk1"/>
                </a:solidFill>
              </a:rPr>
              <a:t>ommon: 1 in 5 </a:t>
            </a:r>
            <a:endParaRPr/>
          </a:p>
          <a:p>
            <a:pPr indent="-457200" lvl="1" marL="914400" rtl="0" algn="l">
              <a:spcBef>
                <a:spcPts val="592"/>
              </a:spcBef>
              <a:spcAft>
                <a:spcPts val="0"/>
              </a:spcAft>
              <a:buSzPct val="100000"/>
              <a:buFont typeface="Arial"/>
              <a:buChar char="•"/>
            </a:pPr>
            <a:r>
              <a:rPr b="1" lang="en-US" sz="3200">
                <a:solidFill>
                  <a:schemeClr val="dk1"/>
                </a:solidFill>
              </a:rPr>
              <a:t>I</a:t>
            </a:r>
            <a:r>
              <a:rPr lang="en-US" sz="3200">
                <a:solidFill>
                  <a:schemeClr val="dk1"/>
                </a:solidFill>
              </a:rPr>
              <a:t>mpacts: Maternal and child health and development </a:t>
            </a:r>
            <a:endParaRPr/>
          </a:p>
          <a:p>
            <a:pPr indent="-457200" lvl="1" marL="914400" rtl="0" algn="l">
              <a:spcBef>
                <a:spcPts val="592"/>
              </a:spcBef>
              <a:spcAft>
                <a:spcPts val="0"/>
              </a:spcAft>
              <a:buSzPct val="100000"/>
              <a:buFont typeface="Arial"/>
              <a:buChar char="•"/>
            </a:pPr>
            <a:r>
              <a:rPr b="1" lang="en-US" sz="3200">
                <a:solidFill>
                  <a:schemeClr val="dk1"/>
                </a:solidFill>
              </a:rPr>
              <a:t>N</a:t>
            </a:r>
            <a:r>
              <a:rPr lang="en-US" sz="3200">
                <a:solidFill>
                  <a:schemeClr val="dk1"/>
                </a:solidFill>
              </a:rPr>
              <a:t>ormalize: We are going to monitor your mood and well-being just like we are going to monitor your wt. and bp throughout pregnancy and postpartum. </a:t>
            </a:r>
            <a:endParaRPr/>
          </a:p>
          <a:p>
            <a:pPr indent="-457200" lvl="1" marL="914400" rtl="0" algn="l">
              <a:spcBef>
                <a:spcPts val="592"/>
              </a:spcBef>
              <a:spcAft>
                <a:spcPts val="0"/>
              </a:spcAft>
              <a:buSzPct val="100000"/>
              <a:buFont typeface="Arial"/>
              <a:buChar char="•"/>
            </a:pPr>
            <a:r>
              <a:rPr b="1" lang="en-US" sz="3200">
                <a:solidFill>
                  <a:schemeClr val="dk1"/>
                </a:solidFill>
              </a:rPr>
              <a:t>D</a:t>
            </a:r>
            <a:r>
              <a:rPr lang="en-US" sz="3200">
                <a:solidFill>
                  <a:schemeClr val="dk1"/>
                </a:solidFill>
              </a:rPr>
              <a:t>o: If there is ever a problem: </a:t>
            </a:r>
            <a:endParaRPr/>
          </a:p>
          <a:p>
            <a:pPr indent="-457200" lvl="2" marL="1371600" rtl="0" algn="l">
              <a:spcBef>
                <a:spcPts val="592"/>
              </a:spcBef>
              <a:spcAft>
                <a:spcPts val="0"/>
              </a:spcAft>
              <a:buSzPct val="100000"/>
              <a:buFont typeface="Arial"/>
              <a:buChar char="•"/>
            </a:pPr>
            <a:r>
              <a:rPr lang="en-US" sz="3200">
                <a:solidFill>
                  <a:schemeClr val="dk1"/>
                </a:solidFill>
              </a:rPr>
              <a:t>You are not alone</a:t>
            </a:r>
            <a:endParaRPr/>
          </a:p>
          <a:p>
            <a:pPr indent="-457200" lvl="2" marL="1371600" rtl="0" algn="l">
              <a:spcBef>
                <a:spcPts val="592"/>
              </a:spcBef>
              <a:spcAft>
                <a:spcPts val="0"/>
              </a:spcAft>
              <a:buSzPct val="100000"/>
              <a:buFont typeface="Arial"/>
              <a:buChar char="•"/>
            </a:pPr>
            <a:r>
              <a:rPr lang="en-US" sz="3200">
                <a:solidFill>
                  <a:schemeClr val="dk1"/>
                </a:solidFill>
              </a:rPr>
              <a:t>You are not to blame </a:t>
            </a:r>
            <a:endParaRPr/>
          </a:p>
          <a:p>
            <a:pPr indent="-457200" lvl="2" marL="1371600" rtl="0" algn="l">
              <a:spcBef>
                <a:spcPts val="592"/>
              </a:spcBef>
              <a:spcAft>
                <a:spcPts val="0"/>
              </a:spcAft>
              <a:buSzPct val="100000"/>
              <a:buFont typeface="Arial"/>
              <a:buChar char="•"/>
            </a:pPr>
            <a:r>
              <a:rPr lang="en-US" sz="3200">
                <a:solidFill>
                  <a:schemeClr val="dk1"/>
                </a:solidFill>
              </a:rPr>
              <a:t>Help is available </a:t>
            </a:r>
            <a:endParaRPr/>
          </a:p>
          <a:p>
            <a:pPr indent="0" lvl="0" marL="0" rtl="0" algn="l">
              <a:spcBef>
                <a:spcPts val="407"/>
              </a:spcBef>
              <a:spcAft>
                <a:spcPts val="0"/>
              </a:spcAft>
              <a:buSzPct val="119999"/>
              <a:buFont typeface="Arial"/>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5"/>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How to ask my patient about suicidal ideation? </a:t>
            </a:r>
            <a:endParaRPr/>
          </a:p>
        </p:txBody>
      </p:sp>
      <p:sp>
        <p:nvSpPr>
          <p:cNvPr id="275" name="Google Shape;275;p15"/>
          <p:cNvSpPr txBox="1"/>
          <p:nvPr/>
        </p:nvSpPr>
        <p:spPr>
          <a:xfrm>
            <a:off x="443345" y="1365434"/>
            <a:ext cx="11305310" cy="5138851"/>
          </a:xfrm>
          <a:prstGeom prst="rect">
            <a:avLst/>
          </a:prstGeom>
          <a:noFill/>
          <a:ln>
            <a:noFill/>
          </a:ln>
        </p:spPr>
        <p:txBody>
          <a:bodyPr anchorCtr="0" anchor="t" bIns="45700" lIns="91425" spcFirstLastPara="1" rIns="91425" wrap="square" tIns="45700">
            <a:normAutofit fontScale="92500"/>
          </a:bodyPr>
          <a:lstStyle/>
          <a:p>
            <a:pPr indent="0" lvl="0" marL="0" marR="0" rtl="0" algn="ctr">
              <a:spcBef>
                <a:spcPts val="0"/>
              </a:spcBef>
              <a:spcAft>
                <a:spcPts val="0"/>
              </a:spcAft>
              <a:buClr>
                <a:srgbClr val="005288"/>
              </a:buClr>
              <a:buSzPct val="119999"/>
              <a:buFont typeface="Arial"/>
              <a:buNone/>
            </a:pPr>
            <a:r>
              <a:rPr lang="en-US" sz="2800">
                <a:solidFill>
                  <a:schemeClr val="dk1"/>
                </a:solidFill>
                <a:latin typeface="Arial"/>
                <a:ea typeface="Arial"/>
                <a:cs typeface="Arial"/>
                <a:sym typeface="Arial"/>
              </a:rPr>
              <a:t>Use Effective Screening Tools!!</a:t>
            </a:r>
            <a:endParaRPr/>
          </a:p>
          <a:p>
            <a:pPr indent="-457200" lvl="0" marL="457200" marR="0" rtl="0" algn="l">
              <a:spcBef>
                <a:spcPts val="444"/>
              </a:spcBef>
              <a:spcAft>
                <a:spcPts val="0"/>
              </a:spcAft>
              <a:buClr>
                <a:srgbClr val="005288"/>
              </a:buClr>
              <a:buSzPct val="119999"/>
              <a:buFont typeface="Arial"/>
              <a:buChar char="•"/>
            </a:pPr>
            <a:r>
              <a:rPr lang="en-US" sz="2400" u="sng">
                <a:solidFill>
                  <a:schemeClr val="dk1"/>
                </a:solidFill>
                <a:latin typeface="Arial"/>
                <a:ea typeface="Arial"/>
                <a:cs typeface="Arial"/>
                <a:sym typeface="Arial"/>
              </a:rPr>
              <a:t>Pick One Screening Scale</a:t>
            </a:r>
            <a:endParaRPr/>
          </a:p>
          <a:p>
            <a:pPr indent="-457200" lvl="1" marL="9144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Edinburgh Postnatal Depression Scale (EPDS) –item 10</a:t>
            </a:r>
            <a:endParaRPr/>
          </a:p>
          <a:p>
            <a:pPr indent="-457200" lvl="1" marL="9144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9 item- Patient Health Questionnaire (PHQ-9)- item 9</a:t>
            </a:r>
            <a:endParaRPr/>
          </a:p>
          <a:p>
            <a:pPr indent="-457200" lvl="0" marL="457200" marR="0" rtl="0" algn="l">
              <a:spcBef>
                <a:spcPts val="444"/>
              </a:spcBef>
              <a:spcAft>
                <a:spcPts val="0"/>
              </a:spcAft>
              <a:buClr>
                <a:srgbClr val="005288"/>
              </a:buClr>
              <a:buSzPct val="119999"/>
              <a:buFont typeface="Arial"/>
              <a:buChar char="•"/>
            </a:pPr>
            <a:r>
              <a:rPr lang="en-US" sz="2400" u="sng">
                <a:solidFill>
                  <a:schemeClr val="dk1"/>
                </a:solidFill>
                <a:latin typeface="Arial"/>
                <a:ea typeface="Arial"/>
                <a:cs typeface="Arial"/>
                <a:sym typeface="Arial"/>
              </a:rPr>
              <a:t>If SI Endorsed or Score on EDPS or PHQ-9 &gt; 10: Ask about SI and/or Use Scale</a:t>
            </a:r>
            <a:endParaRPr/>
          </a:p>
          <a:p>
            <a:pPr indent="-457200" lvl="1" marL="9144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Columbia Suicide Severity Rating Scale (CSSRS)</a:t>
            </a:r>
            <a:endParaRPr/>
          </a:p>
          <a:p>
            <a:pPr indent="-457200" lvl="2" marL="13716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Passive SI: Wish to be dead</a:t>
            </a:r>
            <a:endParaRPr/>
          </a:p>
          <a:p>
            <a:pPr indent="-457200" lvl="2" marL="13716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Active SI</a:t>
            </a:r>
            <a:endParaRPr/>
          </a:p>
          <a:p>
            <a:pPr indent="-457200" lvl="2" marL="13716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Active SI Without Intent </a:t>
            </a:r>
            <a:endParaRPr/>
          </a:p>
          <a:p>
            <a:pPr indent="-457200" lvl="2" marL="13716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Active SI With Intent But No Plan</a:t>
            </a:r>
            <a:endParaRPr/>
          </a:p>
          <a:p>
            <a:pPr indent="-457200" lvl="2" marL="13716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Active SI With Intent and Plan </a:t>
            </a:r>
            <a:endParaRPr/>
          </a:p>
          <a:p>
            <a:pPr indent="-457200" lvl="2" marL="1371600" marR="0" rtl="0" algn="l">
              <a:spcBef>
                <a:spcPts val="444"/>
              </a:spcBef>
              <a:spcAft>
                <a:spcPts val="0"/>
              </a:spcAft>
              <a:buClr>
                <a:srgbClr val="49948E"/>
              </a:buClr>
              <a:buSzPct val="100000"/>
              <a:buFont typeface="Arial"/>
              <a:buChar char="•"/>
            </a:pPr>
            <a:r>
              <a:rPr b="0" i="0" lang="en-US" sz="2400" u="none" cap="none" strike="noStrike">
                <a:solidFill>
                  <a:schemeClr val="dk1"/>
                </a:solidFill>
                <a:latin typeface="Arial"/>
                <a:ea typeface="Arial"/>
                <a:cs typeface="Arial"/>
                <a:sym typeface="Arial"/>
              </a:rPr>
              <a:t>Prior Suicidal Behavior </a:t>
            </a:r>
            <a:endParaRPr/>
          </a:p>
          <a:p>
            <a:pPr indent="0" lvl="0" marL="0" marR="0" rtl="0" algn="l">
              <a:spcBef>
                <a:spcPts val="370"/>
              </a:spcBef>
              <a:spcAft>
                <a:spcPts val="0"/>
              </a:spcAft>
              <a:buClr>
                <a:srgbClr val="005288"/>
              </a:buClr>
              <a:buSzPct val="120000"/>
              <a:buFont typeface="Arial"/>
              <a:buNone/>
            </a:pPr>
            <a:r>
              <a:t/>
            </a:r>
            <a:endParaRPr sz="2000">
              <a:solidFill>
                <a:schemeClr val="dk1"/>
              </a:solidFill>
              <a:latin typeface="Arial"/>
              <a:ea typeface="Arial"/>
              <a:cs typeface="Arial"/>
              <a:sym typeface="Arial"/>
            </a:endParaRPr>
          </a:p>
          <a:p>
            <a:pPr indent="0" lvl="0" marL="0" marR="0" rtl="0" algn="l">
              <a:spcBef>
                <a:spcPts val="370"/>
              </a:spcBef>
              <a:spcAft>
                <a:spcPts val="0"/>
              </a:spcAft>
              <a:buClr>
                <a:srgbClr val="005288"/>
              </a:buClr>
              <a:buSzPct val="120000"/>
              <a:buFont typeface="Arial"/>
              <a:buNone/>
            </a:pPr>
            <a:r>
              <a:t/>
            </a:r>
            <a:endParaRPr sz="20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6"/>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How to ask my patient about suicidal ideation? </a:t>
            </a:r>
            <a:endParaRPr/>
          </a:p>
        </p:txBody>
      </p:sp>
      <p:sp>
        <p:nvSpPr>
          <p:cNvPr id="281" name="Google Shape;281;p16"/>
          <p:cNvSpPr txBox="1"/>
          <p:nvPr/>
        </p:nvSpPr>
        <p:spPr>
          <a:xfrm>
            <a:off x="443344" y="1471220"/>
            <a:ext cx="11305310" cy="513885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spcBef>
                <a:spcPts val="0"/>
              </a:spcBef>
              <a:spcAft>
                <a:spcPts val="0"/>
              </a:spcAft>
              <a:buClr>
                <a:srgbClr val="005288"/>
              </a:buClr>
              <a:buSzPct val="120000"/>
              <a:buFont typeface="Arial"/>
              <a:buNone/>
            </a:pPr>
            <a:r>
              <a:rPr b="1" lang="en-US" sz="3000">
                <a:solidFill>
                  <a:schemeClr val="dk1"/>
                </a:solidFill>
                <a:latin typeface="Arial"/>
                <a:ea typeface="Arial"/>
                <a:cs typeface="Arial"/>
                <a:sym typeface="Arial"/>
              </a:rPr>
              <a:t>Passive SI: WISH TO BE DEAD</a:t>
            </a:r>
            <a:endParaRPr/>
          </a:p>
          <a:p>
            <a:pPr indent="-342900" lvl="0" marL="342900" marR="0" rtl="0" algn="l">
              <a:spcBef>
                <a:spcPts val="465"/>
              </a:spcBef>
              <a:spcAft>
                <a:spcPts val="0"/>
              </a:spcAft>
              <a:buClr>
                <a:srgbClr val="005288"/>
              </a:buClr>
              <a:buSzPct val="120000"/>
              <a:buFont typeface="Arial"/>
              <a:buChar char="•"/>
            </a:pPr>
            <a:r>
              <a:rPr lang="en-US" sz="3000">
                <a:solidFill>
                  <a:schemeClr val="dk1"/>
                </a:solidFill>
                <a:latin typeface="Arial"/>
                <a:ea typeface="Arial"/>
                <a:cs typeface="Arial"/>
                <a:sym typeface="Arial"/>
              </a:rPr>
              <a:t>Have you wished you were dead or wished you could go to see and never wake up? </a:t>
            </a:r>
            <a:endParaRPr/>
          </a:p>
          <a:p>
            <a:pPr indent="0" lvl="0" marL="0" marR="0" rtl="0" algn="l">
              <a:spcBef>
                <a:spcPts val="465"/>
              </a:spcBef>
              <a:spcAft>
                <a:spcPts val="0"/>
              </a:spcAft>
              <a:buClr>
                <a:srgbClr val="005288"/>
              </a:buClr>
              <a:buSzPct val="120000"/>
              <a:buFont typeface="Arial"/>
              <a:buNone/>
            </a:pPr>
            <a:r>
              <a:rPr b="1" lang="en-US" sz="3000">
                <a:solidFill>
                  <a:schemeClr val="dk1"/>
                </a:solidFill>
                <a:latin typeface="Arial"/>
                <a:ea typeface="Arial"/>
                <a:cs typeface="Arial"/>
                <a:sym typeface="Arial"/>
              </a:rPr>
              <a:t>Active SI: NON-SPECIFIC</a:t>
            </a:r>
            <a:endParaRPr/>
          </a:p>
          <a:p>
            <a:pPr indent="-342900" lvl="0" marL="342900" marR="0" rtl="0" algn="l">
              <a:spcBef>
                <a:spcPts val="465"/>
              </a:spcBef>
              <a:spcAft>
                <a:spcPts val="0"/>
              </a:spcAft>
              <a:buClr>
                <a:srgbClr val="005288"/>
              </a:buClr>
              <a:buSzPct val="120000"/>
              <a:buFont typeface="Arial"/>
              <a:buChar char="•"/>
            </a:pPr>
            <a:r>
              <a:rPr lang="en-US" sz="3000">
                <a:solidFill>
                  <a:schemeClr val="dk1"/>
                </a:solidFill>
                <a:latin typeface="Arial"/>
                <a:ea typeface="Arial"/>
                <a:cs typeface="Arial"/>
                <a:sym typeface="Arial"/>
              </a:rPr>
              <a:t>Have you had thoughts about killing yourself? </a:t>
            </a:r>
            <a:endParaRPr/>
          </a:p>
          <a:p>
            <a:pPr indent="0" lvl="0" marL="0" marR="0" rtl="0" algn="l">
              <a:spcBef>
                <a:spcPts val="465"/>
              </a:spcBef>
              <a:spcAft>
                <a:spcPts val="0"/>
              </a:spcAft>
              <a:buClr>
                <a:srgbClr val="005288"/>
              </a:buClr>
              <a:buSzPct val="120000"/>
              <a:buFont typeface="Arial"/>
              <a:buNone/>
            </a:pPr>
            <a:r>
              <a:rPr b="1" lang="en-US" sz="3000">
                <a:solidFill>
                  <a:schemeClr val="dk1"/>
                </a:solidFill>
                <a:latin typeface="Arial"/>
                <a:ea typeface="Arial"/>
                <a:cs typeface="Arial"/>
                <a:sym typeface="Arial"/>
              </a:rPr>
              <a:t>Active SI: INTENT</a:t>
            </a:r>
            <a:endParaRPr/>
          </a:p>
          <a:p>
            <a:pPr indent="-342900" lvl="0" marL="342900" marR="0" rtl="0" algn="l">
              <a:spcBef>
                <a:spcPts val="465"/>
              </a:spcBef>
              <a:spcAft>
                <a:spcPts val="0"/>
              </a:spcAft>
              <a:buClr>
                <a:srgbClr val="005288"/>
              </a:buClr>
              <a:buSzPct val="120000"/>
              <a:buFont typeface="Arial"/>
              <a:buChar char="•"/>
            </a:pPr>
            <a:r>
              <a:rPr lang="en-US" sz="3000">
                <a:solidFill>
                  <a:schemeClr val="dk1"/>
                </a:solidFill>
                <a:latin typeface="Arial"/>
                <a:ea typeface="Arial"/>
                <a:cs typeface="Arial"/>
                <a:sym typeface="Arial"/>
              </a:rPr>
              <a:t>When you thought about ending your life, did/do you think this is something you might do?</a:t>
            </a:r>
            <a:endParaRPr/>
          </a:p>
          <a:p>
            <a:pPr indent="-342900" lvl="0" marL="342900" marR="0" rtl="0" algn="l">
              <a:spcBef>
                <a:spcPts val="465"/>
              </a:spcBef>
              <a:spcAft>
                <a:spcPts val="0"/>
              </a:spcAft>
              <a:buClr>
                <a:srgbClr val="005288"/>
              </a:buClr>
              <a:buSzPct val="120000"/>
              <a:buFont typeface="Arial"/>
              <a:buChar char="•"/>
            </a:pPr>
            <a:r>
              <a:rPr lang="en-US" sz="3000">
                <a:solidFill>
                  <a:schemeClr val="dk1"/>
                </a:solidFill>
                <a:latin typeface="Arial"/>
                <a:ea typeface="Arial"/>
                <a:cs typeface="Arial"/>
                <a:sym typeface="Arial"/>
              </a:rPr>
              <a:t>Why, Why Not? </a:t>
            </a:r>
            <a:endParaRPr/>
          </a:p>
          <a:p>
            <a:pPr indent="-342900" lvl="1" marL="800100" marR="0" rtl="0" algn="l">
              <a:spcBef>
                <a:spcPts val="465"/>
              </a:spcBef>
              <a:spcAft>
                <a:spcPts val="0"/>
              </a:spcAft>
              <a:buClr>
                <a:srgbClr val="49948E"/>
              </a:buClr>
              <a:buSzPct val="100000"/>
              <a:buFont typeface="Arial"/>
              <a:buChar char="•"/>
            </a:pPr>
            <a:r>
              <a:rPr b="0" i="0" lang="en-US" sz="3000" u="none" cap="none" strike="noStrike">
                <a:solidFill>
                  <a:schemeClr val="dk1"/>
                </a:solidFill>
                <a:latin typeface="Arial"/>
                <a:ea typeface="Arial"/>
                <a:cs typeface="Arial"/>
                <a:sym typeface="Arial"/>
              </a:rPr>
              <a:t>What is predisposing? </a:t>
            </a:r>
            <a:endParaRPr/>
          </a:p>
          <a:p>
            <a:pPr indent="-342900" lvl="1" marL="800100" marR="0" rtl="0" algn="l">
              <a:spcBef>
                <a:spcPts val="465"/>
              </a:spcBef>
              <a:spcAft>
                <a:spcPts val="0"/>
              </a:spcAft>
              <a:buClr>
                <a:srgbClr val="49948E"/>
              </a:buClr>
              <a:buSzPct val="100000"/>
              <a:buFont typeface="Arial"/>
              <a:buChar char="•"/>
            </a:pPr>
            <a:r>
              <a:rPr b="0" i="0" lang="en-US" sz="3000" u="none" cap="none" strike="noStrike">
                <a:solidFill>
                  <a:schemeClr val="dk1"/>
                </a:solidFill>
                <a:latin typeface="Arial"/>
                <a:ea typeface="Arial"/>
                <a:cs typeface="Arial"/>
                <a:sym typeface="Arial"/>
              </a:rPr>
              <a:t>What is protective?</a:t>
            </a:r>
            <a:endParaRPr/>
          </a:p>
          <a:p>
            <a:pPr indent="0" lvl="0" marL="0" marR="0" rtl="0" algn="l">
              <a:spcBef>
                <a:spcPts val="465"/>
              </a:spcBef>
              <a:spcAft>
                <a:spcPts val="0"/>
              </a:spcAft>
              <a:buClr>
                <a:srgbClr val="005288"/>
              </a:buClr>
              <a:buSzPct val="120000"/>
              <a:buFont typeface="Arial"/>
              <a:buNone/>
            </a:pPr>
            <a:r>
              <a:rPr b="1" lang="en-US" sz="3000">
                <a:solidFill>
                  <a:schemeClr val="dk1"/>
                </a:solidFill>
                <a:latin typeface="Arial"/>
                <a:ea typeface="Arial"/>
                <a:cs typeface="Arial"/>
                <a:sym typeface="Arial"/>
              </a:rPr>
              <a:t>Active SI: PLAN</a:t>
            </a:r>
            <a:endParaRPr/>
          </a:p>
          <a:p>
            <a:pPr indent="-342900" lvl="0" marL="342900" marR="0" rtl="0" algn="l">
              <a:spcBef>
                <a:spcPts val="465"/>
              </a:spcBef>
              <a:spcAft>
                <a:spcPts val="0"/>
              </a:spcAft>
              <a:buClr>
                <a:srgbClr val="005288"/>
              </a:buClr>
              <a:buSzPct val="120000"/>
              <a:buFont typeface="Arial"/>
              <a:buChar char="•"/>
            </a:pPr>
            <a:r>
              <a:rPr lang="en-US" sz="3000">
                <a:solidFill>
                  <a:schemeClr val="dk1"/>
                </a:solidFill>
                <a:latin typeface="Arial"/>
                <a:ea typeface="Arial"/>
                <a:cs typeface="Arial"/>
                <a:sym typeface="Arial"/>
              </a:rPr>
              <a:t>Have you had thoughts about how you would end your life? </a:t>
            </a:r>
            <a:endParaRPr/>
          </a:p>
          <a:p>
            <a:pPr indent="-342900" lvl="0" marL="342900" marR="0" rtl="0" algn="l">
              <a:spcBef>
                <a:spcPts val="465"/>
              </a:spcBef>
              <a:spcAft>
                <a:spcPts val="0"/>
              </a:spcAft>
              <a:buClr>
                <a:srgbClr val="005288"/>
              </a:buClr>
              <a:buSzPct val="120000"/>
              <a:buFont typeface="Arial"/>
              <a:buChar char="•"/>
            </a:pPr>
            <a:r>
              <a:rPr lang="en-US" sz="3000">
                <a:solidFill>
                  <a:schemeClr val="dk1"/>
                </a:solidFill>
                <a:latin typeface="Arial"/>
                <a:ea typeface="Arial"/>
                <a:cs typeface="Arial"/>
                <a:sym typeface="Arial"/>
              </a:rPr>
              <a:t>Any preparation depending on method i.e., stock piling medications, picked out bridge, when</a:t>
            </a:r>
            <a:endParaRPr/>
          </a:p>
          <a:p>
            <a:pPr indent="0" lvl="0" marL="0" marR="0" rtl="0" algn="l">
              <a:spcBef>
                <a:spcPts val="465"/>
              </a:spcBef>
              <a:spcAft>
                <a:spcPts val="0"/>
              </a:spcAft>
              <a:buClr>
                <a:srgbClr val="005288"/>
              </a:buClr>
              <a:buSzPct val="120000"/>
              <a:buFont typeface="Arial"/>
              <a:buNone/>
            </a:pPr>
            <a:r>
              <a:t/>
            </a:r>
            <a:endParaRPr sz="30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7"/>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Suicidal Thought: Differential Diagnosis </a:t>
            </a:r>
            <a:endParaRPr/>
          </a:p>
        </p:txBody>
      </p:sp>
      <p:sp>
        <p:nvSpPr>
          <p:cNvPr id="287" name="Google Shape;287;p17"/>
          <p:cNvSpPr txBox="1"/>
          <p:nvPr/>
        </p:nvSpPr>
        <p:spPr>
          <a:xfrm>
            <a:off x="443345" y="1365434"/>
            <a:ext cx="11305310" cy="5138851"/>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005288"/>
              </a:buClr>
              <a:buSzPts val="3360"/>
              <a:buFont typeface="Arial"/>
              <a:buNone/>
            </a:pPr>
            <a:r>
              <a:rPr lang="en-US" sz="2800">
                <a:solidFill>
                  <a:schemeClr val="dk1"/>
                </a:solidFill>
                <a:latin typeface="Arial"/>
                <a:ea typeface="Arial"/>
                <a:cs typeface="Arial"/>
                <a:sym typeface="Arial"/>
              </a:rPr>
              <a:t>Major Depression</a:t>
            </a:r>
            <a:endParaRPr/>
          </a:p>
          <a:p>
            <a:pPr indent="0" lvl="0" marL="0" marR="0" rtl="0" algn="ctr">
              <a:spcBef>
                <a:spcPts val="560"/>
              </a:spcBef>
              <a:spcAft>
                <a:spcPts val="0"/>
              </a:spcAft>
              <a:buClr>
                <a:srgbClr val="005288"/>
              </a:buClr>
              <a:buSzPts val="3360"/>
              <a:buFont typeface="Arial"/>
              <a:buNone/>
            </a:pPr>
            <a:r>
              <a:rPr lang="en-US" sz="2800">
                <a:solidFill>
                  <a:schemeClr val="dk1"/>
                </a:solidFill>
                <a:latin typeface="Arial"/>
                <a:ea typeface="Arial"/>
                <a:cs typeface="Arial"/>
                <a:sym typeface="Arial"/>
              </a:rPr>
              <a:t>Bipolar Disorder</a:t>
            </a:r>
            <a:endParaRPr/>
          </a:p>
          <a:p>
            <a:pPr indent="0" lvl="0" marL="0" marR="0" rtl="0" algn="ctr">
              <a:spcBef>
                <a:spcPts val="560"/>
              </a:spcBef>
              <a:spcAft>
                <a:spcPts val="0"/>
              </a:spcAft>
              <a:buClr>
                <a:srgbClr val="005288"/>
              </a:buClr>
              <a:buSzPts val="3360"/>
              <a:buFont typeface="Arial"/>
              <a:buNone/>
            </a:pPr>
            <a:r>
              <a:rPr lang="en-US" sz="2800">
                <a:solidFill>
                  <a:schemeClr val="dk1"/>
                </a:solidFill>
                <a:latin typeface="Arial"/>
                <a:ea typeface="Arial"/>
                <a:cs typeface="Arial"/>
                <a:sym typeface="Arial"/>
              </a:rPr>
              <a:t>Psychosis </a:t>
            </a:r>
            <a:endParaRPr/>
          </a:p>
          <a:p>
            <a:pPr indent="0" lvl="0" marL="0" marR="0" rtl="0" algn="ctr">
              <a:spcBef>
                <a:spcPts val="560"/>
              </a:spcBef>
              <a:spcAft>
                <a:spcPts val="0"/>
              </a:spcAft>
              <a:buClr>
                <a:srgbClr val="005288"/>
              </a:buClr>
              <a:buSzPts val="3360"/>
              <a:buFont typeface="Arial"/>
              <a:buNone/>
            </a:pPr>
            <a:r>
              <a:rPr b="1" lang="en-US" sz="2800">
                <a:solidFill>
                  <a:schemeClr val="dk1"/>
                </a:solidFill>
                <a:latin typeface="Arial"/>
                <a:ea typeface="Arial"/>
                <a:cs typeface="Arial"/>
                <a:sym typeface="Arial"/>
              </a:rPr>
              <a:t>POSTPATRUM OBESSIVE COMPULSIVE DISORDER!!!</a:t>
            </a:r>
            <a:endParaRPr/>
          </a:p>
          <a:p>
            <a:pPr indent="-457200" lvl="0" marL="457200" marR="0" rtl="0" algn="l">
              <a:spcBef>
                <a:spcPts val="560"/>
              </a:spcBef>
              <a:spcAft>
                <a:spcPts val="0"/>
              </a:spcAft>
              <a:buClr>
                <a:srgbClr val="005288"/>
              </a:buClr>
              <a:buSzPts val="3360"/>
              <a:buFont typeface="Arial"/>
              <a:buChar char="•"/>
            </a:pPr>
            <a:r>
              <a:rPr lang="en-US" sz="2800">
                <a:solidFill>
                  <a:schemeClr val="dk1"/>
                </a:solidFill>
                <a:latin typeface="Arial"/>
                <a:ea typeface="Arial"/>
                <a:cs typeface="Arial"/>
                <a:sym typeface="Arial"/>
              </a:rPr>
              <a:t>Suicidal Thoughts with postpartum OCD are</a:t>
            </a:r>
            <a:endParaRPr/>
          </a:p>
          <a:p>
            <a:pPr indent="-457200" lvl="1" marL="914400" marR="0" rtl="0" algn="l">
              <a:spcBef>
                <a:spcPts val="520"/>
              </a:spcBef>
              <a:spcAft>
                <a:spcPts val="0"/>
              </a:spcAft>
              <a:buClr>
                <a:srgbClr val="49948E"/>
              </a:buClr>
              <a:buSzPts val="2600"/>
              <a:buFont typeface="Arial"/>
              <a:buChar char="•"/>
            </a:pPr>
            <a:r>
              <a:rPr b="0" i="0" lang="en-US" sz="2600" u="none" cap="none" strike="noStrike">
                <a:solidFill>
                  <a:schemeClr val="dk1"/>
                </a:solidFill>
                <a:latin typeface="Arial"/>
                <a:ea typeface="Arial"/>
                <a:cs typeface="Arial"/>
                <a:sym typeface="Arial"/>
              </a:rPr>
              <a:t>Intrusive: the thought comes out of nowhere  </a:t>
            </a:r>
            <a:endParaRPr/>
          </a:p>
          <a:p>
            <a:pPr indent="-457200" lvl="1" marL="914400" marR="0" rtl="0" algn="l">
              <a:spcBef>
                <a:spcPts val="520"/>
              </a:spcBef>
              <a:spcAft>
                <a:spcPts val="0"/>
              </a:spcAft>
              <a:buClr>
                <a:srgbClr val="49948E"/>
              </a:buClr>
              <a:buSzPts val="2600"/>
              <a:buFont typeface="Arial"/>
              <a:buChar char="•"/>
            </a:pPr>
            <a:r>
              <a:rPr b="0" i="0" lang="en-US" sz="2600" u="none" cap="none" strike="noStrike">
                <a:solidFill>
                  <a:schemeClr val="dk1"/>
                </a:solidFill>
                <a:latin typeface="Arial"/>
                <a:ea typeface="Arial"/>
                <a:cs typeface="Arial"/>
                <a:sym typeface="Arial"/>
              </a:rPr>
              <a:t>Not inline with beliefs or values: No desire or intent to act</a:t>
            </a:r>
            <a:endParaRPr/>
          </a:p>
          <a:p>
            <a:pPr indent="-457200" lvl="1" marL="914400" marR="0" rtl="0" algn="l">
              <a:spcBef>
                <a:spcPts val="520"/>
              </a:spcBef>
              <a:spcAft>
                <a:spcPts val="0"/>
              </a:spcAft>
              <a:buClr>
                <a:srgbClr val="49948E"/>
              </a:buClr>
              <a:buSzPts val="2600"/>
              <a:buFont typeface="Arial"/>
              <a:buChar char="•"/>
            </a:pPr>
            <a:r>
              <a:rPr b="0" i="0" lang="en-US" sz="2600" u="none" cap="none" strike="noStrike">
                <a:solidFill>
                  <a:schemeClr val="dk1"/>
                </a:solidFill>
                <a:latin typeface="Arial"/>
                <a:ea typeface="Arial"/>
                <a:cs typeface="Arial"/>
                <a:sym typeface="Arial"/>
              </a:rPr>
              <a:t>Distressing: very upsetting- thoughts are disturbing, often can feel embarrassed or ashamed of thoughts  </a:t>
            </a:r>
            <a:endParaRPr/>
          </a:p>
          <a:p>
            <a:pPr indent="-457200" lvl="1" marL="914400" marR="0" rtl="0" algn="l">
              <a:spcBef>
                <a:spcPts val="520"/>
              </a:spcBef>
              <a:spcAft>
                <a:spcPts val="0"/>
              </a:spcAft>
              <a:buClr>
                <a:srgbClr val="49948E"/>
              </a:buClr>
              <a:buSzPts val="2600"/>
              <a:buFont typeface="Arial"/>
              <a:buChar char="•"/>
            </a:pPr>
            <a:r>
              <a:rPr b="0" i="0" lang="en-US" sz="2600" u="none" cap="none" strike="noStrike">
                <a:solidFill>
                  <a:schemeClr val="dk1"/>
                </a:solidFill>
                <a:latin typeface="Arial"/>
                <a:ea typeface="Arial"/>
                <a:cs typeface="Arial"/>
                <a:sym typeface="Arial"/>
              </a:rPr>
              <a:t>Difficult to control: can’t ignore, suppress or stop </a:t>
            </a:r>
            <a:endParaRPr/>
          </a:p>
          <a:p>
            <a:pPr indent="0" lvl="0" marL="0" marR="0" rtl="0" algn="ctr">
              <a:spcBef>
                <a:spcPts val="560"/>
              </a:spcBef>
              <a:spcAft>
                <a:spcPts val="0"/>
              </a:spcAft>
              <a:buClr>
                <a:srgbClr val="005288"/>
              </a:buClr>
              <a:buSzPts val="3360"/>
              <a:buFont typeface="Arial"/>
              <a:buNone/>
            </a:pPr>
            <a:r>
              <a:t/>
            </a:r>
            <a:endParaRPr sz="2800">
              <a:solidFill>
                <a:schemeClr val="dk1"/>
              </a:solidFill>
              <a:latin typeface="Arial"/>
              <a:ea typeface="Arial"/>
              <a:cs typeface="Arial"/>
              <a:sym typeface="Arial"/>
            </a:endParaRPr>
          </a:p>
          <a:p>
            <a:pPr indent="0" lvl="0" marL="0" marR="0" rtl="0" algn="l">
              <a:spcBef>
                <a:spcPts val="400"/>
              </a:spcBef>
              <a:spcAft>
                <a:spcPts val="0"/>
              </a:spcAft>
              <a:buClr>
                <a:srgbClr val="005288"/>
              </a:buClr>
              <a:buSzPts val="2400"/>
              <a:buFont typeface="Arial"/>
              <a:buNone/>
            </a:pPr>
            <a:r>
              <a:t/>
            </a:r>
            <a:endParaRPr sz="2000">
              <a:solidFill>
                <a:schemeClr val="dk1"/>
              </a:solidFill>
              <a:latin typeface="Arial"/>
              <a:ea typeface="Arial"/>
              <a:cs typeface="Arial"/>
              <a:sym typeface="Arial"/>
            </a:endParaRPr>
          </a:p>
          <a:p>
            <a:pPr indent="0" lvl="0" marL="0" marR="0" rtl="0" algn="l">
              <a:spcBef>
                <a:spcPts val="400"/>
              </a:spcBef>
              <a:spcAft>
                <a:spcPts val="0"/>
              </a:spcAft>
              <a:buClr>
                <a:srgbClr val="005288"/>
              </a:buClr>
              <a:buSzPts val="2400"/>
              <a:buFont typeface="Arial"/>
              <a:buNone/>
            </a:pPr>
            <a:r>
              <a:t/>
            </a:r>
            <a:endParaRPr sz="20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8"/>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Suicidal Thought: Differential Diagnosis </a:t>
            </a:r>
            <a:endParaRPr/>
          </a:p>
        </p:txBody>
      </p:sp>
      <p:sp>
        <p:nvSpPr>
          <p:cNvPr id="293" name="Google Shape;293;p18"/>
          <p:cNvSpPr txBox="1"/>
          <p:nvPr/>
        </p:nvSpPr>
        <p:spPr>
          <a:xfrm>
            <a:off x="443345" y="1365434"/>
            <a:ext cx="11305310" cy="5138851"/>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Clr>
                <a:srgbClr val="005288"/>
              </a:buClr>
              <a:buSzPts val="3360"/>
              <a:buFont typeface="Arial"/>
              <a:buNone/>
            </a:pPr>
            <a:r>
              <a:rPr b="1" lang="en-US" sz="2800">
                <a:solidFill>
                  <a:schemeClr val="dk1"/>
                </a:solidFill>
                <a:latin typeface="Arial"/>
                <a:ea typeface="Arial"/>
                <a:cs typeface="Arial"/>
                <a:sym typeface="Arial"/>
              </a:rPr>
              <a:t>POSTPATRUM OBESSIVE COMPULSIVE DISORDER!!!</a:t>
            </a:r>
            <a:endParaRPr/>
          </a:p>
          <a:p>
            <a:pPr indent="-457200" lvl="0" marL="457200" marR="0" rtl="0" algn="l">
              <a:spcBef>
                <a:spcPts val="560"/>
              </a:spcBef>
              <a:spcAft>
                <a:spcPts val="0"/>
              </a:spcAft>
              <a:buClr>
                <a:srgbClr val="005288"/>
              </a:buClr>
              <a:buSzPts val="3360"/>
              <a:buFont typeface="Arial"/>
              <a:buChar char="•"/>
            </a:pPr>
            <a:r>
              <a:rPr lang="en-US" sz="2800">
                <a:solidFill>
                  <a:schemeClr val="dk1"/>
                </a:solidFill>
                <a:latin typeface="Arial"/>
                <a:ea typeface="Arial"/>
                <a:cs typeface="Arial"/>
                <a:sym typeface="Arial"/>
              </a:rPr>
              <a:t>Suicidal Thoughts with postpartum OCD are</a:t>
            </a:r>
            <a:endParaRPr/>
          </a:p>
          <a:p>
            <a:pPr indent="-457200" lvl="1" marL="914400" marR="0" rtl="0" algn="l">
              <a:spcBef>
                <a:spcPts val="520"/>
              </a:spcBef>
              <a:spcAft>
                <a:spcPts val="0"/>
              </a:spcAft>
              <a:buClr>
                <a:srgbClr val="49948E"/>
              </a:buClr>
              <a:buSzPts val="2600"/>
              <a:buFont typeface="Arial"/>
              <a:buChar char="•"/>
            </a:pPr>
            <a:r>
              <a:rPr b="0" i="0" lang="en-US" sz="2600" u="none" cap="none" strike="noStrike">
                <a:solidFill>
                  <a:schemeClr val="dk1"/>
                </a:solidFill>
                <a:latin typeface="Arial"/>
                <a:ea typeface="Arial"/>
                <a:cs typeface="Arial"/>
                <a:sym typeface="Arial"/>
              </a:rPr>
              <a:t>Intrusive, not inline with beliefs or values, distressing, difficult to control</a:t>
            </a:r>
            <a:endParaRPr/>
          </a:p>
          <a:p>
            <a:pPr indent="-457200" lvl="1" marL="914400" marR="0" rtl="0" algn="l">
              <a:spcBef>
                <a:spcPts val="520"/>
              </a:spcBef>
              <a:spcAft>
                <a:spcPts val="0"/>
              </a:spcAft>
              <a:buClr>
                <a:srgbClr val="49948E"/>
              </a:buClr>
              <a:buSzPts val="2600"/>
              <a:buFont typeface="Arial"/>
              <a:buChar char="•"/>
            </a:pPr>
            <a:r>
              <a:rPr b="0" i="0" lang="en-US" sz="2600" u="none" cap="none" strike="noStrike">
                <a:solidFill>
                  <a:schemeClr val="dk1"/>
                </a:solidFill>
                <a:latin typeface="Arial"/>
                <a:ea typeface="Arial"/>
                <a:cs typeface="Arial"/>
                <a:sym typeface="Arial"/>
              </a:rPr>
              <a:t>DO NOT NEED TO SEND TO ED or HX</a:t>
            </a:r>
            <a:endParaRPr/>
          </a:p>
          <a:p>
            <a:pPr indent="-457200" lvl="2" marL="1371600" marR="0" rtl="0" algn="l">
              <a:spcBef>
                <a:spcPts val="560"/>
              </a:spcBef>
              <a:spcAft>
                <a:spcPts val="0"/>
              </a:spcAft>
              <a:buClr>
                <a:srgbClr val="49948E"/>
              </a:buClr>
              <a:buSzPts val="2800"/>
              <a:buFont typeface="Arial"/>
              <a:buChar char="•"/>
            </a:pPr>
            <a:r>
              <a:rPr b="0" i="0" lang="en-US" sz="2800" u="none" cap="none" strike="noStrike">
                <a:solidFill>
                  <a:schemeClr val="dk1"/>
                </a:solidFill>
                <a:latin typeface="Arial"/>
                <a:ea typeface="Arial"/>
                <a:cs typeface="Arial"/>
                <a:sym typeface="Arial"/>
              </a:rPr>
              <a:t>They do not want to act on these thoughts</a:t>
            </a:r>
            <a:endParaRPr/>
          </a:p>
          <a:p>
            <a:pPr indent="-457200" lvl="2" marL="1371600" marR="0" rtl="0" algn="l">
              <a:spcBef>
                <a:spcPts val="560"/>
              </a:spcBef>
              <a:spcAft>
                <a:spcPts val="0"/>
              </a:spcAft>
              <a:buClr>
                <a:srgbClr val="49948E"/>
              </a:buClr>
              <a:buSzPts val="2800"/>
              <a:buFont typeface="Arial"/>
              <a:buChar char="•"/>
            </a:pPr>
            <a:r>
              <a:rPr b="0" i="0" lang="en-US" sz="2800" u="none" cap="none" strike="noStrike">
                <a:solidFill>
                  <a:schemeClr val="dk1"/>
                </a:solidFill>
                <a:latin typeface="Arial"/>
                <a:ea typeface="Arial"/>
                <a:cs typeface="Arial"/>
                <a:sym typeface="Arial"/>
              </a:rPr>
              <a:t>Reassurance &amp; Treatment</a:t>
            </a:r>
            <a:endParaRPr/>
          </a:p>
          <a:p>
            <a:pPr indent="-457200" lvl="3" marL="1828800" marR="0" rtl="0" algn="l">
              <a:spcBef>
                <a:spcPts val="560"/>
              </a:spcBef>
              <a:spcAft>
                <a:spcPts val="0"/>
              </a:spcAft>
              <a:buClr>
                <a:srgbClr val="49948E"/>
              </a:buClr>
              <a:buSzPts val="2800"/>
              <a:buFont typeface="Arial"/>
              <a:buChar char="•"/>
            </a:pPr>
            <a:r>
              <a:rPr b="0" i="0" lang="en-US" sz="2800" u="none" cap="none" strike="noStrike">
                <a:solidFill>
                  <a:schemeClr val="dk1"/>
                </a:solidFill>
                <a:latin typeface="Arial"/>
                <a:ea typeface="Arial"/>
                <a:cs typeface="Arial"/>
                <a:sym typeface="Arial"/>
              </a:rPr>
              <a:t>SSRIs: Luvox, Prozac</a:t>
            </a:r>
            <a:endParaRPr/>
          </a:p>
          <a:p>
            <a:pPr indent="-457200" lvl="3" marL="1828800" marR="0" rtl="0" algn="l">
              <a:spcBef>
                <a:spcPts val="560"/>
              </a:spcBef>
              <a:spcAft>
                <a:spcPts val="0"/>
              </a:spcAft>
              <a:buClr>
                <a:srgbClr val="49948E"/>
              </a:buClr>
              <a:buSzPts val="2800"/>
              <a:buFont typeface="Arial"/>
              <a:buChar char="•"/>
            </a:pPr>
            <a:r>
              <a:rPr b="0" i="0" lang="en-US" sz="2800" u="none" cap="none" strike="noStrike">
                <a:solidFill>
                  <a:schemeClr val="dk1"/>
                </a:solidFill>
                <a:latin typeface="Arial"/>
                <a:ea typeface="Arial"/>
                <a:cs typeface="Arial"/>
                <a:sym typeface="Arial"/>
              </a:rPr>
              <a:t>TCAs: Clomipramine </a:t>
            </a:r>
            <a:endParaRPr/>
          </a:p>
          <a:p>
            <a:pPr indent="0" lvl="0" marL="0" marR="0" rtl="0" algn="l">
              <a:spcBef>
                <a:spcPts val="400"/>
              </a:spcBef>
              <a:spcAft>
                <a:spcPts val="0"/>
              </a:spcAft>
              <a:buClr>
                <a:srgbClr val="005288"/>
              </a:buClr>
              <a:buSzPts val="2400"/>
              <a:buFont typeface="Arial"/>
              <a:buNone/>
            </a:pPr>
            <a:r>
              <a:t/>
            </a:r>
            <a:endParaRPr sz="2000">
              <a:solidFill>
                <a:schemeClr val="dk1"/>
              </a:solidFill>
              <a:latin typeface="Arial"/>
              <a:ea typeface="Arial"/>
              <a:cs typeface="Arial"/>
              <a:sym typeface="Arial"/>
            </a:endParaRPr>
          </a:p>
          <a:p>
            <a:pPr indent="0" lvl="0" marL="0" marR="0" rtl="0" algn="l">
              <a:spcBef>
                <a:spcPts val="400"/>
              </a:spcBef>
              <a:spcAft>
                <a:spcPts val="0"/>
              </a:spcAft>
              <a:buClr>
                <a:srgbClr val="005288"/>
              </a:buClr>
              <a:buSzPts val="2400"/>
              <a:buFont typeface="Arial"/>
              <a:buNone/>
            </a:pPr>
            <a:r>
              <a:t/>
            </a:r>
            <a:endParaRPr sz="20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9"/>
          <p:cNvSpPr txBox="1"/>
          <p:nvPr>
            <p:ph idx="1" type="body"/>
          </p:nvPr>
        </p:nvSpPr>
        <p:spPr>
          <a:xfrm>
            <a:off x="443345" y="1390929"/>
            <a:ext cx="4966447" cy="498316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3600"/>
              <a:buFont typeface="Arial"/>
              <a:buNone/>
            </a:pPr>
            <a:r>
              <a:rPr b="1" lang="en-US" sz="3000">
                <a:solidFill>
                  <a:schemeClr val="dk1"/>
                </a:solidFill>
              </a:rPr>
              <a:t>Passive SI: </a:t>
            </a:r>
            <a:endParaRPr/>
          </a:p>
          <a:p>
            <a:pPr indent="0" lvl="0" marL="0" rtl="0" algn="l">
              <a:spcBef>
                <a:spcPts val="600"/>
              </a:spcBef>
              <a:spcAft>
                <a:spcPts val="0"/>
              </a:spcAft>
              <a:buSzPts val="3600"/>
              <a:buFont typeface="Arial"/>
              <a:buNone/>
            </a:pPr>
            <a:r>
              <a:rPr b="1" lang="en-US" sz="3000">
                <a:solidFill>
                  <a:schemeClr val="dk1"/>
                </a:solidFill>
              </a:rPr>
              <a:t>WISH TO BE DEAD</a:t>
            </a:r>
            <a:endParaRPr/>
          </a:p>
          <a:p>
            <a:pPr indent="-342900" lvl="0" marL="342900" rtl="0" algn="l">
              <a:spcBef>
                <a:spcPts val="600"/>
              </a:spcBef>
              <a:spcAft>
                <a:spcPts val="0"/>
              </a:spcAft>
              <a:buSzPts val="3600"/>
              <a:buFont typeface="Arial"/>
              <a:buChar char="•"/>
            </a:pPr>
            <a:r>
              <a:rPr lang="en-US" sz="3000">
                <a:solidFill>
                  <a:schemeClr val="dk1"/>
                </a:solidFill>
              </a:rPr>
              <a:t>Mood D/o</a:t>
            </a:r>
            <a:endParaRPr/>
          </a:p>
          <a:p>
            <a:pPr indent="-342900" lvl="0" marL="342900" rtl="0" algn="l">
              <a:spcBef>
                <a:spcPts val="600"/>
              </a:spcBef>
              <a:spcAft>
                <a:spcPts val="0"/>
              </a:spcAft>
              <a:buSzPts val="3600"/>
              <a:buFont typeface="Arial"/>
              <a:buChar char="•"/>
            </a:pPr>
            <a:r>
              <a:rPr lang="en-US" sz="3000">
                <a:solidFill>
                  <a:schemeClr val="dk1"/>
                </a:solidFill>
              </a:rPr>
              <a:t>Refer to Treatment </a:t>
            </a:r>
            <a:endParaRPr/>
          </a:p>
          <a:p>
            <a:pPr indent="-342900" lvl="0" marL="342900" rtl="0" algn="l">
              <a:spcBef>
                <a:spcPts val="600"/>
              </a:spcBef>
              <a:spcAft>
                <a:spcPts val="0"/>
              </a:spcAft>
              <a:buSzPts val="3600"/>
              <a:buFont typeface="Arial"/>
              <a:buChar char="•"/>
            </a:pPr>
            <a:r>
              <a:rPr lang="en-US" sz="3000">
                <a:solidFill>
                  <a:schemeClr val="dk1"/>
                </a:solidFill>
              </a:rPr>
              <a:t>Refer to Resources </a:t>
            </a:r>
            <a:endParaRPr/>
          </a:p>
          <a:p>
            <a:pPr indent="-342900" lvl="0" marL="342900" rtl="0" algn="l">
              <a:spcBef>
                <a:spcPts val="600"/>
              </a:spcBef>
              <a:spcAft>
                <a:spcPts val="0"/>
              </a:spcAft>
              <a:buSzPts val="3600"/>
              <a:buFont typeface="Arial"/>
              <a:buChar char="•"/>
            </a:pPr>
            <a:r>
              <a:rPr lang="en-US" sz="3000">
                <a:solidFill>
                  <a:schemeClr val="dk1"/>
                </a:solidFill>
              </a:rPr>
              <a:t>Plan for if things worsen –Tell friend/family member</a:t>
            </a:r>
            <a:endParaRPr/>
          </a:p>
          <a:p>
            <a:pPr indent="0" lvl="0" marL="0" rtl="0" algn="l">
              <a:spcBef>
                <a:spcPts val="600"/>
              </a:spcBef>
              <a:spcAft>
                <a:spcPts val="0"/>
              </a:spcAft>
              <a:buSzPts val="3600"/>
              <a:buFont typeface="Arial"/>
              <a:buNone/>
            </a:pPr>
            <a:r>
              <a:rPr lang="en-US" sz="3000">
                <a:solidFill>
                  <a:schemeClr val="dk1"/>
                </a:solidFill>
              </a:rPr>
              <a:t>    Call X</a:t>
            </a:r>
            <a:endParaRPr/>
          </a:p>
          <a:p>
            <a:pPr indent="0" lvl="0" marL="0" rtl="0" algn="l">
              <a:spcBef>
                <a:spcPts val="440"/>
              </a:spcBef>
              <a:spcAft>
                <a:spcPts val="0"/>
              </a:spcAft>
              <a:buSzPts val="2640"/>
              <a:buFont typeface="Arial"/>
              <a:buNone/>
            </a:pPr>
            <a:r>
              <a:t/>
            </a:r>
            <a:endParaRPr/>
          </a:p>
        </p:txBody>
      </p:sp>
      <p:sp>
        <p:nvSpPr>
          <p:cNvPr id="299" name="Google Shape;299;p19"/>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How to ‘safety’ plan? </a:t>
            </a:r>
            <a:endParaRPr/>
          </a:p>
        </p:txBody>
      </p:sp>
      <p:sp>
        <p:nvSpPr>
          <p:cNvPr id="300" name="Google Shape;300;p19"/>
          <p:cNvSpPr/>
          <p:nvPr/>
        </p:nvSpPr>
        <p:spPr>
          <a:xfrm>
            <a:off x="4935481" y="2729753"/>
            <a:ext cx="1649506" cy="1398494"/>
          </a:xfrm>
          <a:prstGeom prst="rightArrow">
            <a:avLst>
              <a:gd fmla="val 50000" name="adj1"/>
              <a:gd fmla="val 50000" name="adj2"/>
            </a:avLst>
          </a:prstGeom>
          <a:solidFill>
            <a:schemeClr val="accent1"/>
          </a:solidFill>
          <a:ln cap="flat" cmpd="sng" w="25400">
            <a:solidFill>
              <a:srgbClr val="596F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19"/>
          <p:cNvSpPr txBox="1"/>
          <p:nvPr/>
        </p:nvSpPr>
        <p:spPr>
          <a:xfrm>
            <a:off x="6956613" y="1390929"/>
            <a:ext cx="5235387" cy="498316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spcBef>
                <a:spcPts val="0"/>
              </a:spcBef>
              <a:spcAft>
                <a:spcPts val="0"/>
              </a:spcAft>
              <a:buClr>
                <a:srgbClr val="005288"/>
              </a:buClr>
              <a:buSzPct val="120000"/>
              <a:buFont typeface="Arial"/>
              <a:buNone/>
            </a:pPr>
            <a:r>
              <a:rPr b="1" lang="en-US" sz="3000">
                <a:solidFill>
                  <a:schemeClr val="dk1"/>
                </a:solidFill>
                <a:latin typeface="Arial"/>
                <a:ea typeface="Arial"/>
                <a:cs typeface="Arial"/>
                <a:sym typeface="Arial"/>
              </a:rPr>
              <a:t>Postpartum Support International (PSI)</a:t>
            </a:r>
            <a:endParaRPr/>
          </a:p>
          <a:p>
            <a:pPr indent="-457200" lvl="0" marL="457200" marR="0" rtl="0" algn="l">
              <a:spcBef>
                <a:spcPts val="555"/>
              </a:spcBef>
              <a:spcAft>
                <a:spcPts val="0"/>
              </a:spcAft>
              <a:buClr>
                <a:srgbClr val="005288"/>
              </a:buClr>
              <a:buSzPct val="120000"/>
              <a:buFont typeface="Arial"/>
              <a:buChar char="•"/>
            </a:pPr>
            <a:r>
              <a:rPr lang="en-US" sz="3000">
                <a:solidFill>
                  <a:schemeClr val="dk1"/>
                </a:solidFill>
                <a:latin typeface="Arial"/>
                <a:ea typeface="Arial"/>
                <a:cs typeface="Arial"/>
                <a:sym typeface="Arial"/>
              </a:rPr>
              <a:t>24/7/365 Hotline</a:t>
            </a:r>
            <a:endParaRPr/>
          </a:p>
          <a:p>
            <a:pPr indent="-457200" lvl="0" marL="457200" marR="0" rtl="0" algn="l">
              <a:spcBef>
                <a:spcPts val="555"/>
              </a:spcBef>
              <a:spcAft>
                <a:spcPts val="0"/>
              </a:spcAft>
              <a:buClr>
                <a:srgbClr val="005288"/>
              </a:buClr>
              <a:buSzPct val="120000"/>
              <a:buFont typeface="Arial"/>
              <a:buChar char="•"/>
            </a:pPr>
            <a:r>
              <a:rPr lang="en-US" sz="3000">
                <a:solidFill>
                  <a:schemeClr val="dk1"/>
                </a:solidFill>
                <a:latin typeface="Arial"/>
                <a:ea typeface="Arial"/>
                <a:cs typeface="Arial"/>
                <a:sym typeface="Arial"/>
              </a:rPr>
              <a:t>Find a local provider</a:t>
            </a:r>
            <a:endParaRPr/>
          </a:p>
          <a:p>
            <a:pPr indent="0" lvl="0" marL="0" marR="0" rtl="0" algn="l">
              <a:spcBef>
                <a:spcPts val="555"/>
              </a:spcBef>
              <a:spcAft>
                <a:spcPts val="0"/>
              </a:spcAft>
              <a:buClr>
                <a:srgbClr val="005288"/>
              </a:buClr>
              <a:buSzPct val="120000"/>
              <a:buFont typeface="Arial"/>
              <a:buNone/>
            </a:pPr>
            <a:r>
              <a:rPr b="1" lang="en-US" sz="3000">
                <a:solidFill>
                  <a:schemeClr val="dk1"/>
                </a:solidFill>
                <a:latin typeface="Arial"/>
                <a:ea typeface="Arial"/>
                <a:cs typeface="Arial"/>
                <a:sym typeface="Arial"/>
              </a:rPr>
              <a:t>Moms IMPACTT</a:t>
            </a:r>
            <a:endParaRPr/>
          </a:p>
          <a:p>
            <a:pPr indent="-457200" lvl="0" marL="457200" marR="0" rtl="0" algn="l">
              <a:spcBef>
                <a:spcPts val="555"/>
              </a:spcBef>
              <a:spcAft>
                <a:spcPts val="0"/>
              </a:spcAft>
              <a:buClr>
                <a:srgbClr val="005288"/>
              </a:buClr>
              <a:buSzPct val="120000"/>
              <a:buFont typeface="Arial"/>
              <a:buChar char="•"/>
            </a:pPr>
            <a:r>
              <a:rPr lang="en-US" sz="3000">
                <a:solidFill>
                  <a:schemeClr val="dk1"/>
                </a:solidFill>
                <a:latin typeface="Arial"/>
                <a:ea typeface="Arial"/>
                <a:cs typeface="Arial"/>
                <a:sym typeface="Arial"/>
              </a:rPr>
              <a:t>Provider support, Care coordination/referral &amp; access to treatment </a:t>
            </a:r>
            <a:endParaRPr/>
          </a:p>
          <a:p>
            <a:pPr indent="0" lvl="0" marL="0" marR="0" rtl="0" algn="l">
              <a:spcBef>
                <a:spcPts val="555"/>
              </a:spcBef>
              <a:spcAft>
                <a:spcPts val="0"/>
              </a:spcAft>
              <a:buClr>
                <a:srgbClr val="005288"/>
              </a:buClr>
              <a:buSzPct val="120000"/>
              <a:buFont typeface="Arial"/>
              <a:buNone/>
            </a:pPr>
            <a:r>
              <a:rPr b="1" lang="en-US" sz="3000">
                <a:solidFill>
                  <a:schemeClr val="dk1"/>
                </a:solidFill>
                <a:latin typeface="Arial"/>
                <a:ea typeface="Arial"/>
                <a:cs typeface="Arial"/>
                <a:sym typeface="Arial"/>
              </a:rPr>
              <a:t>Postpartum Support Charleston</a:t>
            </a:r>
            <a:endParaRPr/>
          </a:p>
          <a:p>
            <a:pPr indent="-342900" lvl="0" marL="342900" marR="0" rtl="0" algn="l">
              <a:spcBef>
                <a:spcPts val="555"/>
              </a:spcBef>
              <a:spcAft>
                <a:spcPts val="0"/>
              </a:spcAft>
              <a:buClr>
                <a:srgbClr val="005288"/>
              </a:buClr>
              <a:buSzPct val="120000"/>
              <a:buFont typeface="Arial"/>
              <a:buChar char="•"/>
            </a:pPr>
            <a:r>
              <a:rPr lang="en-US" sz="3000">
                <a:solidFill>
                  <a:schemeClr val="dk1"/>
                </a:solidFill>
                <a:latin typeface="Arial"/>
                <a:ea typeface="Arial"/>
                <a:cs typeface="Arial"/>
                <a:sym typeface="Arial"/>
              </a:rPr>
              <a:t>Peer support (virtual and in-person)</a:t>
            </a:r>
            <a:endParaRPr/>
          </a:p>
          <a:p>
            <a:pPr indent="0" lvl="0" marL="0" marR="0" rtl="0" algn="l">
              <a:spcBef>
                <a:spcPts val="407"/>
              </a:spcBef>
              <a:spcAft>
                <a:spcPts val="0"/>
              </a:spcAft>
              <a:buClr>
                <a:srgbClr val="005288"/>
              </a:buClr>
              <a:buSzPct val="119999"/>
              <a:buFont typeface="Arial"/>
              <a:buNone/>
            </a:pPr>
            <a:r>
              <a:t/>
            </a:r>
            <a:endParaRPr sz="2200">
              <a:solidFill>
                <a:schemeClr val="accent6"/>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
          <p:cNvSpPr txBox="1"/>
          <p:nvPr>
            <p:ph type="title"/>
          </p:nvPr>
        </p:nvSpPr>
        <p:spPr>
          <a:xfrm>
            <a:off x="761686" y="506078"/>
            <a:ext cx="8057097" cy="123555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Overview </a:t>
            </a:r>
            <a:endParaRPr/>
          </a:p>
        </p:txBody>
      </p:sp>
      <p:sp>
        <p:nvSpPr>
          <p:cNvPr id="154" name="Google Shape;154;p2"/>
          <p:cNvSpPr txBox="1"/>
          <p:nvPr>
            <p:ph idx="1" type="body"/>
          </p:nvPr>
        </p:nvSpPr>
        <p:spPr>
          <a:xfrm>
            <a:off x="524408" y="3529584"/>
            <a:ext cx="8057096" cy="1180730"/>
          </a:xfrm>
          <a:prstGeom prst="rect">
            <a:avLst/>
          </a:prstGeom>
          <a:noFill/>
          <a:ln>
            <a:noFill/>
          </a:ln>
        </p:spPr>
        <p:txBody>
          <a:bodyPr anchorCtr="0" anchor="b" bIns="45700" lIns="91425" spcFirstLastPara="1" rIns="91425" wrap="square" tIns="45700">
            <a:noAutofit/>
          </a:bodyPr>
          <a:lstStyle/>
          <a:p>
            <a:pPr indent="-457200" lvl="0" marL="457200" rtl="0" algn="l">
              <a:spcBef>
                <a:spcPts val="0"/>
              </a:spcBef>
              <a:spcAft>
                <a:spcPts val="0"/>
              </a:spcAft>
              <a:buSzPts val="3360"/>
              <a:buFont typeface="Arial"/>
              <a:buChar char="•"/>
            </a:pPr>
            <a:r>
              <a:rPr lang="en-US" sz="2800"/>
              <a:t>CDC: Maternal Mortality Data  </a:t>
            </a:r>
            <a:endParaRPr/>
          </a:p>
          <a:p>
            <a:pPr indent="-457200" lvl="0" marL="457200" rtl="0" algn="l">
              <a:spcBef>
                <a:spcPts val="560"/>
              </a:spcBef>
              <a:spcAft>
                <a:spcPts val="0"/>
              </a:spcAft>
              <a:buSzPts val="3360"/>
              <a:buFont typeface="Arial"/>
              <a:buChar char="•"/>
            </a:pPr>
            <a:r>
              <a:rPr lang="en-US" sz="2800"/>
              <a:t>Suicide Assessment  </a:t>
            </a:r>
            <a:endParaRPr/>
          </a:p>
          <a:p>
            <a:pPr indent="-342900" lvl="0" marL="342900" rtl="0" algn="l">
              <a:spcBef>
                <a:spcPts val="560"/>
              </a:spcBef>
              <a:spcAft>
                <a:spcPts val="0"/>
              </a:spcAft>
              <a:buSzPts val="3360"/>
              <a:buFont typeface="Arial"/>
              <a:buChar char="•"/>
            </a:pPr>
            <a:r>
              <a:rPr lang="en-US" sz="2800"/>
              <a:t> Available Resources </a:t>
            </a:r>
            <a:endParaRPr/>
          </a:p>
          <a:p>
            <a:pPr indent="-342900" lvl="0" marL="342900" rtl="0" algn="l">
              <a:spcBef>
                <a:spcPts val="520"/>
              </a:spcBef>
              <a:spcAft>
                <a:spcPts val="0"/>
              </a:spcAft>
              <a:buSzPts val="3120"/>
              <a:buFont typeface="Arial"/>
              <a:buChar char="•"/>
            </a:pPr>
            <a:r>
              <a:rPr lang="en-US" sz="2600"/>
              <a:t>Mom’s IMPACTT Launch: May 2, 2022</a:t>
            </a:r>
            <a:endParaRPr/>
          </a:p>
          <a:p>
            <a:pPr indent="-342900" lvl="0" marL="342900" rtl="0" algn="l">
              <a:spcBef>
                <a:spcPts val="520"/>
              </a:spcBef>
              <a:spcAft>
                <a:spcPts val="0"/>
              </a:spcAft>
              <a:buSzPts val="3120"/>
              <a:buFont typeface="Arial"/>
              <a:buChar char="•"/>
            </a:pPr>
            <a:r>
              <a:rPr lang="en-US" sz="2600"/>
              <a:t>PSI TRAINING </a:t>
            </a:r>
            <a:endParaRPr/>
          </a:p>
          <a:p>
            <a:pPr indent="0" lvl="1" marL="457200" rtl="0" algn="l">
              <a:spcBef>
                <a:spcPts val="520"/>
              </a:spcBef>
              <a:spcAft>
                <a:spcPts val="0"/>
              </a:spcAft>
              <a:buSzPts val="2600"/>
              <a:buNone/>
            </a:pPr>
            <a:r>
              <a:t/>
            </a:r>
            <a:endParaRPr sz="2600"/>
          </a:p>
          <a:p>
            <a:pPr indent="-203200" lvl="2" marL="1257300" rtl="0" algn="l">
              <a:spcBef>
                <a:spcPts val="440"/>
              </a:spcBef>
              <a:spcAft>
                <a:spcPts val="0"/>
              </a:spcAft>
              <a:buSzPts val="2200"/>
              <a:buFont typeface="Arial"/>
              <a:buNone/>
            </a:pPr>
            <a:r>
              <a:t/>
            </a:r>
            <a:endParaRPr sz="2200"/>
          </a:p>
        </p:txBody>
      </p:sp>
      <p:pic>
        <p:nvPicPr>
          <p:cNvPr id="155" name="Google Shape;155;p2"/>
          <p:cNvPicPr preferRelativeResize="0"/>
          <p:nvPr/>
        </p:nvPicPr>
        <p:blipFill rotWithShape="1">
          <a:blip r:embed="rId3">
            <a:alphaModFix/>
          </a:blip>
          <a:srcRect b="0" l="7872" r="7871" t="0"/>
          <a:stretch/>
        </p:blipFill>
        <p:spPr>
          <a:xfrm>
            <a:off x="8932355" y="4503420"/>
            <a:ext cx="3259645" cy="2354579"/>
          </a:xfrm>
          <a:prstGeom prst="rect">
            <a:avLst/>
          </a:prstGeom>
          <a:noFill/>
          <a:ln>
            <a:noFill/>
          </a:ln>
        </p:spPr>
      </p:pic>
      <p:pic>
        <p:nvPicPr>
          <p:cNvPr id="156" name="Google Shape;156;p2"/>
          <p:cNvPicPr preferRelativeResize="0"/>
          <p:nvPr/>
        </p:nvPicPr>
        <p:blipFill rotWithShape="1">
          <a:blip r:embed="rId4">
            <a:alphaModFix/>
          </a:blip>
          <a:srcRect b="0" l="24842" r="24842" t="0"/>
          <a:stretch/>
        </p:blipFill>
        <p:spPr>
          <a:xfrm>
            <a:off x="8932355" y="1"/>
            <a:ext cx="3259645" cy="4503419"/>
          </a:xfrm>
          <a:prstGeom prst="rect">
            <a:avLst/>
          </a:prstGeom>
          <a:noFill/>
          <a:ln>
            <a:noFill/>
          </a:ln>
        </p:spPr>
      </p:pic>
      <p:pic>
        <p:nvPicPr>
          <p:cNvPr descr="The Duke Endowment" id="157" name="Google Shape;157;p2">
            <a:hlinkClick r:id="rId5"/>
          </p:cNvPr>
          <p:cNvPicPr preferRelativeResize="0"/>
          <p:nvPr/>
        </p:nvPicPr>
        <p:blipFill rotWithShape="1">
          <a:blip r:embed="rId6">
            <a:alphaModFix/>
          </a:blip>
          <a:srcRect b="0" l="0" r="0" t="0"/>
          <a:stretch/>
        </p:blipFill>
        <p:spPr>
          <a:xfrm>
            <a:off x="2875670" y="5931609"/>
            <a:ext cx="2174069" cy="840625"/>
          </a:xfrm>
          <a:prstGeom prst="rect">
            <a:avLst/>
          </a:prstGeom>
          <a:noFill/>
          <a:ln>
            <a:noFill/>
          </a:ln>
        </p:spPr>
      </p:pic>
      <p:pic>
        <p:nvPicPr>
          <p:cNvPr descr="DAODA.png" id="158" name="Google Shape;158;p2"/>
          <p:cNvPicPr preferRelativeResize="0"/>
          <p:nvPr/>
        </p:nvPicPr>
        <p:blipFill rotWithShape="1">
          <a:blip r:embed="rId7">
            <a:alphaModFix/>
          </a:blip>
          <a:srcRect b="0" l="0" r="0" t="0"/>
          <a:stretch/>
        </p:blipFill>
        <p:spPr>
          <a:xfrm>
            <a:off x="5049739" y="5985200"/>
            <a:ext cx="1746771" cy="7870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0"/>
          <p:cNvPicPr preferRelativeResize="0"/>
          <p:nvPr/>
        </p:nvPicPr>
        <p:blipFill rotWithShape="1">
          <a:blip r:embed="rId3">
            <a:alphaModFix/>
          </a:blip>
          <a:srcRect b="0" l="0" r="0" t="0"/>
          <a:stretch/>
        </p:blipFill>
        <p:spPr>
          <a:xfrm>
            <a:off x="0" y="1463306"/>
            <a:ext cx="12192000" cy="5312578"/>
          </a:xfrm>
          <a:prstGeom prst="rect">
            <a:avLst/>
          </a:prstGeom>
          <a:noFill/>
          <a:ln>
            <a:noFill/>
          </a:ln>
        </p:spPr>
      </p:pic>
      <p:pic>
        <p:nvPicPr>
          <p:cNvPr descr="Postpartum Support International (PSI)" id="308" name="Google Shape;308;p20"/>
          <p:cNvPicPr preferRelativeResize="0"/>
          <p:nvPr/>
        </p:nvPicPr>
        <p:blipFill rotWithShape="1">
          <a:blip r:embed="rId4">
            <a:alphaModFix/>
          </a:blip>
          <a:srcRect b="0" l="0" r="0" t="0"/>
          <a:stretch/>
        </p:blipFill>
        <p:spPr>
          <a:xfrm>
            <a:off x="2098623" y="233453"/>
            <a:ext cx="5291527" cy="1311969"/>
          </a:xfrm>
          <a:prstGeom prst="rect">
            <a:avLst/>
          </a:prstGeom>
          <a:noFill/>
          <a:ln>
            <a:noFill/>
          </a:ln>
        </p:spPr>
      </p:pic>
      <p:pic>
        <p:nvPicPr>
          <p:cNvPr descr="Are You Keeping Your Baby Awake too Long?" id="309" name="Google Shape;309;p20"/>
          <p:cNvPicPr preferRelativeResize="0"/>
          <p:nvPr/>
        </p:nvPicPr>
        <p:blipFill rotWithShape="1">
          <a:blip r:embed="rId5">
            <a:alphaModFix/>
          </a:blip>
          <a:srcRect b="0" l="0" r="0" t="0"/>
          <a:stretch/>
        </p:blipFill>
        <p:spPr>
          <a:xfrm>
            <a:off x="7639067" y="352438"/>
            <a:ext cx="4278114" cy="27355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1"/>
          <p:cNvSpPr txBox="1"/>
          <p:nvPr>
            <p:ph type="title"/>
          </p:nvPr>
        </p:nvSpPr>
        <p:spPr>
          <a:xfrm>
            <a:off x="527538" y="187084"/>
            <a:ext cx="109728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rPr lang="en-US"/>
              <a:t>Suicide Hotline </a:t>
            </a:r>
            <a:endParaRPr/>
          </a:p>
        </p:txBody>
      </p:sp>
      <p:sp>
        <p:nvSpPr>
          <p:cNvPr id="316" name="Google Shape;316;p21"/>
          <p:cNvSpPr txBox="1"/>
          <p:nvPr>
            <p:ph idx="1" type="body"/>
          </p:nvPr>
        </p:nvSpPr>
        <p:spPr>
          <a:xfrm>
            <a:off x="609600" y="2340865"/>
            <a:ext cx="10972800" cy="4517135"/>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l">
              <a:spcBef>
                <a:spcPts val="440"/>
              </a:spcBef>
              <a:spcAft>
                <a:spcPts val="0"/>
              </a:spcAft>
              <a:buSzPts val="2640"/>
              <a:buFont typeface="Arial"/>
              <a:buNone/>
            </a:pPr>
            <a:r>
              <a:t/>
            </a:r>
            <a:endParaRPr b="1">
              <a:solidFill>
                <a:srgbClr val="000000"/>
              </a:solidFill>
              <a:latin typeface="Catamaran"/>
              <a:ea typeface="Catamaran"/>
              <a:cs typeface="Catamaran"/>
              <a:sym typeface="Catamaran"/>
            </a:endParaRPr>
          </a:p>
          <a:p>
            <a:pPr indent="0" lvl="0" marL="0" rtl="0" algn="ctr">
              <a:spcBef>
                <a:spcPts val="440"/>
              </a:spcBef>
              <a:spcAft>
                <a:spcPts val="0"/>
              </a:spcAft>
              <a:buSzPts val="2640"/>
              <a:buFont typeface="Catamaran"/>
              <a:buNone/>
            </a:pPr>
            <a:r>
              <a:rPr b="1" lang="en-US">
                <a:solidFill>
                  <a:srgbClr val="000000"/>
                </a:solidFill>
                <a:latin typeface="Catamaran"/>
                <a:ea typeface="Catamaran"/>
                <a:cs typeface="Catamaran"/>
                <a:sym typeface="Catamaran"/>
              </a:rPr>
              <a:t>T</a:t>
            </a:r>
            <a:r>
              <a:rPr b="1" i="0" lang="en-US" u="none" strike="noStrike">
                <a:solidFill>
                  <a:srgbClr val="000000"/>
                </a:solidFill>
                <a:latin typeface="Catamaran"/>
                <a:ea typeface="Catamaran"/>
                <a:cs typeface="Catamaran"/>
                <a:sym typeface="Catamaran"/>
              </a:rPr>
              <a:t>he previous Lifeline phone number (1-800-273-8255) will always remain available to people in emotional distress or suicidal crisis.</a:t>
            </a:r>
            <a:endParaRPr/>
          </a:p>
        </p:txBody>
      </p:sp>
      <p:pic>
        <p:nvPicPr>
          <p:cNvPr id="317" name="Google Shape;317;p21"/>
          <p:cNvPicPr preferRelativeResize="0"/>
          <p:nvPr/>
        </p:nvPicPr>
        <p:blipFill rotWithShape="1">
          <a:blip r:embed="rId3">
            <a:alphaModFix/>
          </a:blip>
          <a:srcRect b="0" l="0" r="0" t="0"/>
          <a:stretch/>
        </p:blipFill>
        <p:spPr>
          <a:xfrm>
            <a:off x="527538" y="1121663"/>
            <a:ext cx="1664677" cy="1664677"/>
          </a:xfrm>
          <a:prstGeom prst="rect">
            <a:avLst/>
          </a:prstGeom>
          <a:noFill/>
          <a:ln>
            <a:noFill/>
          </a:ln>
        </p:spPr>
      </p:pic>
      <p:sp>
        <p:nvSpPr>
          <p:cNvPr id="318" name="Google Shape;318;p21"/>
          <p:cNvSpPr txBox="1"/>
          <p:nvPr/>
        </p:nvSpPr>
        <p:spPr>
          <a:xfrm>
            <a:off x="2192215" y="1538504"/>
            <a:ext cx="590843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B1A1E"/>
              </a:buClr>
              <a:buSzPts val="2400"/>
              <a:buFont typeface="Arial"/>
              <a:buNone/>
            </a:pPr>
            <a:r>
              <a:rPr b="0" i="0" lang="en-US" sz="2400" u="none" cap="none" strike="noStrike">
                <a:solidFill>
                  <a:srgbClr val="0B1A1E"/>
                </a:solidFill>
                <a:latin typeface="Arial"/>
                <a:ea typeface="Arial"/>
                <a:cs typeface="Arial"/>
                <a:sym typeface="Arial"/>
              </a:rPr>
              <a:t>Call or text: 988</a:t>
            </a:r>
            <a:endParaRPr/>
          </a:p>
          <a:p>
            <a:pPr indent="0" lvl="0" marL="0" marR="0" rtl="0" algn="l">
              <a:lnSpc>
                <a:spcPct val="100000"/>
              </a:lnSpc>
              <a:spcBef>
                <a:spcPts val="0"/>
              </a:spcBef>
              <a:spcAft>
                <a:spcPts val="0"/>
              </a:spcAft>
              <a:buClr>
                <a:srgbClr val="0B1A1E"/>
              </a:buClr>
              <a:buSzPts val="2400"/>
              <a:buFont typeface="Arial"/>
              <a:buNone/>
            </a:pPr>
            <a:r>
              <a:rPr b="0" i="0" lang="en-US" sz="2400" u="none" cap="none" strike="noStrike">
                <a:solidFill>
                  <a:srgbClr val="0B1A1E"/>
                </a:solidFill>
                <a:latin typeface="Arial"/>
                <a:ea typeface="Arial"/>
                <a:cs typeface="Arial"/>
                <a:sym typeface="Arial"/>
              </a:rPr>
              <a:t>Live chat on website: www.988lifeline.org </a:t>
            </a:r>
            <a:endParaRPr/>
          </a:p>
        </p:txBody>
      </p:sp>
      <p:pic>
        <p:nvPicPr>
          <p:cNvPr id="319" name="Google Shape;319;p21"/>
          <p:cNvPicPr preferRelativeResize="0"/>
          <p:nvPr/>
        </p:nvPicPr>
        <p:blipFill rotWithShape="1">
          <a:blip r:embed="rId4">
            <a:alphaModFix/>
          </a:blip>
          <a:srcRect b="0" l="0" r="0" t="0"/>
          <a:stretch/>
        </p:blipFill>
        <p:spPr>
          <a:xfrm>
            <a:off x="0" y="2907206"/>
            <a:ext cx="12192000" cy="2733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rPr lang="en-US"/>
              <a:t>Domestic Violence</a:t>
            </a:r>
            <a:endParaRPr/>
          </a:p>
        </p:txBody>
      </p:sp>
      <p:pic>
        <p:nvPicPr>
          <p:cNvPr id="326" name="Google Shape;326;p22"/>
          <p:cNvPicPr preferRelativeResize="0"/>
          <p:nvPr/>
        </p:nvPicPr>
        <p:blipFill rotWithShape="1">
          <a:blip r:embed="rId3">
            <a:alphaModFix/>
          </a:blip>
          <a:srcRect b="0" l="0" r="0" t="0"/>
          <a:stretch/>
        </p:blipFill>
        <p:spPr>
          <a:xfrm>
            <a:off x="437172" y="1417637"/>
            <a:ext cx="2164609" cy="2011363"/>
          </a:xfrm>
          <a:prstGeom prst="rect">
            <a:avLst/>
          </a:prstGeom>
          <a:noFill/>
          <a:ln>
            <a:noFill/>
          </a:ln>
        </p:spPr>
      </p:pic>
      <p:sp>
        <p:nvSpPr>
          <p:cNvPr id="327" name="Google Shape;327;p22"/>
          <p:cNvSpPr txBox="1"/>
          <p:nvPr/>
        </p:nvSpPr>
        <p:spPr>
          <a:xfrm>
            <a:off x="2954215" y="1823154"/>
            <a:ext cx="7649308"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B1A1E"/>
              </a:buClr>
              <a:buSzPts val="2800"/>
              <a:buFont typeface="Arial"/>
              <a:buNone/>
            </a:pPr>
            <a:r>
              <a:rPr b="0" i="0" lang="en-US" sz="2800" u="none" cap="none" strike="noStrike">
                <a:solidFill>
                  <a:srgbClr val="0B1A1E"/>
                </a:solidFill>
                <a:latin typeface="Arial"/>
                <a:ea typeface="Arial"/>
                <a:cs typeface="Arial"/>
                <a:sym typeface="Arial"/>
              </a:rPr>
              <a:t>Call: 1.800.799.SAFE (7233) </a:t>
            </a:r>
            <a:endParaRPr/>
          </a:p>
          <a:p>
            <a:pPr indent="0" lvl="0" marL="0" marR="0" rtl="0" algn="l">
              <a:lnSpc>
                <a:spcPct val="100000"/>
              </a:lnSpc>
              <a:spcBef>
                <a:spcPts val="0"/>
              </a:spcBef>
              <a:spcAft>
                <a:spcPts val="0"/>
              </a:spcAft>
              <a:buClr>
                <a:srgbClr val="0B1A1E"/>
              </a:buClr>
              <a:buSzPts val="2800"/>
              <a:buFont typeface="Arial"/>
              <a:buNone/>
            </a:pPr>
            <a:r>
              <a:rPr b="0" i="0" lang="en-US" sz="2800" u="none" cap="none" strike="noStrike">
                <a:solidFill>
                  <a:srgbClr val="0B1A1E"/>
                </a:solidFill>
                <a:latin typeface="Arial"/>
                <a:ea typeface="Arial"/>
                <a:cs typeface="Arial"/>
                <a:sym typeface="Arial"/>
              </a:rPr>
              <a:t>Text: “START” to 88788</a:t>
            </a:r>
            <a:endParaRPr/>
          </a:p>
          <a:p>
            <a:pPr indent="0" lvl="0" marL="0" marR="0" rtl="0" algn="l">
              <a:lnSpc>
                <a:spcPct val="100000"/>
              </a:lnSpc>
              <a:spcBef>
                <a:spcPts val="0"/>
              </a:spcBef>
              <a:spcAft>
                <a:spcPts val="0"/>
              </a:spcAft>
              <a:buClr>
                <a:srgbClr val="0B1A1E"/>
              </a:buClr>
              <a:buSzPts val="2800"/>
              <a:buFont typeface="Arial"/>
              <a:buNone/>
            </a:pPr>
            <a:r>
              <a:rPr b="0" i="0" lang="en-US" sz="2800" u="none" cap="none" strike="noStrike">
                <a:solidFill>
                  <a:srgbClr val="0B1A1E"/>
                </a:solidFill>
                <a:latin typeface="Arial"/>
                <a:ea typeface="Arial"/>
                <a:cs typeface="Arial"/>
                <a:sym typeface="Arial"/>
              </a:rPr>
              <a:t>Live Chat on the website: </a:t>
            </a:r>
            <a:r>
              <a:rPr b="0" i="0" lang="en-US" sz="2800" u="sng" cap="none" strike="noStrike">
                <a:solidFill>
                  <a:srgbClr val="0B1A1E"/>
                </a:solidFill>
                <a:latin typeface="Arial"/>
                <a:ea typeface="Arial"/>
                <a:cs typeface="Arial"/>
                <a:sym typeface="Arial"/>
                <a:hlinkClick r:id="rId4">
                  <a:extLst>
                    <a:ext uri="{A12FA001-AC4F-418D-AE19-62706E023703}">
                      <ahyp:hlinkClr val="tx"/>
                    </a:ext>
                  </a:extLst>
                </a:hlinkClick>
              </a:rPr>
              <a:t>www.thehotling.org</a:t>
            </a:r>
            <a:r>
              <a:rPr b="0" i="0" lang="en-US" sz="2800" u="none" cap="none" strike="noStrike">
                <a:solidFill>
                  <a:srgbClr val="0B1A1E"/>
                </a:solidFill>
                <a:latin typeface="Arial"/>
                <a:ea typeface="Arial"/>
                <a:cs typeface="Arial"/>
                <a:sym typeface="Arial"/>
              </a:rPr>
              <a:t> </a:t>
            </a:r>
            <a:endParaRPr/>
          </a:p>
        </p:txBody>
      </p:sp>
      <p:pic>
        <p:nvPicPr>
          <p:cNvPr id="328" name="Google Shape;328;p22"/>
          <p:cNvPicPr preferRelativeResize="0"/>
          <p:nvPr/>
        </p:nvPicPr>
        <p:blipFill rotWithShape="1">
          <a:blip r:embed="rId5">
            <a:alphaModFix/>
          </a:blip>
          <a:srcRect b="0" l="0" r="0" t="0"/>
          <a:stretch/>
        </p:blipFill>
        <p:spPr>
          <a:xfrm>
            <a:off x="486505" y="3883086"/>
            <a:ext cx="2272840" cy="2011363"/>
          </a:xfrm>
          <a:prstGeom prst="rect">
            <a:avLst/>
          </a:prstGeom>
          <a:noFill/>
          <a:ln>
            <a:noFill/>
          </a:ln>
        </p:spPr>
      </p:pic>
      <p:sp>
        <p:nvSpPr>
          <p:cNvPr id="329" name="Google Shape;329;p22"/>
          <p:cNvSpPr txBox="1"/>
          <p:nvPr/>
        </p:nvSpPr>
        <p:spPr>
          <a:xfrm>
            <a:off x="2989385" y="4208800"/>
            <a:ext cx="674760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B1A1E"/>
              </a:buClr>
              <a:buSzPts val="2800"/>
              <a:buFont typeface="Arial"/>
              <a:buNone/>
            </a:pPr>
            <a:r>
              <a:rPr b="0" i="0" lang="en-US" sz="2800" u="none" cap="none" strike="noStrike">
                <a:solidFill>
                  <a:srgbClr val="0B1A1E"/>
                </a:solidFill>
                <a:latin typeface="Arial"/>
                <a:ea typeface="Arial"/>
                <a:cs typeface="Arial"/>
                <a:sym typeface="Arial"/>
              </a:rPr>
              <a:t>MSH: 843.747.4069</a:t>
            </a:r>
            <a:endParaRPr/>
          </a:p>
          <a:p>
            <a:pPr indent="0" lvl="0" marL="0" marR="0" rtl="0" algn="l">
              <a:lnSpc>
                <a:spcPct val="100000"/>
              </a:lnSpc>
              <a:spcBef>
                <a:spcPts val="0"/>
              </a:spcBef>
              <a:spcAft>
                <a:spcPts val="0"/>
              </a:spcAft>
              <a:buClr>
                <a:srgbClr val="0B1A1E"/>
              </a:buClr>
              <a:buSzPts val="2800"/>
              <a:buFont typeface="Arial"/>
              <a:buNone/>
            </a:pPr>
            <a:r>
              <a:rPr b="0" i="0" lang="en-US" sz="2800" u="none" cap="none" strike="noStrike">
                <a:solidFill>
                  <a:srgbClr val="0B1A1E"/>
                </a:solidFill>
                <a:latin typeface="Arial"/>
                <a:ea typeface="Arial"/>
                <a:cs typeface="Arial"/>
                <a:sym typeface="Arial"/>
              </a:rPr>
              <a:t>24/7 Crisis Line: 1.800.273.4673 (HOPE)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3"/>
          <p:cNvSpPr txBox="1"/>
          <p:nvPr>
            <p:ph type="ctrTitle"/>
          </p:nvPr>
        </p:nvSpPr>
        <p:spPr>
          <a:xfrm>
            <a:off x="2577975" y="815913"/>
            <a:ext cx="7036047" cy="533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Arial"/>
              <a:buNone/>
            </a:pPr>
            <a:r>
              <a:rPr lang="en-US"/>
              <a:t>Mom’s IMPACTT</a:t>
            </a:r>
            <a:r>
              <a:rPr lang="en-US">
                <a:solidFill>
                  <a:srgbClr val="FF0000"/>
                </a:solidFill>
              </a:rPr>
              <a:t> </a:t>
            </a:r>
            <a:br>
              <a:rPr lang="en-US">
                <a:solidFill>
                  <a:srgbClr val="FF0000"/>
                </a:solidFill>
              </a:rPr>
            </a:br>
            <a:r>
              <a:rPr lang="en-US">
                <a:solidFill>
                  <a:srgbClr val="FF0000"/>
                </a:solidFill>
              </a:rPr>
              <a:t>IMP</a:t>
            </a:r>
            <a:r>
              <a:rPr lang="en-US"/>
              <a:t>roving </a:t>
            </a:r>
            <a:r>
              <a:rPr lang="en-US">
                <a:solidFill>
                  <a:srgbClr val="FF0000"/>
                </a:solidFill>
              </a:rPr>
              <a:t>A</a:t>
            </a:r>
            <a:r>
              <a:rPr lang="en-US"/>
              <a:t>ccess to Maternal Mental Health </a:t>
            </a:r>
            <a:br>
              <a:rPr lang="en-US"/>
            </a:br>
            <a:r>
              <a:rPr lang="en-US"/>
              <a:t>and Substance Use Disorder </a:t>
            </a:r>
            <a:br>
              <a:rPr lang="en-US"/>
            </a:br>
            <a:r>
              <a:rPr lang="en-US">
                <a:solidFill>
                  <a:srgbClr val="FF0000"/>
                </a:solidFill>
              </a:rPr>
              <a:t>C</a:t>
            </a:r>
            <a:r>
              <a:rPr lang="en-US"/>
              <a:t>are Through </a:t>
            </a:r>
            <a:r>
              <a:rPr lang="en-US">
                <a:solidFill>
                  <a:srgbClr val="FF0000"/>
                </a:solidFill>
              </a:rPr>
              <a:t>T</a:t>
            </a:r>
            <a:r>
              <a:rPr lang="en-US"/>
              <a:t>elemedicine and </a:t>
            </a:r>
            <a:r>
              <a:rPr lang="en-US">
                <a:solidFill>
                  <a:srgbClr val="FF0000"/>
                </a:solidFill>
              </a:rPr>
              <a:t>T</a:t>
            </a:r>
            <a:r>
              <a:rPr lang="en-US"/>
              <a:t>ele-Mentoring</a:t>
            </a:r>
            <a:endParaRPr/>
          </a:p>
        </p:txBody>
      </p:sp>
      <p:sp>
        <p:nvSpPr>
          <p:cNvPr id="336" name="Google Shape;336;p23"/>
          <p:cNvSpPr txBox="1"/>
          <p:nvPr>
            <p:ph idx="1" type="subTitle"/>
          </p:nvPr>
        </p:nvSpPr>
        <p:spPr>
          <a:xfrm>
            <a:off x="1305321" y="2196241"/>
            <a:ext cx="9581356" cy="1232759"/>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680"/>
              <a:buFont typeface="Arial"/>
              <a:buNone/>
            </a:pPr>
            <a:r>
              <a:rPr b="1" lang="en-US" sz="1400"/>
              <a:t>Connie Guille, MD</a:t>
            </a:r>
            <a:endParaRPr/>
          </a:p>
          <a:p>
            <a:pPr indent="0" lvl="0" marL="0" rtl="0" algn="ctr">
              <a:spcBef>
                <a:spcPts val="280"/>
              </a:spcBef>
              <a:spcAft>
                <a:spcPts val="0"/>
              </a:spcAft>
              <a:buSzPts val="1680"/>
              <a:buFont typeface="Arial"/>
              <a:buNone/>
            </a:pPr>
            <a:r>
              <a:rPr lang="en-US" sz="1400"/>
              <a:t>Professor, Dept. of Psychiatry and Ob/Gyn</a:t>
            </a:r>
            <a:endParaRPr/>
          </a:p>
          <a:p>
            <a:pPr indent="0" lvl="0" marL="0" rtl="0" algn="ctr">
              <a:spcBef>
                <a:spcPts val="280"/>
              </a:spcBef>
              <a:spcAft>
                <a:spcPts val="0"/>
              </a:spcAft>
              <a:buSzPts val="1680"/>
              <a:buFont typeface="Arial"/>
              <a:buNone/>
            </a:pPr>
            <a:r>
              <a:rPr b="1" lang="en-US" sz="1400"/>
              <a:t>Courtney King, PhD </a:t>
            </a:r>
            <a:endParaRPr/>
          </a:p>
          <a:p>
            <a:pPr indent="0" lvl="0" marL="0" rtl="0" algn="ctr">
              <a:spcBef>
                <a:spcPts val="280"/>
              </a:spcBef>
              <a:spcAft>
                <a:spcPts val="0"/>
              </a:spcAft>
              <a:buSzPts val="1680"/>
              <a:buFont typeface="Arial"/>
              <a:buNone/>
            </a:pPr>
            <a:r>
              <a:rPr lang="en-US" sz="1400"/>
              <a:t>Program Manager </a:t>
            </a:r>
            <a:endParaRPr/>
          </a:p>
          <a:p>
            <a:pPr indent="0" lvl="0" marL="0" rtl="0" algn="ctr">
              <a:spcBef>
                <a:spcPts val="280"/>
              </a:spcBef>
              <a:spcAft>
                <a:spcPts val="0"/>
              </a:spcAft>
              <a:buSzPts val="1680"/>
              <a:buFont typeface="Arial"/>
              <a:buNone/>
            </a:pPr>
            <a:r>
              <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4"/>
          <p:cNvPicPr preferRelativeResize="0"/>
          <p:nvPr/>
        </p:nvPicPr>
        <p:blipFill rotWithShape="1">
          <a:blip r:embed="rId3">
            <a:alphaModFix/>
          </a:blip>
          <a:srcRect b="0" l="0" r="0" t="0"/>
          <a:stretch/>
        </p:blipFill>
        <p:spPr>
          <a:xfrm>
            <a:off x="256196" y="1569746"/>
            <a:ext cx="2404533" cy="1426123"/>
          </a:xfrm>
          <a:prstGeom prst="rect">
            <a:avLst/>
          </a:prstGeom>
          <a:noFill/>
          <a:ln>
            <a:noFill/>
          </a:ln>
        </p:spPr>
      </p:pic>
      <p:pic>
        <p:nvPicPr>
          <p:cNvPr descr="A person kissing a baby&#10;&#10;Description automatically generated with medium confidence" id="342" name="Google Shape;342;p24"/>
          <p:cNvPicPr preferRelativeResize="0"/>
          <p:nvPr/>
        </p:nvPicPr>
        <p:blipFill rotWithShape="1">
          <a:blip r:embed="rId4">
            <a:alphaModFix/>
          </a:blip>
          <a:srcRect b="0" l="0" r="0" t="0"/>
          <a:stretch/>
        </p:blipFill>
        <p:spPr>
          <a:xfrm>
            <a:off x="196338" y="3399634"/>
            <a:ext cx="2397856" cy="1212606"/>
          </a:xfrm>
          <a:prstGeom prst="rect">
            <a:avLst/>
          </a:prstGeom>
          <a:noFill/>
          <a:ln>
            <a:noFill/>
          </a:ln>
        </p:spPr>
      </p:pic>
      <p:pic>
        <p:nvPicPr>
          <p:cNvPr id="343" name="Google Shape;343;p24"/>
          <p:cNvPicPr preferRelativeResize="0"/>
          <p:nvPr/>
        </p:nvPicPr>
        <p:blipFill rotWithShape="1">
          <a:blip r:embed="rId5">
            <a:alphaModFix/>
          </a:blip>
          <a:srcRect b="0" l="0" r="0" t="0"/>
          <a:stretch/>
        </p:blipFill>
        <p:spPr>
          <a:xfrm>
            <a:off x="3559390" y="2345196"/>
            <a:ext cx="2536610" cy="1735737"/>
          </a:xfrm>
          <a:prstGeom prst="rect">
            <a:avLst/>
          </a:prstGeom>
          <a:noFill/>
          <a:ln>
            <a:noFill/>
          </a:ln>
        </p:spPr>
      </p:pic>
      <p:pic>
        <p:nvPicPr>
          <p:cNvPr descr="Image result for patient care telemedicine" id="344" name="Google Shape;344;p24">
            <a:hlinkClick r:id="rId6"/>
          </p:cNvPr>
          <p:cNvPicPr preferRelativeResize="0"/>
          <p:nvPr/>
        </p:nvPicPr>
        <p:blipFill rotWithShape="1">
          <a:blip r:embed="rId7">
            <a:alphaModFix/>
          </a:blip>
          <a:srcRect b="0" l="0" r="0" t="0"/>
          <a:stretch/>
        </p:blipFill>
        <p:spPr>
          <a:xfrm>
            <a:off x="8981340" y="2332662"/>
            <a:ext cx="2397854" cy="1736581"/>
          </a:xfrm>
          <a:prstGeom prst="rect">
            <a:avLst/>
          </a:prstGeom>
          <a:noFill/>
          <a:ln>
            <a:noFill/>
          </a:ln>
        </p:spPr>
      </p:pic>
      <p:sp>
        <p:nvSpPr>
          <p:cNvPr id="345" name="Google Shape;345;p24"/>
          <p:cNvSpPr txBox="1"/>
          <p:nvPr/>
        </p:nvSpPr>
        <p:spPr>
          <a:xfrm>
            <a:off x="3301695" y="4210138"/>
            <a:ext cx="4989964" cy="1200329"/>
          </a:xfrm>
          <a:prstGeom prst="rect">
            <a:avLst/>
          </a:prstGeom>
          <a:noFill/>
          <a:ln>
            <a:noFill/>
          </a:ln>
        </p:spPr>
        <p:txBody>
          <a:bodyPr anchorCtr="0" anchor="t" bIns="45700" lIns="91425" spcFirstLastPara="1" rIns="91425" wrap="square" tIns="45700">
            <a:spAutoFit/>
          </a:bodyPr>
          <a:lstStyle/>
          <a:p>
            <a:pPr indent="-285750" lvl="0" marL="285750" marR="0" rtl="0" algn="ctr">
              <a:lnSpc>
                <a:spcPct val="100000"/>
              </a:lnSpc>
              <a:spcBef>
                <a:spcPts val="0"/>
              </a:spcBef>
              <a:spcAft>
                <a:spcPts val="0"/>
              </a:spcAft>
              <a:buClr>
                <a:srgbClr val="005288"/>
              </a:buClr>
              <a:buSzPts val="1800"/>
              <a:buFont typeface="Arial"/>
              <a:buChar char="•"/>
            </a:pPr>
            <a:r>
              <a:rPr b="0" i="0" lang="en-US" sz="1800" u="none" cap="none" strike="noStrike">
                <a:solidFill>
                  <a:srgbClr val="005288"/>
                </a:solidFill>
                <a:latin typeface="Arial"/>
                <a:ea typeface="Arial"/>
                <a:cs typeface="Arial"/>
                <a:sym typeface="Arial"/>
              </a:rPr>
              <a:t>Assessment</a:t>
            </a:r>
            <a:endParaRPr/>
          </a:p>
          <a:p>
            <a:pPr indent="-285750" lvl="0" marL="285750" marR="0" rtl="0" algn="ctr">
              <a:lnSpc>
                <a:spcPct val="100000"/>
              </a:lnSpc>
              <a:spcBef>
                <a:spcPts val="0"/>
              </a:spcBef>
              <a:spcAft>
                <a:spcPts val="0"/>
              </a:spcAft>
              <a:buClr>
                <a:srgbClr val="005288"/>
              </a:buClr>
              <a:buSzPts val="1800"/>
              <a:buFont typeface="Arial"/>
              <a:buChar char="•"/>
            </a:pPr>
            <a:r>
              <a:rPr b="0" i="0" lang="en-US" sz="1800" u="none" cap="none" strike="noStrike">
                <a:solidFill>
                  <a:srgbClr val="005288"/>
                </a:solidFill>
                <a:latin typeface="Arial"/>
                <a:ea typeface="Arial"/>
                <a:cs typeface="Arial"/>
                <a:sym typeface="Arial"/>
              </a:rPr>
              <a:t>Referrals to Resources</a:t>
            </a:r>
            <a:endParaRPr/>
          </a:p>
          <a:p>
            <a:pPr indent="-285750" lvl="0" marL="285750" marR="0" rtl="0" algn="ctr">
              <a:lnSpc>
                <a:spcPct val="100000"/>
              </a:lnSpc>
              <a:spcBef>
                <a:spcPts val="0"/>
              </a:spcBef>
              <a:spcAft>
                <a:spcPts val="0"/>
              </a:spcAft>
              <a:buClr>
                <a:srgbClr val="005288"/>
              </a:buClr>
              <a:buSzPts val="1800"/>
              <a:buFont typeface="Arial"/>
              <a:buChar char="•"/>
            </a:pPr>
            <a:r>
              <a:rPr b="0" i="0" lang="en-US" sz="1800" u="none" cap="none" strike="noStrike">
                <a:solidFill>
                  <a:srgbClr val="005288"/>
                </a:solidFill>
                <a:latin typeface="Arial"/>
                <a:ea typeface="Arial"/>
                <a:cs typeface="Arial"/>
                <a:sym typeface="Arial"/>
              </a:rPr>
              <a:t>Permission to Communicate with Provider for Care Coordination </a:t>
            </a:r>
            <a:endParaRPr/>
          </a:p>
        </p:txBody>
      </p:sp>
      <p:sp>
        <p:nvSpPr>
          <p:cNvPr id="346" name="Google Shape;346;p24"/>
          <p:cNvSpPr txBox="1"/>
          <p:nvPr/>
        </p:nvSpPr>
        <p:spPr>
          <a:xfrm>
            <a:off x="767080" y="3050526"/>
            <a:ext cx="112082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288"/>
              </a:buClr>
              <a:buSzPts val="1800"/>
              <a:buFont typeface="Arial"/>
              <a:buNone/>
            </a:pPr>
            <a:r>
              <a:rPr b="0" i="0" lang="en-US" sz="1800" u="none" cap="none" strike="noStrike">
                <a:solidFill>
                  <a:srgbClr val="005288"/>
                </a:solidFill>
                <a:latin typeface="Arial"/>
                <a:ea typeface="Arial"/>
                <a:cs typeface="Arial"/>
                <a:sym typeface="Arial"/>
              </a:rPr>
              <a:t>Pregnant</a:t>
            </a:r>
            <a:endParaRPr/>
          </a:p>
        </p:txBody>
      </p:sp>
      <p:sp>
        <p:nvSpPr>
          <p:cNvPr id="347" name="Google Shape;347;p24"/>
          <p:cNvSpPr txBox="1"/>
          <p:nvPr/>
        </p:nvSpPr>
        <p:spPr>
          <a:xfrm>
            <a:off x="72216" y="4687685"/>
            <a:ext cx="285206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288"/>
              </a:buClr>
              <a:buSzPts val="1800"/>
              <a:buFont typeface="Arial"/>
              <a:buNone/>
            </a:pPr>
            <a:r>
              <a:rPr b="0" i="0" lang="en-US" sz="1800" u="none" cap="none" strike="noStrike">
                <a:solidFill>
                  <a:srgbClr val="005288"/>
                </a:solidFill>
                <a:latin typeface="Arial"/>
                <a:ea typeface="Arial"/>
                <a:cs typeface="Arial"/>
                <a:sym typeface="Arial"/>
              </a:rPr>
              <a:t>0-12 Months Postpartum </a:t>
            </a:r>
            <a:endParaRPr/>
          </a:p>
        </p:txBody>
      </p:sp>
      <p:sp>
        <p:nvSpPr>
          <p:cNvPr id="348" name="Google Shape;348;p24"/>
          <p:cNvSpPr/>
          <p:nvPr/>
        </p:nvSpPr>
        <p:spPr>
          <a:xfrm>
            <a:off x="2787779" y="2345196"/>
            <a:ext cx="429560" cy="1735737"/>
          </a:xfrm>
          <a:prstGeom prst="righ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5288"/>
              </a:solidFill>
              <a:latin typeface="Arial"/>
              <a:ea typeface="Arial"/>
              <a:cs typeface="Arial"/>
              <a:sym typeface="Arial"/>
            </a:endParaRPr>
          </a:p>
        </p:txBody>
      </p:sp>
      <p:cxnSp>
        <p:nvCxnSpPr>
          <p:cNvPr id="349" name="Google Shape;349;p24"/>
          <p:cNvCxnSpPr>
            <a:stCxn id="348" idx="2"/>
            <a:endCxn id="343" idx="1"/>
          </p:cNvCxnSpPr>
          <p:nvPr/>
        </p:nvCxnSpPr>
        <p:spPr>
          <a:xfrm>
            <a:off x="3217339" y="3213065"/>
            <a:ext cx="342000" cy="0"/>
          </a:xfrm>
          <a:prstGeom prst="straightConnector1">
            <a:avLst/>
          </a:prstGeom>
          <a:noFill/>
          <a:ln cap="flat" cmpd="sng" w="57150">
            <a:solidFill>
              <a:srgbClr val="7595A9"/>
            </a:solidFill>
            <a:prstDash val="solid"/>
            <a:round/>
            <a:headEnd len="sm" w="sm" type="none"/>
            <a:tailEnd len="sm" w="sm" type="none"/>
          </a:ln>
        </p:spPr>
      </p:cxnSp>
      <p:pic>
        <p:nvPicPr>
          <p:cNvPr descr="Did You Know? - Social Determinants of Health" id="350" name="Google Shape;350;p24"/>
          <p:cNvPicPr preferRelativeResize="0"/>
          <p:nvPr/>
        </p:nvPicPr>
        <p:blipFill rotWithShape="1">
          <a:blip r:embed="rId8">
            <a:alphaModFix/>
          </a:blip>
          <a:srcRect b="0" l="0" r="0" t="0"/>
          <a:stretch/>
        </p:blipFill>
        <p:spPr>
          <a:xfrm>
            <a:off x="6264360" y="2345196"/>
            <a:ext cx="2397853" cy="1759113"/>
          </a:xfrm>
          <a:prstGeom prst="rect">
            <a:avLst/>
          </a:prstGeom>
          <a:noFill/>
          <a:ln>
            <a:noFill/>
          </a:ln>
        </p:spPr>
      </p:pic>
      <p:sp>
        <p:nvSpPr>
          <p:cNvPr id="351" name="Google Shape;351;p24"/>
          <p:cNvSpPr txBox="1"/>
          <p:nvPr/>
        </p:nvSpPr>
        <p:spPr>
          <a:xfrm>
            <a:off x="8528714" y="4210138"/>
            <a:ext cx="339455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288"/>
              </a:buClr>
              <a:buSzPts val="1800"/>
              <a:buFont typeface="Arial"/>
              <a:buNone/>
            </a:pPr>
            <a:r>
              <a:rPr b="0" i="0" lang="en-US" sz="1800" u="none" cap="none" strike="noStrike">
                <a:solidFill>
                  <a:srgbClr val="005288"/>
                </a:solidFill>
                <a:latin typeface="Arial"/>
                <a:ea typeface="Arial"/>
                <a:cs typeface="Arial"/>
                <a:sym typeface="Arial"/>
              </a:rPr>
              <a:t>Patient-Provider Treatment</a:t>
            </a:r>
            <a:endParaRPr/>
          </a:p>
        </p:txBody>
      </p:sp>
      <p:cxnSp>
        <p:nvCxnSpPr>
          <p:cNvPr id="352" name="Google Shape;352;p24"/>
          <p:cNvCxnSpPr/>
          <p:nvPr/>
        </p:nvCxnSpPr>
        <p:spPr>
          <a:xfrm>
            <a:off x="8366693" y="3201376"/>
            <a:ext cx="591040" cy="11689"/>
          </a:xfrm>
          <a:prstGeom prst="straightConnector1">
            <a:avLst/>
          </a:prstGeom>
          <a:noFill/>
          <a:ln cap="flat" cmpd="sng" w="57150">
            <a:solidFill>
              <a:srgbClr val="7595A9"/>
            </a:solidFill>
            <a:prstDash val="solid"/>
            <a:round/>
            <a:headEnd len="sm" w="sm" type="none"/>
            <a:tailEnd len="sm" w="sm" type="none"/>
          </a:ln>
        </p:spPr>
      </p:cxnSp>
      <p:sp>
        <p:nvSpPr>
          <p:cNvPr id="353" name="Google Shape;353;p24"/>
          <p:cNvSpPr txBox="1"/>
          <p:nvPr/>
        </p:nvSpPr>
        <p:spPr>
          <a:xfrm>
            <a:off x="609600" y="-44832"/>
            <a:ext cx="10972800" cy="16002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rgbClr val="002060"/>
              </a:buClr>
              <a:buSzPct val="100000"/>
              <a:buFont typeface="Arial"/>
              <a:buNone/>
            </a:pPr>
            <a:r>
              <a:rPr b="1" i="0" lang="en-US" sz="3200" u="none" cap="none" strike="noStrike">
                <a:solidFill>
                  <a:srgbClr val="002060"/>
                </a:solidFill>
                <a:latin typeface="Arial"/>
                <a:ea typeface="Arial"/>
                <a:cs typeface="Arial"/>
                <a:sym typeface="Arial"/>
              </a:rPr>
              <a:t>How Mom’s</a:t>
            </a:r>
            <a:r>
              <a:rPr b="1" i="0" lang="en-US" sz="3200" u="none" cap="none" strike="noStrike">
                <a:solidFill>
                  <a:srgbClr val="FF0000"/>
                </a:solidFill>
                <a:latin typeface="Arial"/>
                <a:ea typeface="Arial"/>
                <a:cs typeface="Arial"/>
                <a:sym typeface="Arial"/>
              </a:rPr>
              <a:t> IMPACTT </a:t>
            </a:r>
            <a:r>
              <a:rPr b="1" i="0" lang="en-US" sz="3200" u="none" cap="none" strike="noStrike">
                <a:solidFill>
                  <a:srgbClr val="002060"/>
                </a:solidFill>
                <a:latin typeface="Arial"/>
                <a:ea typeface="Arial"/>
                <a:cs typeface="Arial"/>
                <a:sym typeface="Arial"/>
              </a:rPr>
              <a:t>Works</a:t>
            </a:r>
            <a:endParaRPr/>
          </a:p>
          <a:p>
            <a:pPr indent="0" lvl="0" marL="0" marR="0" rtl="0" algn="ctr">
              <a:lnSpc>
                <a:spcPct val="90000"/>
              </a:lnSpc>
              <a:spcBef>
                <a:spcPts val="0"/>
              </a:spcBef>
              <a:spcAft>
                <a:spcPts val="0"/>
              </a:spcAft>
              <a:buClr>
                <a:srgbClr val="002060"/>
              </a:buClr>
              <a:buSzPct val="100000"/>
              <a:buFont typeface="Arial"/>
              <a:buNone/>
            </a:pPr>
            <a:r>
              <a:rPr b="1" i="0" lang="en-US" sz="3200" u="none" cap="none" strike="noStrike">
                <a:solidFill>
                  <a:srgbClr val="002060"/>
                </a:solidFill>
                <a:latin typeface="Arial"/>
                <a:ea typeface="Arial"/>
                <a:cs typeface="Arial"/>
                <a:sym typeface="Arial"/>
              </a:rPr>
              <a:t>[Patients]</a:t>
            </a:r>
            <a:endParaRPr b="0" i="0" sz="3200" u="none" cap="none" strike="noStrike">
              <a:solidFill>
                <a:srgbClr val="002060"/>
              </a:solidFill>
              <a:latin typeface="Arial"/>
              <a:ea typeface="Arial"/>
              <a:cs typeface="Arial"/>
              <a:sym typeface="Arial"/>
            </a:endParaRPr>
          </a:p>
        </p:txBody>
      </p:sp>
      <p:sp>
        <p:nvSpPr>
          <p:cNvPr id="354" name="Google Shape;354;p24"/>
          <p:cNvSpPr txBox="1"/>
          <p:nvPr/>
        </p:nvSpPr>
        <p:spPr>
          <a:xfrm>
            <a:off x="4827695" y="5596006"/>
            <a:ext cx="2106667" cy="9848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288"/>
              </a:buClr>
              <a:buSzPts val="2000"/>
              <a:buFont typeface="Arial"/>
              <a:buNone/>
            </a:pPr>
            <a:r>
              <a:rPr b="1" i="0" lang="en-US" sz="2000" u="none" cap="none" strike="noStrike">
                <a:solidFill>
                  <a:srgbClr val="005288"/>
                </a:solidFill>
                <a:latin typeface="Arial"/>
                <a:ea typeface="Arial"/>
                <a:cs typeface="Arial"/>
                <a:sym typeface="Arial"/>
              </a:rPr>
              <a:t>843-792-MOMS </a:t>
            </a:r>
            <a:endParaRPr/>
          </a:p>
          <a:p>
            <a:pPr indent="0" lvl="0" marL="0" marR="0" rtl="0" algn="l">
              <a:lnSpc>
                <a:spcPct val="100000"/>
              </a:lnSpc>
              <a:spcBef>
                <a:spcPts val="0"/>
              </a:spcBef>
              <a:spcAft>
                <a:spcPts val="0"/>
              </a:spcAft>
              <a:buClr>
                <a:srgbClr val="005288"/>
              </a:buClr>
              <a:buSzPts val="2000"/>
              <a:buFont typeface="Arial"/>
              <a:buNone/>
            </a:pPr>
            <a:r>
              <a:rPr b="1" i="0" lang="en-US" sz="2000" u="none" cap="none" strike="noStrike">
                <a:solidFill>
                  <a:srgbClr val="005288"/>
                </a:solidFill>
                <a:latin typeface="Arial"/>
                <a:ea typeface="Arial"/>
                <a:cs typeface="Arial"/>
                <a:sym typeface="Arial"/>
              </a:rPr>
              <a:t>(843)-792-6667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5288"/>
              </a:solidFill>
              <a:latin typeface="Arial"/>
              <a:ea typeface="Arial"/>
              <a:cs typeface="Arial"/>
              <a:sym typeface="Arial"/>
            </a:endParaRPr>
          </a:p>
        </p:txBody>
      </p:sp>
      <p:pic>
        <p:nvPicPr>
          <p:cNvPr descr="The Duke Endowment" id="355" name="Google Shape;355;p24">
            <a:hlinkClick r:id="rId9"/>
          </p:cNvPr>
          <p:cNvPicPr preferRelativeResize="0"/>
          <p:nvPr/>
        </p:nvPicPr>
        <p:blipFill rotWithShape="1">
          <a:blip r:embed="rId10">
            <a:alphaModFix/>
          </a:blip>
          <a:srcRect b="0" l="0" r="0" t="0"/>
          <a:stretch/>
        </p:blipFill>
        <p:spPr>
          <a:xfrm>
            <a:off x="8002431" y="5960431"/>
            <a:ext cx="2174069" cy="840625"/>
          </a:xfrm>
          <a:prstGeom prst="rect">
            <a:avLst/>
          </a:prstGeom>
          <a:noFill/>
          <a:ln>
            <a:noFill/>
          </a:ln>
        </p:spPr>
      </p:pic>
      <p:pic>
        <p:nvPicPr>
          <p:cNvPr descr="DAODA.png" id="356" name="Google Shape;356;p24"/>
          <p:cNvPicPr preferRelativeResize="0"/>
          <p:nvPr/>
        </p:nvPicPr>
        <p:blipFill rotWithShape="1">
          <a:blip r:embed="rId11">
            <a:alphaModFix/>
          </a:blip>
          <a:srcRect b="0" l="0" r="0" t="0"/>
          <a:stretch/>
        </p:blipFill>
        <p:spPr>
          <a:xfrm>
            <a:off x="10176500" y="6014022"/>
            <a:ext cx="1746771" cy="7870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25"/>
          <p:cNvPicPr preferRelativeResize="0"/>
          <p:nvPr/>
        </p:nvPicPr>
        <p:blipFill rotWithShape="1">
          <a:blip r:embed="rId3">
            <a:alphaModFix/>
          </a:blip>
          <a:srcRect b="0" l="0" r="0" t="0"/>
          <a:stretch/>
        </p:blipFill>
        <p:spPr>
          <a:xfrm>
            <a:off x="256196" y="1569746"/>
            <a:ext cx="2404533" cy="1426123"/>
          </a:xfrm>
          <a:prstGeom prst="rect">
            <a:avLst/>
          </a:prstGeom>
          <a:noFill/>
          <a:ln>
            <a:noFill/>
          </a:ln>
        </p:spPr>
      </p:pic>
      <p:pic>
        <p:nvPicPr>
          <p:cNvPr descr="A person kissing a baby&#10;&#10;Description automatically generated with medium confidence" id="363" name="Google Shape;363;p25"/>
          <p:cNvPicPr preferRelativeResize="0"/>
          <p:nvPr/>
        </p:nvPicPr>
        <p:blipFill rotWithShape="1">
          <a:blip r:embed="rId4">
            <a:alphaModFix/>
          </a:blip>
          <a:srcRect b="0" l="0" r="0" t="0"/>
          <a:stretch/>
        </p:blipFill>
        <p:spPr>
          <a:xfrm>
            <a:off x="196338" y="3399634"/>
            <a:ext cx="2397856" cy="1212606"/>
          </a:xfrm>
          <a:prstGeom prst="rect">
            <a:avLst/>
          </a:prstGeom>
          <a:noFill/>
          <a:ln>
            <a:noFill/>
          </a:ln>
        </p:spPr>
      </p:pic>
      <p:pic>
        <p:nvPicPr>
          <p:cNvPr id="364" name="Google Shape;364;p25"/>
          <p:cNvPicPr preferRelativeResize="0"/>
          <p:nvPr/>
        </p:nvPicPr>
        <p:blipFill rotWithShape="1">
          <a:blip r:embed="rId5">
            <a:alphaModFix/>
          </a:blip>
          <a:srcRect b="0" l="0" r="0" t="0"/>
          <a:stretch/>
        </p:blipFill>
        <p:spPr>
          <a:xfrm>
            <a:off x="3559390" y="2345196"/>
            <a:ext cx="2536610" cy="1735737"/>
          </a:xfrm>
          <a:prstGeom prst="rect">
            <a:avLst/>
          </a:prstGeom>
          <a:noFill/>
          <a:ln>
            <a:noFill/>
          </a:ln>
        </p:spPr>
      </p:pic>
      <p:sp>
        <p:nvSpPr>
          <p:cNvPr id="365" name="Google Shape;365;p25"/>
          <p:cNvSpPr txBox="1"/>
          <p:nvPr/>
        </p:nvSpPr>
        <p:spPr>
          <a:xfrm>
            <a:off x="767080" y="3050526"/>
            <a:ext cx="11208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Pregnant</a:t>
            </a:r>
            <a:endParaRPr/>
          </a:p>
        </p:txBody>
      </p:sp>
      <p:sp>
        <p:nvSpPr>
          <p:cNvPr id="366" name="Google Shape;366;p25"/>
          <p:cNvSpPr txBox="1"/>
          <p:nvPr/>
        </p:nvSpPr>
        <p:spPr>
          <a:xfrm>
            <a:off x="72216" y="4687685"/>
            <a:ext cx="285206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0-12 Months Postpartum </a:t>
            </a:r>
            <a:endParaRPr/>
          </a:p>
        </p:txBody>
      </p:sp>
      <p:sp>
        <p:nvSpPr>
          <p:cNvPr id="367" name="Google Shape;367;p25"/>
          <p:cNvSpPr/>
          <p:nvPr/>
        </p:nvSpPr>
        <p:spPr>
          <a:xfrm>
            <a:off x="2787779" y="2345196"/>
            <a:ext cx="429560" cy="1735737"/>
          </a:xfrm>
          <a:prstGeom prst="righ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8" name="Google Shape;368;p25"/>
          <p:cNvCxnSpPr>
            <a:stCxn id="367" idx="2"/>
            <a:endCxn id="364" idx="1"/>
          </p:cNvCxnSpPr>
          <p:nvPr/>
        </p:nvCxnSpPr>
        <p:spPr>
          <a:xfrm>
            <a:off x="3217339" y="3213065"/>
            <a:ext cx="342000" cy="0"/>
          </a:xfrm>
          <a:prstGeom prst="straightConnector1">
            <a:avLst/>
          </a:prstGeom>
          <a:noFill/>
          <a:ln cap="flat" cmpd="sng" w="57150">
            <a:solidFill>
              <a:srgbClr val="7595A9"/>
            </a:solidFill>
            <a:prstDash val="solid"/>
            <a:round/>
            <a:headEnd len="sm" w="sm" type="none"/>
            <a:tailEnd len="sm" w="sm" type="none"/>
          </a:ln>
        </p:spPr>
      </p:cxnSp>
      <p:cxnSp>
        <p:nvCxnSpPr>
          <p:cNvPr id="369" name="Google Shape;369;p25"/>
          <p:cNvCxnSpPr/>
          <p:nvPr/>
        </p:nvCxnSpPr>
        <p:spPr>
          <a:xfrm>
            <a:off x="8366693" y="3201376"/>
            <a:ext cx="591040" cy="11689"/>
          </a:xfrm>
          <a:prstGeom prst="straightConnector1">
            <a:avLst/>
          </a:prstGeom>
          <a:noFill/>
          <a:ln cap="flat" cmpd="sng" w="57150">
            <a:solidFill>
              <a:srgbClr val="7595A9"/>
            </a:solidFill>
            <a:prstDash val="solid"/>
            <a:round/>
            <a:headEnd len="sm" w="sm" type="none"/>
            <a:tailEnd len="sm" w="sm" type="none"/>
          </a:ln>
        </p:spPr>
      </p:cxnSp>
      <p:sp>
        <p:nvSpPr>
          <p:cNvPr id="370" name="Google Shape;370;p25"/>
          <p:cNvSpPr txBox="1"/>
          <p:nvPr/>
        </p:nvSpPr>
        <p:spPr>
          <a:xfrm>
            <a:off x="609600" y="-40896"/>
            <a:ext cx="10972800" cy="16002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rgbClr val="002060"/>
              </a:buClr>
              <a:buSzPct val="100000"/>
              <a:buFont typeface="Arial"/>
              <a:buNone/>
            </a:pPr>
            <a:r>
              <a:rPr b="1" lang="en-US" sz="3200">
                <a:solidFill>
                  <a:srgbClr val="002060"/>
                </a:solidFill>
                <a:latin typeface="Arial"/>
                <a:ea typeface="Arial"/>
                <a:cs typeface="Arial"/>
                <a:sym typeface="Arial"/>
              </a:rPr>
              <a:t>How Mom’s</a:t>
            </a:r>
            <a:r>
              <a:rPr b="1" lang="en-US" sz="3200">
                <a:solidFill>
                  <a:srgbClr val="FF0000"/>
                </a:solidFill>
                <a:latin typeface="Arial"/>
                <a:ea typeface="Arial"/>
                <a:cs typeface="Arial"/>
                <a:sym typeface="Arial"/>
              </a:rPr>
              <a:t> IMPACTT </a:t>
            </a:r>
            <a:r>
              <a:rPr b="1" lang="en-US" sz="3200">
                <a:solidFill>
                  <a:srgbClr val="002060"/>
                </a:solidFill>
                <a:latin typeface="Arial"/>
                <a:ea typeface="Arial"/>
                <a:cs typeface="Arial"/>
                <a:sym typeface="Arial"/>
              </a:rPr>
              <a:t>Works</a:t>
            </a:r>
            <a:endParaRPr/>
          </a:p>
          <a:p>
            <a:pPr indent="0" lvl="0" marL="0" marR="0" rtl="0" algn="ctr">
              <a:lnSpc>
                <a:spcPct val="90000"/>
              </a:lnSpc>
              <a:spcBef>
                <a:spcPts val="0"/>
              </a:spcBef>
              <a:spcAft>
                <a:spcPts val="0"/>
              </a:spcAft>
              <a:buClr>
                <a:srgbClr val="002060"/>
              </a:buClr>
              <a:buSzPct val="100000"/>
              <a:buFont typeface="Arial"/>
              <a:buNone/>
            </a:pPr>
            <a:r>
              <a:rPr b="1" lang="en-US" sz="3200">
                <a:solidFill>
                  <a:srgbClr val="002060"/>
                </a:solidFill>
                <a:latin typeface="Arial"/>
                <a:ea typeface="Arial"/>
                <a:cs typeface="Arial"/>
                <a:sym typeface="Arial"/>
              </a:rPr>
              <a:t>[Patients]</a:t>
            </a:r>
            <a:endParaRPr sz="3200">
              <a:solidFill>
                <a:srgbClr val="002060"/>
              </a:solidFill>
              <a:latin typeface="Arial"/>
              <a:ea typeface="Arial"/>
              <a:cs typeface="Arial"/>
              <a:sym typeface="Arial"/>
            </a:endParaRPr>
          </a:p>
        </p:txBody>
      </p:sp>
      <p:sp>
        <p:nvSpPr>
          <p:cNvPr id="371" name="Google Shape;371;p25"/>
          <p:cNvSpPr txBox="1"/>
          <p:nvPr/>
        </p:nvSpPr>
        <p:spPr>
          <a:xfrm>
            <a:off x="3235771" y="4314007"/>
            <a:ext cx="4761797" cy="1200329"/>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Assessment</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Referrals to Resources</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Communication/Care Coordination</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Enroll in Text-Message Monitoring System </a:t>
            </a:r>
            <a:endParaRPr/>
          </a:p>
        </p:txBody>
      </p:sp>
      <p:pic>
        <p:nvPicPr>
          <p:cNvPr id="372" name="Google Shape;372;p25"/>
          <p:cNvPicPr preferRelativeResize="0"/>
          <p:nvPr/>
        </p:nvPicPr>
        <p:blipFill rotWithShape="1">
          <a:blip r:embed="rId6">
            <a:alphaModFix/>
          </a:blip>
          <a:srcRect b="0" l="0" r="0" t="0"/>
          <a:stretch/>
        </p:blipFill>
        <p:spPr>
          <a:xfrm>
            <a:off x="7549113" y="2215150"/>
            <a:ext cx="4446549" cy="2040083"/>
          </a:xfrm>
          <a:prstGeom prst="rect">
            <a:avLst/>
          </a:prstGeom>
          <a:noFill/>
          <a:ln>
            <a:noFill/>
          </a:ln>
        </p:spPr>
      </p:pic>
      <p:pic>
        <p:nvPicPr>
          <p:cNvPr id="373" name="Google Shape;373;p25"/>
          <p:cNvPicPr preferRelativeResize="0"/>
          <p:nvPr/>
        </p:nvPicPr>
        <p:blipFill rotWithShape="1">
          <a:blip r:embed="rId7">
            <a:alphaModFix/>
          </a:blip>
          <a:srcRect b="0" l="0" r="0" t="0"/>
          <a:stretch/>
        </p:blipFill>
        <p:spPr>
          <a:xfrm>
            <a:off x="6096000" y="2433145"/>
            <a:ext cx="1616962" cy="1419226"/>
          </a:xfrm>
          <a:prstGeom prst="rect">
            <a:avLst/>
          </a:prstGeom>
          <a:noFill/>
          <a:ln>
            <a:noFill/>
          </a:ln>
        </p:spPr>
      </p:pic>
      <p:sp>
        <p:nvSpPr>
          <p:cNvPr id="374" name="Google Shape;374;p25"/>
          <p:cNvSpPr txBox="1"/>
          <p:nvPr/>
        </p:nvSpPr>
        <p:spPr>
          <a:xfrm>
            <a:off x="7934561" y="4272186"/>
            <a:ext cx="3675652" cy="1477328"/>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Screenings each trimester of pregnancy, 1 month postpartum and every 3 months from delivery until 12 months postpartum.</a:t>
            </a:r>
            <a:endParaRPr/>
          </a:p>
        </p:txBody>
      </p:sp>
      <p:sp>
        <p:nvSpPr>
          <p:cNvPr id="375" name="Google Shape;375;p25"/>
          <p:cNvSpPr txBox="1"/>
          <p:nvPr/>
        </p:nvSpPr>
        <p:spPr>
          <a:xfrm>
            <a:off x="7652096" y="867868"/>
            <a:ext cx="4343566" cy="1200329"/>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Text message mental health, substance use, IPV screenings</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Resources/referral  </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Care coordination</a:t>
            </a:r>
            <a:endParaRPr/>
          </a:p>
        </p:txBody>
      </p:sp>
      <p:sp>
        <p:nvSpPr>
          <p:cNvPr id="376" name="Google Shape;376;p25"/>
          <p:cNvSpPr txBox="1"/>
          <p:nvPr/>
        </p:nvSpPr>
        <p:spPr>
          <a:xfrm>
            <a:off x="4797814" y="5630392"/>
            <a:ext cx="2106667"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843-792-MOMS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(843)-792-6667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The Duke Endowment" id="377" name="Google Shape;377;p25">
            <a:hlinkClick r:id="rId8"/>
          </p:cNvPr>
          <p:cNvPicPr preferRelativeResize="0"/>
          <p:nvPr/>
        </p:nvPicPr>
        <p:blipFill rotWithShape="1">
          <a:blip r:embed="rId9">
            <a:alphaModFix/>
          </a:blip>
          <a:srcRect b="0" l="0" r="0" t="0"/>
          <a:stretch/>
        </p:blipFill>
        <p:spPr>
          <a:xfrm>
            <a:off x="8002431" y="5960431"/>
            <a:ext cx="2174069" cy="840625"/>
          </a:xfrm>
          <a:prstGeom prst="rect">
            <a:avLst/>
          </a:prstGeom>
          <a:noFill/>
          <a:ln>
            <a:noFill/>
          </a:ln>
        </p:spPr>
      </p:pic>
      <p:pic>
        <p:nvPicPr>
          <p:cNvPr descr="DAODA.png" id="378" name="Google Shape;378;p25"/>
          <p:cNvPicPr preferRelativeResize="0"/>
          <p:nvPr/>
        </p:nvPicPr>
        <p:blipFill rotWithShape="1">
          <a:blip r:embed="rId10">
            <a:alphaModFix/>
          </a:blip>
          <a:srcRect b="0" l="0" r="0" t="0"/>
          <a:stretch/>
        </p:blipFill>
        <p:spPr>
          <a:xfrm>
            <a:off x="10176500" y="6014022"/>
            <a:ext cx="1746771" cy="7870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26"/>
          <p:cNvPicPr preferRelativeResize="0"/>
          <p:nvPr/>
        </p:nvPicPr>
        <p:blipFill rotWithShape="1">
          <a:blip r:embed="rId3">
            <a:alphaModFix/>
          </a:blip>
          <a:srcRect b="0" l="0" r="0" t="0"/>
          <a:stretch/>
        </p:blipFill>
        <p:spPr>
          <a:xfrm>
            <a:off x="4897270" y="2345196"/>
            <a:ext cx="2536610" cy="1735737"/>
          </a:xfrm>
          <a:prstGeom prst="rect">
            <a:avLst/>
          </a:prstGeom>
          <a:noFill/>
          <a:ln>
            <a:noFill/>
          </a:ln>
        </p:spPr>
      </p:pic>
      <p:sp>
        <p:nvSpPr>
          <p:cNvPr id="385" name="Google Shape;385;p26"/>
          <p:cNvSpPr txBox="1"/>
          <p:nvPr/>
        </p:nvSpPr>
        <p:spPr>
          <a:xfrm>
            <a:off x="4057304" y="4245313"/>
            <a:ext cx="389271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Scheduled Trainings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Tailored for Practice</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Setting and Provider Type </a:t>
            </a:r>
            <a:endParaRPr/>
          </a:p>
        </p:txBody>
      </p:sp>
      <p:sp>
        <p:nvSpPr>
          <p:cNvPr id="386" name="Google Shape;386;p26"/>
          <p:cNvSpPr/>
          <p:nvPr/>
        </p:nvSpPr>
        <p:spPr>
          <a:xfrm>
            <a:off x="3842524" y="2363198"/>
            <a:ext cx="429560" cy="1735737"/>
          </a:xfrm>
          <a:prstGeom prst="righ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87" name="Google Shape;387;p26"/>
          <p:cNvCxnSpPr>
            <a:stCxn id="386" idx="2"/>
            <a:endCxn id="384" idx="1"/>
          </p:cNvCxnSpPr>
          <p:nvPr/>
        </p:nvCxnSpPr>
        <p:spPr>
          <a:xfrm flipH="1" rot="10800000">
            <a:off x="4272084" y="3213067"/>
            <a:ext cx="625200" cy="18000"/>
          </a:xfrm>
          <a:prstGeom prst="straightConnector1">
            <a:avLst/>
          </a:prstGeom>
          <a:noFill/>
          <a:ln cap="flat" cmpd="sng" w="57150">
            <a:solidFill>
              <a:srgbClr val="7595A9"/>
            </a:solidFill>
            <a:prstDash val="solid"/>
            <a:round/>
            <a:headEnd len="sm" w="sm" type="none"/>
            <a:tailEnd len="sm" w="sm" type="none"/>
          </a:ln>
        </p:spPr>
      </p:cxnSp>
      <p:pic>
        <p:nvPicPr>
          <p:cNvPr descr="Community Health Worker Pathway - NECC Current Students" id="388" name="Google Shape;388;p26"/>
          <p:cNvPicPr preferRelativeResize="0"/>
          <p:nvPr/>
        </p:nvPicPr>
        <p:blipFill rotWithShape="1">
          <a:blip r:embed="rId4">
            <a:alphaModFix/>
          </a:blip>
          <a:srcRect b="0" l="0" r="0" t="0"/>
          <a:stretch/>
        </p:blipFill>
        <p:spPr>
          <a:xfrm>
            <a:off x="1023822" y="2499392"/>
            <a:ext cx="2397854" cy="1339909"/>
          </a:xfrm>
          <a:prstGeom prst="rect">
            <a:avLst/>
          </a:prstGeom>
          <a:noFill/>
          <a:ln>
            <a:noFill/>
          </a:ln>
        </p:spPr>
      </p:pic>
      <p:pic>
        <p:nvPicPr>
          <p:cNvPr descr="Professional Development - Live Virtual Classroom Training" id="389" name="Google Shape;389;p26"/>
          <p:cNvPicPr preferRelativeResize="0"/>
          <p:nvPr/>
        </p:nvPicPr>
        <p:blipFill rotWithShape="1">
          <a:blip r:embed="rId5">
            <a:alphaModFix/>
          </a:blip>
          <a:srcRect b="0" l="0" r="0" t="0"/>
          <a:stretch/>
        </p:blipFill>
        <p:spPr>
          <a:xfrm>
            <a:off x="8059066" y="2328154"/>
            <a:ext cx="2552072" cy="1735737"/>
          </a:xfrm>
          <a:prstGeom prst="rect">
            <a:avLst/>
          </a:prstGeom>
          <a:noFill/>
          <a:ln>
            <a:noFill/>
          </a:ln>
        </p:spPr>
      </p:pic>
      <p:sp>
        <p:nvSpPr>
          <p:cNvPr id="390" name="Google Shape;390;p26"/>
          <p:cNvSpPr txBox="1"/>
          <p:nvPr/>
        </p:nvSpPr>
        <p:spPr>
          <a:xfrm>
            <a:off x="7053019" y="4227311"/>
            <a:ext cx="429178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Provider Trainings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In-Person or</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Virtual </a:t>
            </a:r>
            <a:endParaRPr/>
          </a:p>
        </p:txBody>
      </p:sp>
      <p:cxnSp>
        <p:nvCxnSpPr>
          <p:cNvPr id="391" name="Google Shape;391;p26"/>
          <p:cNvCxnSpPr/>
          <p:nvPr/>
        </p:nvCxnSpPr>
        <p:spPr>
          <a:xfrm>
            <a:off x="7433880" y="3257172"/>
            <a:ext cx="605939" cy="0"/>
          </a:xfrm>
          <a:prstGeom prst="straightConnector1">
            <a:avLst/>
          </a:prstGeom>
          <a:noFill/>
          <a:ln cap="flat" cmpd="sng" w="57150">
            <a:solidFill>
              <a:srgbClr val="7595A9"/>
            </a:solidFill>
            <a:prstDash val="solid"/>
            <a:round/>
            <a:headEnd len="sm" w="sm" type="none"/>
            <a:tailEnd len="sm" w="sm" type="none"/>
          </a:ln>
        </p:spPr>
      </p:cxnSp>
      <p:sp>
        <p:nvSpPr>
          <p:cNvPr id="392" name="Google Shape;392;p26"/>
          <p:cNvSpPr txBox="1"/>
          <p:nvPr/>
        </p:nvSpPr>
        <p:spPr>
          <a:xfrm>
            <a:off x="679175" y="-119017"/>
            <a:ext cx="10972800" cy="16002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rgbClr val="002060"/>
              </a:buClr>
              <a:buSzPct val="100000"/>
              <a:buFont typeface="Arial"/>
              <a:buNone/>
            </a:pPr>
            <a:r>
              <a:rPr b="1" lang="en-US" sz="3200">
                <a:solidFill>
                  <a:srgbClr val="002060"/>
                </a:solidFill>
                <a:latin typeface="Arial"/>
                <a:ea typeface="Arial"/>
                <a:cs typeface="Arial"/>
                <a:sym typeface="Arial"/>
              </a:rPr>
              <a:t>How Mom’s</a:t>
            </a:r>
            <a:r>
              <a:rPr b="1" lang="en-US" sz="3200">
                <a:solidFill>
                  <a:srgbClr val="FF0000"/>
                </a:solidFill>
                <a:latin typeface="Arial"/>
                <a:ea typeface="Arial"/>
                <a:cs typeface="Arial"/>
                <a:sym typeface="Arial"/>
              </a:rPr>
              <a:t> IMPACTT </a:t>
            </a:r>
            <a:r>
              <a:rPr b="1" lang="en-US" sz="3200">
                <a:solidFill>
                  <a:srgbClr val="002060"/>
                </a:solidFill>
                <a:latin typeface="Arial"/>
                <a:ea typeface="Arial"/>
                <a:cs typeface="Arial"/>
                <a:sym typeface="Arial"/>
              </a:rPr>
              <a:t>Works</a:t>
            </a:r>
            <a:endParaRPr/>
          </a:p>
          <a:p>
            <a:pPr indent="0" lvl="0" marL="0" marR="0" rtl="0" algn="ctr">
              <a:lnSpc>
                <a:spcPct val="90000"/>
              </a:lnSpc>
              <a:spcBef>
                <a:spcPts val="0"/>
              </a:spcBef>
              <a:spcAft>
                <a:spcPts val="0"/>
              </a:spcAft>
              <a:buClr>
                <a:srgbClr val="002060"/>
              </a:buClr>
              <a:buSzPct val="100000"/>
              <a:buFont typeface="Arial"/>
              <a:buNone/>
            </a:pPr>
            <a:r>
              <a:rPr b="1" lang="en-US" sz="3200">
                <a:solidFill>
                  <a:srgbClr val="002060"/>
                </a:solidFill>
                <a:latin typeface="Arial"/>
                <a:ea typeface="Arial"/>
                <a:cs typeface="Arial"/>
                <a:sym typeface="Arial"/>
              </a:rPr>
              <a:t>[Practices, Hospitals, Organizations]</a:t>
            </a:r>
            <a:endParaRPr sz="3200">
              <a:solidFill>
                <a:srgbClr val="002060"/>
              </a:solidFill>
              <a:latin typeface="Arial"/>
              <a:ea typeface="Arial"/>
              <a:cs typeface="Arial"/>
              <a:sym typeface="Arial"/>
            </a:endParaRPr>
          </a:p>
        </p:txBody>
      </p:sp>
      <p:sp>
        <p:nvSpPr>
          <p:cNvPr id="393" name="Google Shape;393;p26"/>
          <p:cNvSpPr txBox="1"/>
          <p:nvPr/>
        </p:nvSpPr>
        <p:spPr>
          <a:xfrm>
            <a:off x="-272233" y="4080933"/>
            <a:ext cx="4989964"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Doulas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Midwifes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Obstetricians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Pediatricians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Psychiatrists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Community Health Workers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Advance Practice Providers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Primary Care/Family Practice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Birthing Hospital Staff</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4" name="Google Shape;394;p26"/>
          <p:cNvSpPr txBox="1"/>
          <p:nvPr/>
        </p:nvSpPr>
        <p:spPr>
          <a:xfrm>
            <a:off x="1141136" y="1634349"/>
            <a:ext cx="238879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Practices, Hospitals,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Organizations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5" name="Google Shape;395;p26"/>
          <p:cNvSpPr txBox="1"/>
          <p:nvPr/>
        </p:nvSpPr>
        <p:spPr>
          <a:xfrm>
            <a:off x="4897270" y="5356197"/>
            <a:ext cx="2106667"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843-792-MOMS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(843)-792-6667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The Duke Endowment" id="396" name="Google Shape;396;p26">
            <a:hlinkClick r:id="rId6"/>
          </p:cNvPr>
          <p:cNvPicPr preferRelativeResize="0"/>
          <p:nvPr/>
        </p:nvPicPr>
        <p:blipFill rotWithShape="1">
          <a:blip r:embed="rId7">
            <a:alphaModFix/>
          </a:blip>
          <a:srcRect b="0" l="0" r="0" t="0"/>
          <a:stretch/>
        </p:blipFill>
        <p:spPr>
          <a:xfrm>
            <a:off x="7597029" y="5949710"/>
            <a:ext cx="2174069" cy="840625"/>
          </a:xfrm>
          <a:prstGeom prst="rect">
            <a:avLst/>
          </a:prstGeom>
          <a:noFill/>
          <a:ln>
            <a:noFill/>
          </a:ln>
        </p:spPr>
      </p:pic>
      <p:pic>
        <p:nvPicPr>
          <p:cNvPr descr="DAODA.png" id="397" name="Google Shape;397;p26"/>
          <p:cNvPicPr preferRelativeResize="0"/>
          <p:nvPr/>
        </p:nvPicPr>
        <p:blipFill rotWithShape="1">
          <a:blip r:embed="rId8">
            <a:alphaModFix/>
          </a:blip>
          <a:srcRect b="0" l="0" r="0" t="0"/>
          <a:stretch/>
        </p:blipFill>
        <p:spPr>
          <a:xfrm>
            <a:off x="9771098" y="6003301"/>
            <a:ext cx="1746771" cy="7870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b="0" l="0" r="0" t="0"/>
          <a:stretch/>
        </p:blipFill>
        <p:spPr>
          <a:xfrm>
            <a:off x="3559390" y="2345196"/>
            <a:ext cx="2536610" cy="1735737"/>
          </a:xfrm>
          <a:prstGeom prst="rect">
            <a:avLst/>
          </a:prstGeom>
          <a:noFill/>
          <a:ln>
            <a:noFill/>
          </a:ln>
        </p:spPr>
      </p:pic>
      <p:sp>
        <p:nvSpPr>
          <p:cNvPr id="403" name="Google Shape;403;p27"/>
          <p:cNvSpPr/>
          <p:nvPr/>
        </p:nvSpPr>
        <p:spPr>
          <a:xfrm>
            <a:off x="2787779" y="2345196"/>
            <a:ext cx="429560" cy="1735737"/>
          </a:xfrm>
          <a:prstGeom prst="righ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04" name="Google Shape;404;p27"/>
          <p:cNvCxnSpPr>
            <a:stCxn id="403" idx="2"/>
            <a:endCxn id="402" idx="1"/>
          </p:cNvCxnSpPr>
          <p:nvPr/>
        </p:nvCxnSpPr>
        <p:spPr>
          <a:xfrm>
            <a:off x="3217339" y="3213065"/>
            <a:ext cx="342000" cy="0"/>
          </a:xfrm>
          <a:prstGeom prst="straightConnector1">
            <a:avLst/>
          </a:prstGeom>
          <a:noFill/>
          <a:ln cap="flat" cmpd="sng" w="57150">
            <a:solidFill>
              <a:srgbClr val="7595A9"/>
            </a:solidFill>
            <a:prstDash val="solid"/>
            <a:round/>
            <a:headEnd len="sm" w="sm" type="none"/>
            <a:tailEnd len="sm" w="sm" type="none"/>
          </a:ln>
        </p:spPr>
      </p:cxnSp>
      <p:pic>
        <p:nvPicPr>
          <p:cNvPr descr="Did You Know? - Social Determinants of Health" id="405" name="Google Shape;405;p27"/>
          <p:cNvPicPr preferRelativeResize="0"/>
          <p:nvPr/>
        </p:nvPicPr>
        <p:blipFill rotWithShape="1">
          <a:blip r:embed="rId4">
            <a:alphaModFix/>
          </a:blip>
          <a:srcRect b="0" l="0" r="0" t="0"/>
          <a:stretch/>
        </p:blipFill>
        <p:spPr>
          <a:xfrm>
            <a:off x="6102679" y="2321820"/>
            <a:ext cx="2397853" cy="1759113"/>
          </a:xfrm>
          <a:prstGeom prst="rect">
            <a:avLst/>
          </a:prstGeom>
          <a:noFill/>
          <a:ln>
            <a:noFill/>
          </a:ln>
        </p:spPr>
      </p:pic>
      <p:cxnSp>
        <p:nvCxnSpPr>
          <p:cNvPr id="406" name="Google Shape;406;p27"/>
          <p:cNvCxnSpPr/>
          <p:nvPr/>
        </p:nvCxnSpPr>
        <p:spPr>
          <a:xfrm>
            <a:off x="8366693" y="3201376"/>
            <a:ext cx="591040" cy="11689"/>
          </a:xfrm>
          <a:prstGeom prst="straightConnector1">
            <a:avLst/>
          </a:prstGeom>
          <a:noFill/>
          <a:ln cap="flat" cmpd="sng" w="57150">
            <a:solidFill>
              <a:srgbClr val="7595A9"/>
            </a:solidFill>
            <a:prstDash val="solid"/>
            <a:round/>
            <a:headEnd len="sm" w="sm" type="none"/>
            <a:tailEnd len="sm" w="sm" type="none"/>
          </a:ln>
        </p:spPr>
      </p:cxnSp>
      <p:sp>
        <p:nvSpPr>
          <p:cNvPr id="407" name="Google Shape;407;p27"/>
          <p:cNvSpPr txBox="1"/>
          <p:nvPr/>
        </p:nvSpPr>
        <p:spPr>
          <a:xfrm>
            <a:off x="616279" y="120265"/>
            <a:ext cx="10972800" cy="16002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rgbClr val="002060"/>
              </a:buClr>
              <a:buSzPct val="100000"/>
              <a:buFont typeface="Arial"/>
              <a:buNone/>
            </a:pPr>
            <a:r>
              <a:rPr b="1" lang="en-US" sz="3100">
                <a:solidFill>
                  <a:srgbClr val="002060"/>
                </a:solidFill>
                <a:latin typeface="Arial"/>
                <a:ea typeface="Arial"/>
                <a:cs typeface="Arial"/>
                <a:sym typeface="Arial"/>
              </a:rPr>
              <a:t>How Mom’s</a:t>
            </a:r>
            <a:r>
              <a:rPr b="1" lang="en-US" sz="3100">
                <a:solidFill>
                  <a:srgbClr val="FF0000"/>
                </a:solidFill>
                <a:latin typeface="Arial"/>
                <a:ea typeface="Arial"/>
                <a:cs typeface="Arial"/>
                <a:sym typeface="Arial"/>
              </a:rPr>
              <a:t> IMPACTT </a:t>
            </a:r>
            <a:r>
              <a:rPr b="1" lang="en-US" sz="3100">
                <a:solidFill>
                  <a:srgbClr val="002060"/>
                </a:solidFill>
                <a:latin typeface="Arial"/>
                <a:ea typeface="Arial"/>
                <a:cs typeface="Arial"/>
                <a:sym typeface="Arial"/>
              </a:rPr>
              <a:t>Works</a:t>
            </a:r>
            <a:endParaRPr/>
          </a:p>
          <a:p>
            <a:pPr indent="0" lvl="0" marL="0" marR="0" rtl="0" algn="ctr">
              <a:lnSpc>
                <a:spcPct val="90000"/>
              </a:lnSpc>
              <a:spcBef>
                <a:spcPts val="0"/>
              </a:spcBef>
              <a:spcAft>
                <a:spcPts val="0"/>
              </a:spcAft>
              <a:buClr>
                <a:srgbClr val="002060"/>
              </a:buClr>
              <a:buSzPct val="100000"/>
              <a:buFont typeface="Arial"/>
              <a:buNone/>
            </a:pPr>
            <a:r>
              <a:rPr b="1" lang="en-US" sz="3100">
                <a:solidFill>
                  <a:srgbClr val="002060"/>
                </a:solidFill>
                <a:latin typeface="Arial"/>
                <a:ea typeface="Arial"/>
                <a:cs typeface="Arial"/>
                <a:sym typeface="Arial"/>
              </a:rPr>
              <a:t>[PROVIDERS]</a:t>
            </a:r>
            <a:endParaRPr sz="3100">
              <a:solidFill>
                <a:srgbClr val="002060"/>
              </a:solidFill>
              <a:latin typeface="Arial"/>
              <a:ea typeface="Arial"/>
              <a:cs typeface="Arial"/>
              <a:sym typeface="Arial"/>
            </a:endParaRPr>
          </a:p>
        </p:txBody>
      </p:sp>
      <p:pic>
        <p:nvPicPr>
          <p:cNvPr id="408" name="Google Shape;408;p27"/>
          <p:cNvPicPr preferRelativeResize="0"/>
          <p:nvPr/>
        </p:nvPicPr>
        <p:blipFill rotWithShape="1">
          <a:blip r:embed="rId5">
            <a:alphaModFix/>
          </a:blip>
          <a:srcRect b="0" l="0" r="0" t="0"/>
          <a:stretch/>
        </p:blipFill>
        <p:spPr>
          <a:xfrm>
            <a:off x="299325" y="2345196"/>
            <a:ext cx="2397854" cy="1759113"/>
          </a:xfrm>
          <a:prstGeom prst="rect">
            <a:avLst/>
          </a:prstGeom>
          <a:noFill/>
          <a:ln>
            <a:noFill/>
          </a:ln>
        </p:spPr>
      </p:pic>
      <p:sp>
        <p:nvSpPr>
          <p:cNvPr id="409" name="Google Shape;409;p27"/>
          <p:cNvSpPr/>
          <p:nvPr/>
        </p:nvSpPr>
        <p:spPr>
          <a:xfrm>
            <a:off x="-1388533" y="4233514"/>
            <a:ext cx="609600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Doulas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Midwifes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Obstetricians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Pediatricians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Psychiatrists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Community Health Workers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Advance Practice Providers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Primary Care/Family Practice </a:t>
            </a:r>
            <a:endParaRPr/>
          </a:p>
        </p:txBody>
      </p:sp>
      <p:sp>
        <p:nvSpPr>
          <p:cNvPr id="410" name="Google Shape;410;p27"/>
          <p:cNvSpPr txBox="1"/>
          <p:nvPr/>
        </p:nvSpPr>
        <p:spPr>
          <a:xfrm>
            <a:off x="3604896" y="4255233"/>
            <a:ext cx="4421504" cy="923330"/>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Assessment</a:t>
            </a:r>
            <a:endParaRPr sz="1400">
              <a:solidFill>
                <a:schemeClr val="dk1"/>
              </a:solidFill>
              <a:latin typeface="Arial"/>
              <a:ea typeface="Arial"/>
              <a:cs typeface="Arial"/>
              <a:sym typeface="Arial"/>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Referrals &amp; Resources</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Care Coordination</a:t>
            </a:r>
            <a:endParaRPr/>
          </a:p>
        </p:txBody>
      </p:sp>
      <p:pic>
        <p:nvPicPr>
          <p:cNvPr descr="A person working on a computer&#10;&#10;Description automatically generated with low confidence" id="411" name="Google Shape;411;p27"/>
          <p:cNvPicPr preferRelativeResize="0"/>
          <p:nvPr/>
        </p:nvPicPr>
        <p:blipFill rotWithShape="1">
          <a:blip r:embed="rId6">
            <a:alphaModFix/>
          </a:blip>
          <a:srcRect b="0" l="0" r="0" t="0"/>
          <a:stretch/>
        </p:blipFill>
        <p:spPr>
          <a:xfrm>
            <a:off x="9043372" y="2385700"/>
            <a:ext cx="2397854" cy="1652072"/>
          </a:xfrm>
          <a:prstGeom prst="rect">
            <a:avLst/>
          </a:prstGeom>
          <a:noFill/>
          <a:ln>
            <a:noFill/>
          </a:ln>
        </p:spPr>
      </p:pic>
      <p:sp>
        <p:nvSpPr>
          <p:cNvPr id="412" name="Google Shape;412;p27"/>
          <p:cNvSpPr txBox="1"/>
          <p:nvPr/>
        </p:nvSpPr>
        <p:spPr>
          <a:xfrm>
            <a:off x="8492649" y="4022739"/>
            <a:ext cx="339455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Provider-Provider Consultation</a:t>
            </a:r>
            <a:endParaRPr/>
          </a:p>
        </p:txBody>
      </p:sp>
      <p:sp>
        <p:nvSpPr>
          <p:cNvPr id="413" name="Google Shape;413;p27"/>
          <p:cNvSpPr txBox="1"/>
          <p:nvPr/>
        </p:nvSpPr>
        <p:spPr>
          <a:xfrm>
            <a:off x="4897270" y="5356197"/>
            <a:ext cx="2106667"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843-792-MOMS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(843)-792-6667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The Duke Endowment" id="414" name="Google Shape;414;p27">
            <a:hlinkClick r:id="rId7"/>
          </p:cNvPr>
          <p:cNvPicPr preferRelativeResize="0"/>
          <p:nvPr/>
        </p:nvPicPr>
        <p:blipFill rotWithShape="1">
          <a:blip r:embed="rId8">
            <a:alphaModFix/>
          </a:blip>
          <a:srcRect b="0" l="0" r="0" t="0"/>
          <a:stretch/>
        </p:blipFill>
        <p:spPr>
          <a:xfrm>
            <a:off x="7952821" y="5975519"/>
            <a:ext cx="2174069" cy="840625"/>
          </a:xfrm>
          <a:prstGeom prst="rect">
            <a:avLst/>
          </a:prstGeom>
          <a:noFill/>
          <a:ln>
            <a:noFill/>
          </a:ln>
        </p:spPr>
      </p:pic>
      <p:pic>
        <p:nvPicPr>
          <p:cNvPr descr="DAODA.png" id="415" name="Google Shape;415;p27"/>
          <p:cNvPicPr preferRelativeResize="0"/>
          <p:nvPr/>
        </p:nvPicPr>
        <p:blipFill rotWithShape="1">
          <a:blip r:embed="rId9">
            <a:alphaModFix/>
          </a:blip>
          <a:srcRect b="0" l="0" r="0" t="0"/>
          <a:stretch/>
        </p:blipFill>
        <p:spPr>
          <a:xfrm>
            <a:off x="10126890" y="6029110"/>
            <a:ext cx="1746771" cy="7870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28"/>
          <p:cNvPicPr preferRelativeResize="0"/>
          <p:nvPr/>
        </p:nvPicPr>
        <p:blipFill rotWithShape="1">
          <a:blip r:embed="rId3">
            <a:alphaModFix/>
          </a:blip>
          <a:srcRect b="0" l="0" r="0" t="0"/>
          <a:stretch/>
        </p:blipFill>
        <p:spPr>
          <a:xfrm>
            <a:off x="256196" y="1783262"/>
            <a:ext cx="2404533" cy="1212607"/>
          </a:xfrm>
          <a:prstGeom prst="rect">
            <a:avLst/>
          </a:prstGeom>
          <a:noFill/>
          <a:ln>
            <a:noFill/>
          </a:ln>
        </p:spPr>
      </p:pic>
      <p:pic>
        <p:nvPicPr>
          <p:cNvPr descr="A person kissing a baby&#10;&#10;Description automatically generated with medium confidence" id="421" name="Google Shape;421;p28"/>
          <p:cNvPicPr preferRelativeResize="0"/>
          <p:nvPr/>
        </p:nvPicPr>
        <p:blipFill rotWithShape="1">
          <a:blip r:embed="rId4">
            <a:alphaModFix/>
          </a:blip>
          <a:srcRect b="0" l="0" r="0" t="0"/>
          <a:stretch/>
        </p:blipFill>
        <p:spPr>
          <a:xfrm>
            <a:off x="196338" y="3399634"/>
            <a:ext cx="2397856" cy="1212606"/>
          </a:xfrm>
          <a:prstGeom prst="rect">
            <a:avLst/>
          </a:prstGeom>
          <a:noFill/>
          <a:ln>
            <a:noFill/>
          </a:ln>
        </p:spPr>
      </p:pic>
      <p:pic>
        <p:nvPicPr>
          <p:cNvPr id="422" name="Google Shape;422;p28"/>
          <p:cNvPicPr preferRelativeResize="0"/>
          <p:nvPr/>
        </p:nvPicPr>
        <p:blipFill rotWithShape="1">
          <a:blip r:embed="rId5">
            <a:alphaModFix/>
          </a:blip>
          <a:srcRect b="0" l="0" r="0" t="0"/>
          <a:stretch/>
        </p:blipFill>
        <p:spPr>
          <a:xfrm>
            <a:off x="3559390" y="2345196"/>
            <a:ext cx="2066494" cy="1735737"/>
          </a:xfrm>
          <a:prstGeom prst="rect">
            <a:avLst/>
          </a:prstGeom>
          <a:noFill/>
          <a:ln>
            <a:noFill/>
          </a:ln>
        </p:spPr>
      </p:pic>
      <p:pic>
        <p:nvPicPr>
          <p:cNvPr descr="A person working on a computer&#10;&#10;Description automatically generated with low confidence" id="423" name="Google Shape;423;p28"/>
          <p:cNvPicPr preferRelativeResize="0"/>
          <p:nvPr/>
        </p:nvPicPr>
        <p:blipFill rotWithShape="1">
          <a:blip r:embed="rId6">
            <a:alphaModFix/>
          </a:blip>
          <a:srcRect b="0" l="0" r="0" t="0"/>
          <a:stretch/>
        </p:blipFill>
        <p:spPr>
          <a:xfrm>
            <a:off x="9348166" y="82770"/>
            <a:ext cx="2397854" cy="1652072"/>
          </a:xfrm>
          <a:prstGeom prst="rect">
            <a:avLst/>
          </a:prstGeom>
          <a:noFill/>
          <a:ln>
            <a:noFill/>
          </a:ln>
        </p:spPr>
      </p:pic>
      <p:pic>
        <p:nvPicPr>
          <p:cNvPr descr="Image result for patient care telemedicine" id="424" name="Google Shape;424;p28">
            <a:hlinkClick r:id="rId7"/>
          </p:cNvPr>
          <p:cNvPicPr preferRelativeResize="0"/>
          <p:nvPr/>
        </p:nvPicPr>
        <p:blipFill rotWithShape="1">
          <a:blip r:embed="rId8">
            <a:alphaModFix/>
          </a:blip>
          <a:srcRect b="0" l="0" r="0" t="0"/>
          <a:stretch/>
        </p:blipFill>
        <p:spPr>
          <a:xfrm>
            <a:off x="9382672" y="2127202"/>
            <a:ext cx="2397854" cy="1652072"/>
          </a:xfrm>
          <a:prstGeom prst="rect">
            <a:avLst/>
          </a:prstGeom>
          <a:noFill/>
          <a:ln>
            <a:noFill/>
          </a:ln>
        </p:spPr>
      </p:pic>
      <p:sp>
        <p:nvSpPr>
          <p:cNvPr id="425" name="Google Shape;425;p28"/>
          <p:cNvSpPr txBox="1"/>
          <p:nvPr/>
        </p:nvSpPr>
        <p:spPr>
          <a:xfrm>
            <a:off x="8797443" y="1719809"/>
            <a:ext cx="339455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Provider-Provider Consultation</a:t>
            </a:r>
            <a:endParaRPr/>
          </a:p>
        </p:txBody>
      </p:sp>
      <p:sp>
        <p:nvSpPr>
          <p:cNvPr id="426" name="Google Shape;426;p28"/>
          <p:cNvSpPr txBox="1"/>
          <p:nvPr/>
        </p:nvSpPr>
        <p:spPr>
          <a:xfrm>
            <a:off x="3423411" y="4420015"/>
            <a:ext cx="4989964" cy="1477328"/>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Assessment</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Referrals to Resources</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Communication/Care Coordination </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Longitudinal Assessments </a:t>
            </a:r>
            <a:endParaRPr/>
          </a:p>
          <a:p>
            <a:pPr indent="-285750" lvl="0" marL="285750" marR="0" rtl="0" algn="ctr">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Outcome Collection</a:t>
            </a:r>
            <a:endParaRPr/>
          </a:p>
        </p:txBody>
      </p:sp>
      <p:pic>
        <p:nvPicPr>
          <p:cNvPr id="427" name="Google Shape;427;p28"/>
          <p:cNvPicPr preferRelativeResize="0"/>
          <p:nvPr/>
        </p:nvPicPr>
        <p:blipFill rotWithShape="1">
          <a:blip r:embed="rId9">
            <a:alphaModFix/>
          </a:blip>
          <a:srcRect b="0" l="0" r="0" t="0"/>
          <a:stretch/>
        </p:blipFill>
        <p:spPr>
          <a:xfrm>
            <a:off x="299321" y="213707"/>
            <a:ext cx="2397854" cy="1212607"/>
          </a:xfrm>
          <a:prstGeom prst="rect">
            <a:avLst/>
          </a:prstGeom>
          <a:noFill/>
          <a:ln>
            <a:noFill/>
          </a:ln>
        </p:spPr>
      </p:pic>
      <p:sp>
        <p:nvSpPr>
          <p:cNvPr id="428" name="Google Shape;428;p28"/>
          <p:cNvSpPr txBox="1"/>
          <p:nvPr/>
        </p:nvSpPr>
        <p:spPr>
          <a:xfrm>
            <a:off x="357073" y="6261098"/>
            <a:ext cx="227498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Practices, Hospitals,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 Organizations </a:t>
            </a:r>
            <a:endParaRPr/>
          </a:p>
        </p:txBody>
      </p:sp>
      <p:sp>
        <p:nvSpPr>
          <p:cNvPr id="429" name="Google Shape;429;p28"/>
          <p:cNvSpPr txBox="1"/>
          <p:nvPr/>
        </p:nvSpPr>
        <p:spPr>
          <a:xfrm>
            <a:off x="844024" y="1384230"/>
            <a:ext cx="104387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Provider</a:t>
            </a:r>
            <a:endParaRPr/>
          </a:p>
        </p:txBody>
      </p:sp>
      <p:sp>
        <p:nvSpPr>
          <p:cNvPr id="430" name="Google Shape;430;p28"/>
          <p:cNvSpPr txBox="1"/>
          <p:nvPr/>
        </p:nvSpPr>
        <p:spPr>
          <a:xfrm>
            <a:off x="767080" y="3050526"/>
            <a:ext cx="11208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Pregnant</a:t>
            </a:r>
            <a:endParaRPr/>
          </a:p>
        </p:txBody>
      </p:sp>
      <p:sp>
        <p:nvSpPr>
          <p:cNvPr id="431" name="Google Shape;431;p28"/>
          <p:cNvSpPr txBox="1"/>
          <p:nvPr/>
        </p:nvSpPr>
        <p:spPr>
          <a:xfrm>
            <a:off x="110688" y="4687685"/>
            <a:ext cx="277511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0-12 Months Postpartum </a:t>
            </a:r>
            <a:endParaRPr/>
          </a:p>
        </p:txBody>
      </p:sp>
      <p:sp>
        <p:nvSpPr>
          <p:cNvPr id="432" name="Google Shape;432;p28"/>
          <p:cNvSpPr/>
          <p:nvPr/>
        </p:nvSpPr>
        <p:spPr>
          <a:xfrm>
            <a:off x="2835240" y="707532"/>
            <a:ext cx="382095" cy="5055320"/>
          </a:xfrm>
          <a:prstGeom prst="righ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33" name="Google Shape;433;p28"/>
          <p:cNvSpPr/>
          <p:nvPr/>
        </p:nvSpPr>
        <p:spPr>
          <a:xfrm>
            <a:off x="2787779" y="2345196"/>
            <a:ext cx="429560" cy="1735737"/>
          </a:xfrm>
          <a:prstGeom prst="righ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34" name="Google Shape;434;p28"/>
          <p:cNvCxnSpPr>
            <a:stCxn id="433" idx="2"/>
            <a:endCxn id="422" idx="1"/>
          </p:cNvCxnSpPr>
          <p:nvPr/>
        </p:nvCxnSpPr>
        <p:spPr>
          <a:xfrm>
            <a:off x="3217339" y="3213065"/>
            <a:ext cx="342000" cy="0"/>
          </a:xfrm>
          <a:prstGeom prst="straightConnector1">
            <a:avLst/>
          </a:prstGeom>
          <a:noFill/>
          <a:ln cap="flat" cmpd="sng" w="57150">
            <a:solidFill>
              <a:srgbClr val="7595A9"/>
            </a:solidFill>
            <a:prstDash val="solid"/>
            <a:round/>
            <a:headEnd len="sm" w="sm" type="none"/>
            <a:tailEnd len="sm" w="sm" type="none"/>
          </a:ln>
        </p:spPr>
      </p:cxnSp>
      <p:pic>
        <p:nvPicPr>
          <p:cNvPr descr="Community Health Worker Pathway - NECC Current Students" id="435" name="Google Shape;435;p28"/>
          <p:cNvPicPr preferRelativeResize="0"/>
          <p:nvPr/>
        </p:nvPicPr>
        <p:blipFill rotWithShape="1">
          <a:blip r:embed="rId10">
            <a:alphaModFix/>
          </a:blip>
          <a:srcRect b="0" l="0" r="0" t="0"/>
          <a:stretch/>
        </p:blipFill>
        <p:spPr>
          <a:xfrm>
            <a:off x="256196" y="5104736"/>
            <a:ext cx="2397854" cy="1077718"/>
          </a:xfrm>
          <a:prstGeom prst="rect">
            <a:avLst/>
          </a:prstGeom>
          <a:noFill/>
          <a:ln>
            <a:noFill/>
          </a:ln>
        </p:spPr>
      </p:pic>
      <p:pic>
        <p:nvPicPr>
          <p:cNvPr descr="Professional Development - Live Virtual Classroom Training" id="436" name="Google Shape;436;p28"/>
          <p:cNvPicPr preferRelativeResize="0"/>
          <p:nvPr/>
        </p:nvPicPr>
        <p:blipFill rotWithShape="1">
          <a:blip r:embed="rId11">
            <a:alphaModFix/>
          </a:blip>
          <a:srcRect b="0" l="0" r="0" t="0"/>
          <a:stretch/>
        </p:blipFill>
        <p:spPr>
          <a:xfrm>
            <a:off x="9388288" y="4191522"/>
            <a:ext cx="2397854" cy="1622007"/>
          </a:xfrm>
          <a:prstGeom prst="rect">
            <a:avLst/>
          </a:prstGeom>
          <a:noFill/>
          <a:ln>
            <a:noFill/>
          </a:ln>
        </p:spPr>
      </p:pic>
      <p:sp>
        <p:nvSpPr>
          <p:cNvPr id="437" name="Google Shape;437;p28"/>
          <p:cNvSpPr txBox="1"/>
          <p:nvPr/>
        </p:nvSpPr>
        <p:spPr>
          <a:xfrm>
            <a:off x="8590982" y="5813529"/>
            <a:ext cx="429178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Provider Trainings</a:t>
            </a:r>
            <a:endParaRPr/>
          </a:p>
        </p:txBody>
      </p:sp>
      <p:pic>
        <p:nvPicPr>
          <p:cNvPr descr="Did You Know? - Social Determinants of Health" id="438" name="Google Shape;438;p28"/>
          <p:cNvPicPr preferRelativeResize="0"/>
          <p:nvPr/>
        </p:nvPicPr>
        <p:blipFill rotWithShape="1">
          <a:blip r:embed="rId12">
            <a:alphaModFix/>
          </a:blip>
          <a:srcRect b="0" l="0" r="0" t="0"/>
          <a:stretch/>
        </p:blipFill>
        <p:spPr>
          <a:xfrm>
            <a:off x="5600579" y="2416607"/>
            <a:ext cx="2714073" cy="1670974"/>
          </a:xfrm>
          <a:prstGeom prst="rect">
            <a:avLst/>
          </a:prstGeom>
          <a:noFill/>
          <a:ln>
            <a:noFill/>
          </a:ln>
        </p:spPr>
      </p:pic>
      <p:sp>
        <p:nvSpPr>
          <p:cNvPr id="439" name="Google Shape;439;p28"/>
          <p:cNvSpPr txBox="1"/>
          <p:nvPr/>
        </p:nvSpPr>
        <p:spPr>
          <a:xfrm>
            <a:off x="8797443" y="3770024"/>
            <a:ext cx="339455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Patient-Provider Treatment</a:t>
            </a:r>
            <a:endParaRPr/>
          </a:p>
        </p:txBody>
      </p:sp>
      <p:cxnSp>
        <p:nvCxnSpPr>
          <p:cNvPr id="440" name="Google Shape;440;p28"/>
          <p:cNvCxnSpPr/>
          <p:nvPr/>
        </p:nvCxnSpPr>
        <p:spPr>
          <a:xfrm>
            <a:off x="8366693" y="3201376"/>
            <a:ext cx="342051" cy="0"/>
          </a:xfrm>
          <a:prstGeom prst="straightConnector1">
            <a:avLst/>
          </a:prstGeom>
          <a:noFill/>
          <a:ln cap="flat" cmpd="sng" w="57150">
            <a:solidFill>
              <a:srgbClr val="7595A9"/>
            </a:solidFill>
            <a:prstDash val="solid"/>
            <a:round/>
            <a:headEnd len="sm" w="sm" type="none"/>
            <a:tailEnd len="sm" w="sm" type="none"/>
          </a:ln>
        </p:spPr>
      </p:cxnSp>
      <p:sp>
        <p:nvSpPr>
          <p:cNvPr id="441" name="Google Shape;441;p28"/>
          <p:cNvSpPr/>
          <p:nvPr/>
        </p:nvSpPr>
        <p:spPr>
          <a:xfrm>
            <a:off x="8728675" y="820010"/>
            <a:ext cx="363082" cy="4796287"/>
          </a:xfrm>
          <a:prstGeom prst="leftBracket">
            <a:avLst>
              <a:gd fmla="val 8333" name="adj"/>
            </a:avLst>
          </a:prstGeom>
          <a:noFill/>
          <a:ln cap="flat" cmpd="sng" w="57150">
            <a:solidFill>
              <a:srgbClr val="7595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42" name="Google Shape;442;p28"/>
          <p:cNvCxnSpPr/>
          <p:nvPr/>
        </p:nvCxnSpPr>
        <p:spPr>
          <a:xfrm>
            <a:off x="8726127" y="3198499"/>
            <a:ext cx="342051" cy="0"/>
          </a:xfrm>
          <a:prstGeom prst="straightConnector1">
            <a:avLst/>
          </a:prstGeom>
          <a:noFill/>
          <a:ln cap="flat" cmpd="sng" w="57150">
            <a:solidFill>
              <a:srgbClr val="7595A9"/>
            </a:solidFill>
            <a:prstDash val="solid"/>
            <a:round/>
            <a:headEnd len="sm" w="sm" type="none"/>
            <a:tailEnd len="sm" w="sm" type="none"/>
          </a:ln>
        </p:spPr>
      </p:cxnSp>
      <p:sp>
        <p:nvSpPr>
          <p:cNvPr id="443" name="Google Shape;443;p28"/>
          <p:cNvSpPr txBox="1"/>
          <p:nvPr/>
        </p:nvSpPr>
        <p:spPr>
          <a:xfrm>
            <a:off x="609600" y="145340"/>
            <a:ext cx="10972800" cy="1600200"/>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rgbClr val="002060"/>
              </a:buClr>
              <a:buSzPct val="100000"/>
              <a:buFont typeface="Arial"/>
              <a:buNone/>
            </a:pPr>
            <a:r>
              <a:rPr b="1" lang="en-US" sz="3200">
                <a:solidFill>
                  <a:srgbClr val="002060"/>
                </a:solidFill>
                <a:latin typeface="Arial"/>
                <a:ea typeface="Arial"/>
                <a:cs typeface="Arial"/>
                <a:sym typeface="Arial"/>
              </a:rPr>
              <a:t>How Mom’s</a:t>
            </a:r>
            <a:r>
              <a:rPr b="1" lang="en-US" sz="3200">
                <a:solidFill>
                  <a:srgbClr val="FF0000"/>
                </a:solidFill>
                <a:latin typeface="Arial"/>
                <a:ea typeface="Arial"/>
                <a:cs typeface="Arial"/>
                <a:sym typeface="Arial"/>
              </a:rPr>
              <a:t> IMPACTT </a:t>
            </a:r>
            <a:r>
              <a:rPr b="1" lang="en-US" sz="3200">
                <a:solidFill>
                  <a:srgbClr val="002060"/>
                </a:solidFill>
                <a:latin typeface="Arial"/>
                <a:ea typeface="Arial"/>
                <a:cs typeface="Arial"/>
                <a:sym typeface="Arial"/>
              </a:rPr>
              <a:t>Works</a:t>
            </a:r>
            <a:endParaRPr/>
          </a:p>
          <a:p>
            <a:pPr indent="0" lvl="0" marL="0" marR="0" rtl="0" algn="ctr">
              <a:lnSpc>
                <a:spcPct val="90000"/>
              </a:lnSpc>
              <a:spcBef>
                <a:spcPts val="0"/>
              </a:spcBef>
              <a:spcAft>
                <a:spcPts val="0"/>
              </a:spcAft>
              <a:buClr>
                <a:srgbClr val="002060"/>
              </a:buClr>
              <a:buSzPct val="100000"/>
              <a:buFont typeface="Arial"/>
              <a:buNone/>
            </a:pPr>
            <a:r>
              <a:rPr b="1" lang="en-US" sz="2500">
                <a:solidFill>
                  <a:srgbClr val="002060"/>
                </a:solidFill>
                <a:latin typeface="Arial"/>
                <a:ea typeface="Arial"/>
                <a:cs typeface="Arial"/>
                <a:sym typeface="Arial"/>
              </a:rPr>
              <a:t>PATIENTS</a:t>
            </a:r>
            <a:endParaRPr/>
          </a:p>
          <a:p>
            <a:pPr indent="0" lvl="0" marL="0" marR="0" rtl="0" algn="ctr">
              <a:lnSpc>
                <a:spcPct val="90000"/>
              </a:lnSpc>
              <a:spcBef>
                <a:spcPts val="0"/>
              </a:spcBef>
              <a:spcAft>
                <a:spcPts val="0"/>
              </a:spcAft>
              <a:buClr>
                <a:srgbClr val="002060"/>
              </a:buClr>
              <a:buSzPct val="100000"/>
              <a:buFont typeface="Arial"/>
              <a:buNone/>
            </a:pPr>
            <a:r>
              <a:rPr b="1" lang="en-US" sz="2500">
                <a:solidFill>
                  <a:srgbClr val="002060"/>
                </a:solidFill>
                <a:latin typeface="Arial"/>
                <a:ea typeface="Arial"/>
                <a:cs typeface="Arial"/>
                <a:sym typeface="Arial"/>
              </a:rPr>
              <a:t>PROVIDERS</a:t>
            </a:r>
            <a:endParaRPr/>
          </a:p>
          <a:p>
            <a:pPr indent="0" lvl="0" marL="0" marR="0" rtl="0" algn="ctr">
              <a:lnSpc>
                <a:spcPct val="90000"/>
              </a:lnSpc>
              <a:spcBef>
                <a:spcPts val="0"/>
              </a:spcBef>
              <a:spcAft>
                <a:spcPts val="0"/>
              </a:spcAft>
              <a:buClr>
                <a:srgbClr val="002060"/>
              </a:buClr>
              <a:buSzPct val="100000"/>
              <a:buFont typeface="Arial"/>
              <a:buNone/>
            </a:pPr>
            <a:r>
              <a:rPr b="1" lang="en-US" sz="2500">
                <a:solidFill>
                  <a:srgbClr val="002060"/>
                </a:solidFill>
                <a:latin typeface="Arial"/>
                <a:ea typeface="Arial"/>
                <a:cs typeface="Arial"/>
                <a:sym typeface="Arial"/>
              </a:rPr>
              <a:t>PRACTICES</a:t>
            </a:r>
            <a:endParaRPr sz="2500">
              <a:solidFill>
                <a:srgbClr val="002060"/>
              </a:solidFill>
              <a:latin typeface="Arial"/>
              <a:ea typeface="Arial"/>
              <a:cs typeface="Arial"/>
              <a:sym typeface="Arial"/>
            </a:endParaRPr>
          </a:p>
        </p:txBody>
      </p:sp>
      <p:pic>
        <p:nvPicPr>
          <p:cNvPr id="444" name="Google Shape;444;p28"/>
          <p:cNvPicPr preferRelativeResize="0"/>
          <p:nvPr/>
        </p:nvPicPr>
        <p:blipFill rotWithShape="1">
          <a:blip r:embed="rId13">
            <a:alphaModFix/>
          </a:blip>
          <a:srcRect b="0" l="0" r="0" t="0"/>
          <a:stretch/>
        </p:blipFill>
        <p:spPr>
          <a:xfrm>
            <a:off x="6662181" y="2389564"/>
            <a:ext cx="1737547" cy="1600189"/>
          </a:xfrm>
          <a:prstGeom prst="rect">
            <a:avLst/>
          </a:prstGeom>
          <a:noFill/>
          <a:ln>
            <a:noFill/>
          </a:ln>
        </p:spPr>
      </p:pic>
      <p:sp>
        <p:nvSpPr>
          <p:cNvPr id="445" name="Google Shape;445;p28"/>
          <p:cNvSpPr txBox="1"/>
          <p:nvPr/>
        </p:nvSpPr>
        <p:spPr>
          <a:xfrm>
            <a:off x="5042666" y="5998195"/>
            <a:ext cx="2106667"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843-792-MOMS </a:t>
            </a:r>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(843)-792-6667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29"/>
          <p:cNvPicPr preferRelativeResize="0"/>
          <p:nvPr/>
        </p:nvPicPr>
        <p:blipFill rotWithShape="1">
          <a:blip r:embed="rId3">
            <a:alphaModFix/>
          </a:blip>
          <a:srcRect b="0" l="0" r="0" t="0"/>
          <a:stretch/>
        </p:blipFill>
        <p:spPr>
          <a:xfrm>
            <a:off x="256033" y="384048"/>
            <a:ext cx="5839968" cy="5998464"/>
          </a:xfrm>
          <a:prstGeom prst="rect">
            <a:avLst/>
          </a:prstGeom>
          <a:noFill/>
          <a:ln>
            <a:noFill/>
          </a:ln>
        </p:spPr>
      </p:pic>
      <p:pic>
        <p:nvPicPr>
          <p:cNvPr id="451" name="Google Shape;451;p29"/>
          <p:cNvPicPr preferRelativeResize="0"/>
          <p:nvPr/>
        </p:nvPicPr>
        <p:blipFill rotWithShape="1">
          <a:blip r:embed="rId4">
            <a:alphaModFix/>
          </a:blip>
          <a:srcRect b="0" l="0" r="0" t="0"/>
          <a:stretch/>
        </p:blipFill>
        <p:spPr>
          <a:xfrm>
            <a:off x="6382511" y="384048"/>
            <a:ext cx="5553456" cy="59984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
          <p:cNvSpPr txBox="1"/>
          <p:nvPr>
            <p:ph type="title"/>
          </p:nvPr>
        </p:nvSpPr>
        <p:spPr>
          <a:xfrm>
            <a:off x="331694" y="0"/>
            <a:ext cx="11528612" cy="1091055"/>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5000"/>
              <a:buFont typeface="Arial"/>
              <a:buNone/>
            </a:pPr>
            <a:r>
              <a:rPr lang="en-US" sz="5000"/>
              <a:t>Maternal Mental Health ECHO Series </a:t>
            </a:r>
            <a:endParaRPr/>
          </a:p>
        </p:txBody>
      </p:sp>
      <p:graphicFrame>
        <p:nvGraphicFramePr>
          <p:cNvPr id="165" name="Google Shape;165;p3"/>
          <p:cNvGraphicFramePr/>
          <p:nvPr/>
        </p:nvGraphicFramePr>
        <p:xfrm>
          <a:off x="804132" y="1348264"/>
          <a:ext cx="3000000" cy="3000000"/>
        </p:xfrm>
        <a:graphic>
          <a:graphicData uri="http://schemas.openxmlformats.org/drawingml/2006/table">
            <a:tbl>
              <a:tblPr bandRow="1" firstCol="1" firstRow="1">
                <a:noFill/>
                <a:tableStyleId>{B68E56EB-6CB7-4BA5-950B-20D80250423D}</a:tableStyleId>
              </a:tblPr>
              <a:tblGrid>
                <a:gridCol w="1532925"/>
                <a:gridCol w="8817725"/>
              </a:tblGrid>
              <a:tr h="557325">
                <a:tc>
                  <a:txBody>
                    <a:bodyPr/>
                    <a:lstStyle/>
                    <a:p>
                      <a:pPr indent="0" lvl="0" marL="0" marR="0" rtl="0" algn="l">
                        <a:spcBef>
                          <a:spcPts val="0"/>
                        </a:spcBef>
                        <a:spcAft>
                          <a:spcPts val="0"/>
                        </a:spcAft>
                        <a:buNone/>
                      </a:pPr>
                      <a:r>
                        <a:rPr lang="en-US" sz="2400" u="none" cap="none" strike="noStrike"/>
                        <a:t>10/5/22</a:t>
                      </a:r>
                      <a:endParaRPr sz="2400" u="none" cap="none" strike="noStrike">
                        <a:latin typeface="Calibri"/>
                        <a:ea typeface="Calibri"/>
                        <a:cs typeface="Calibri"/>
                        <a:sym typeface="Calibri"/>
                      </a:endParaRPr>
                    </a:p>
                  </a:txBody>
                  <a:tcPr marT="0" marB="0" marR="68575" marL="68575"/>
                </a:tc>
                <a:tc>
                  <a:txBody>
                    <a:bodyPr/>
                    <a:lstStyle/>
                    <a:p>
                      <a:pPr indent="0" lvl="0" marL="0" marR="0" rtl="0" algn="l">
                        <a:spcBef>
                          <a:spcPts val="0"/>
                        </a:spcBef>
                        <a:spcAft>
                          <a:spcPts val="0"/>
                        </a:spcAft>
                        <a:buNone/>
                      </a:pPr>
                      <a:r>
                        <a:rPr lang="en-US" sz="2400" u="none" cap="none" strike="noStrike"/>
                        <a:t>Maternal Mental Health Mortality First Aid</a:t>
                      </a:r>
                      <a:endParaRPr sz="2400" u="none" cap="none" strike="noStrike">
                        <a:latin typeface="Calibri"/>
                        <a:ea typeface="Calibri"/>
                        <a:cs typeface="Calibri"/>
                        <a:sym typeface="Calibri"/>
                      </a:endParaRPr>
                    </a:p>
                  </a:txBody>
                  <a:tcPr marT="0" marB="0" marR="68575" marL="68575"/>
                </a:tc>
              </a:tr>
              <a:tr h="580425">
                <a:tc>
                  <a:txBody>
                    <a:bodyPr/>
                    <a:lstStyle/>
                    <a:p>
                      <a:pPr indent="0" lvl="0" marL="0" marR="0" rtl="0" algn="l">
                        <a:spcBef>
                          <a:spcPts val="0"/>
                        </a:spcBef>
                        <a:spcAft>
                          <a:spcPts val="0"/>
                        </a:spcAft>
                        <a:buNone/>
                      </a:pPr>
                      <a:r>
                        <a:rPr lang="en-US" sz="2400" u="none" cap="none" strike="noStrike"/>
                        <a:t>10/19/22</a:t>
                      </a:r>
                      <a:endParaRPr sz="2400" u="none" cap="none" strike="noStrike">
                        <a:latin typeface="Calibri"/>
                        <a:ea typeface="Calibri"/>
                        <a:cs typeface="Calibri"/>
                        <a:sym typeface="Calibri"/>
                      </a:endParaRPr>
                    </a:p>
                  </a:txBody>
                  <a:tcPr marT="0" marB="0" marR="68575" marL="68575"/>
                </a:tc>
                <a:tc>
                  <a:txBody>
                    <a:bodyPr/>
                    <a:lstStyle/>
                    <a:p>
                      <a:pPr indent="0" lvl="0" marL="0" marR="0" rtl="0" algn="l">
                        <a:spcBef>
                          <a:spcPts val="0"/>
                        </a:spcBef>
                        <a:spcAft>
                          <a:spcPts val="0"/>
                        </a:spcAft>
                        <a:buNone/>
                      </a:pPr>
                      <a:r>
                        <a:rPr lang="en-US" sz="2400" u="none" cap="none" strike="noStrike"/>
                        <a:t>Effective Screening, Brief Intervention and Referral to Treatment: </a:t>
                      </a:r>
                      <a:endParaRPr/>
                    </a:p>
                    <a:p>
                      <a:pPr indent="0" lvl="0" marL="0" marR="0" rtl="0" algn="l">
                        <a:spcBef>
                          <a:spcPts val="0"/>
                        </a:spcBef>
                        <a:spcAft>
                          <a:spcPts val="0"/>
                        </a:spcAft>
                        <a:buNone/>
                      </a:pPr>
                      <a:r>
                        <a:rPr lang="en-US" sz="2400" u="none" cap="none" strike="noStrike"/>
                        <a:t>Substance Use Disorders/Opioid Use Disorder</a:t>
                      </a:r>
                      <a:endParaRPr sz="2400" u="none" cap="none" strike="noStrike">
                        <a:latin typeface="Calibri"/>
                        <a:ea typeface="Calibri"/>
                        <a:cs typeface="Calibri"/>
                        <a:sym typeface="Calibri"/>
                      </a:endParaRPr>
                    </a:p>
                  </a:txBody>
                  <a:tcPr marT="0" marB="0" marR="68575" marL="68575"/>
                </a:tc>
              </a:tr>
              <a:tr h="557325">
                <a:tc>
                  <a:txBody>
                    <a:bodyPr/>
                    <a:lstStyle/>
                    <a:p>
                      <a:pPr indent="0" lvl="0" marL="0" marR="0" rtl="0" algn="l">
                        <a:spcBef>
                          <a:spcPts val="0"/>
                        </a:spcBef>
                        <a:spcAft>
                          <a:spcPts val="0"/>
                        </a:spcAft>
                        <a:buNone/>
                      </a:pPr>
                      <a:r>
                        <a:rPr lang="en-US" sz="2400" u="none" cap="none" strike="noStrike"/>
                        <a:t>11/2/22</a:t>
                      </a:r>
                      <a:endParaRPr sz="2400" u="none" cap="none" strike="noStrike">
                        <a:latin typeface="Calibri"/>
                        <a:ea typeface="Calibri"/>
                        <a:cs typeface="Calibri"/>
                        <a:sym typeface="Calibri"/>
                      </a:endParaRPr>
                    </a:p>
                  </a:txBody>
                  <a:tcPr marT="0" marB="0" marR="68575" marL="68575"/>
                </a:tc>
                <a:tc>
                  <a:txBody>
                    <a:bodyPr/>
                    <a:lstStyle/>
                    <a:p>
                      <a:pPr indent="0" lvl="0" marL="0" marR="0" rtl="0" algn="l">
                        <a:spcBef>
                          <a:spcPts val="0"/>
                        </a:spcBef>
                        <a:spcAft>
                          <a:spcPts val="0"/>
                        </a:spcAft>
                        <a:buNone/>
                      </a:pPr>
                      <a:r>
                        <a:rPr lang="en-US" sz="2400" u="none" cap="none" strike="noStrike"/>
                        <a:t>Perinatal Mood Disorders </a:t>
                      </a:r>
                      <a:endParaRPr sz="2400" u="none" cap="none" strike="noStrike">
                        <a:latin typeface="Calibri"/>
                        <a:ea typeface="Calibri"/>
                        <a:cs typeface="Calibri"/>
                        <a:sym typeface="Calibri"/>
                      </a:endParaRPr>
                    </a:p>
                  </a:txBody>
                  <a:tcPr marT="0" marB="0" marR="68575" marL="68575"/>
                </a:tc>
              </a:tr>
              <a:tr h="528825">
                <a:tc>
                  <a:txBody>
                    <a:bodyPr/>
                    <a:lstStyle/>
                    <a:p>
                      <a:pPr indent="0" lvl="0" marL="0" marR="0" rtl="0" algn="l">
                        <a:spcBef>
                          <a:spcPts val="0"/>
                        </a:spcBef>
                        <a:spcAft>
                          <a:spcPts val="0"/>
                        </a:spcAft>
                        <a:buNone/>
                      </a:pPr>
                      <a:r>
                        <a:rPr lang="en-US" sz="2400" u="none" cap="none" strike="noStrike"/>
                        <a:t>11/16/22</a:t>
                      </a:r>
                      <a:endParaRPr sz="2400" u="none" cap="none" strike="noStrike">
                        <a:latin typeface="Calibri"/>
                        <a:ea typeface="Calibri"/>
                        <a:cs typeface="Calibri"/>
                        <a:sym typeface="Calibri"/>
                      </a:endParaRPr>
                    </a:p>
                  </a:txBody>
                  <a:tcPr marT="0" marB="0" marR="68575" marL="68575"/>
                </a:tc>
                <a:tc>
                  <a:txBody>
                    <a:bodyPr/>
                    <a:lstStyle/>
                    <a:p>
                      <a:pPr indent="0" lvl="0" marL="0" marR="0" rtl="0" algn="l">
                        <a:spcBef>
                          <a:spcPts val="0"/>
                        </a:spcBef>
                        <a:spcAft>
                          <a:spcPts val="0"/>
                        </a:spcAft>
                        <a:buNone/>
                      </a:pPr>
                      <a:r>
                        <a:rPr lang="en-US" sz="2400" u="none" cap="none" strike="noStrike"/>
                        <a:t>Perinatal Anxiety Disorders  </a:t>
                      </a:r>
                      <a:endParaRPr sz="2400" u="none" cap="none" strike="noStrike">
                        <a:latin typeface="Calibri"/>
                        <a:ea typeface="Calibri"/>
                        <a:cs typeface="Calibri"/>
                        <a:sym typeface="Calibri"/>
                      </a:endParaRPr>
                    </a:p>
                  </a:txBody>
                  <a:tcPr marT="0" marB="0" marR="68575" marL="68575"/>
                </a:tc>
              </a:tr>
              <a:tr h="557325">
                <a:tc>
                  <a:txBody>
                    <a:bodyPr/>
                    <a:lstStyle/>
                    <a:p>
                      <a:pPr indent="0" lvl="0" marL="0" marR="0" rtl="0" algn="l">
                        <a:spcBef>
                          <a:spcPts val="0"/>
                        </a:spcBef>
                        <a:spcAft>
                          <a:spcPts val="0"/>
                        </a:spcAft>
                        <a:buNone/>
                      </a:pPr>
                      <a:r>
                        <a:rPr lang="en-US" sz="2400" u="none" cap="none" strike="noStrike"/>
                        <a:t>12/7/22</a:t>
                      </a:r>
                      <a:endParaRPr sz="2400" u="none" cap="none" strike="noStrike">
                        <a:latin typeface="Calibri"/>
                        <a:ea typeface="Calibri"/>
                        <a:cs typeface="Calibri"/>
                        <a:sym typeface="Calibri"/>
                      </a:endParaRPr>
                    </a:p>
                  </a:txBody>
                  <a:tcPr marT="0" marB="0" marR="68575" marL="68575"/>
                </a:tc>
                <a:tc>
                  <a:txBody>
                    <a:bodyPr/>
                    <a:lstStyle/>
                    <a:p>
                      <a:pPr indent="0" lvl="0" marL="0" marR="0" rtl="0" algn="l">
                        <a:spcBef>
                          <a:spcPts val="0"/>
                        </a:spcBef>
                        <a:spcAft>
                          <a:spcPts val="0"/>
                        </a:spcAft>
                        <a:buNone/>
                      </a:pPr>
                      <a:r>
                        <a:rPr lang="en-US" sz="2400" u="none" cap="none" strike="noStrike"/>
                        <a:t>Postpartum Psychosis</a:t>
                      </a:r>
                      <a:endParaRPr sz="2400" u="none" cap="none" strike="noStrike">
                        <a:latin typeface="Calibri"/>
                        <a:ea typeface="Calibri"/>
                        <a:cs typeface="Calibri"/>
                        <a:sym typeface="Calibri"/>
                      </a:endParaRPr>
                    </a:p>
                  </a:txBody>
                  <a:tcPr marT="0" marB="0" marR="68575" marL="68575"/>
                </a:tc>
              </a:tr>
            </a:tbl>
          </a:graphicData>
        </a:graphic>
      </p:graphicFrame>
      <p:pic>
        <p:nvPicPr>
          <p:cNvPr id="166" name="Google Shape;166;p3"/>
          <p:cNvPicPr preferRelativeResize="0"/>
          <p:nvPr/>
        </p:nvPicPr>
        <p:blipFill rotWithShape="1">
          <a:blip r:embed="rId3">
            <a:alphaModFix/>
          </a:blip>
          <a:srcRect b="0" l="0" r="0" t="0"/>
          <a:stretch/>
        </p:blipFill>
        <p:spPr>
          <a:xfrm>
            <a:off x="3486423" y="4646297"/>
            <a:ext cx="4986069" cy="22117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30"/>
          <p:cNvPicPr preferRelativeResize="0"/>
          <p:nvPr/>
        </p:nvPicPr>
        <p:blipFill rotWithShape="1">
          <a:blip r:embed="rId3">
            <a:alphaModFix/>
          </a:blip>
          <a:srcRect b="-1" l="0" r="425" t="0"/>
          <a:stretch/>
        </p:blipFill>
        <p:spPr>
          <a:xfrm>
            <a:off x="20" y="1282"/>
            <a:ext cx="12191980" cy="68567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31"/>
          <p:cNvPicPr preferRelativeResize="0"/>
          <p:nvPr/>
        </p:nvPicPr>
        <p:blipFill rotWithShape="1">
          <a:blip r:embed="rId3">
            <a:alphaModFix/>
          </a:blip>
          <a:srcRect b="0" l="0" r="0" t="0"/>
          <a:stretch/>
        </p:blipFill>
        <p:spPr>
          <a:xfrm>
            <a:off x="231360" y="329184"/>
            <a:ext cx="5864640" cy="6053328"/>
          </a:xfrm>
          <a:prstGeom prst="rect">
            <a:avLst/>
          </a:prstGeom>
          <a:noFill/>
          <a:ln>
            <a:noFill/>
          </a:ln>
        </p:spPr>
      </p:pic>
      <p:pic>
        <p:nvPicPr>
          <p:cNvPr id="463" name="Google Shape;463;p31"/>
          <p:cNvPicPr preferRelativeResize="0"/>
          <p:nvPr/>
        </p:nvPicPr>
        <p:blipFill rotWithShape="1">
          <a:blip r:embed="rId4">
            <a:alphaModFix/>
          </a:blip>
          <a:srcRect b="0" l="0" r="0" t="0"/>
          <a:stretch/>
        </p:blipFill>
        <p:spPr>
          <a:xfrm>
            <a:off x="6267707" y="329184"/>
            <a:ext cx="5692934" cy="61813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32"/>
          <p:cNvPicPr preferRelativeResize="0"/>
          <p:nvPr/>
        </p:nvPicPr>
        <p:blipFill rotWithShape="1">
          <a:blip r:embed="rId3">
            <a:alphaModFix/>
          </a:blip>
          <a:srcRect b="0" l="0" r="0" t="0"/>
          <a:stretch/>
        </p:blipFill>
        <p:spPr>
          <a:xfrm>
            <a:off x="231360" y="329184"/>
            <a:ext cx="5864640" cy="6053328"/>
          </a:xfrm>
          <a:prstGeom prst="rect">
            <a:avLst/>
          </a:prstGeom>
          <a:noFill/>
          <a:ln>
            <a:noFill/>
          </a:ln>
        </p:spPr>
      </p:pic>
      <p:sp>
        <p:nvSpPr>
          <p:cNvPr id="470" name="Google Shape;470;p32"/>
          <p:cNvSpPr txBox="1"/>
          <p:nvPr/>
        </p:nvSpPr>
        <p:spPr>
          <a:xfrm>
            <a:off x="6257365" y="1757553"/>
            <a:ext cx="5703275" cy="30469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288"/>
              </a:buClr>
              <a:buSzPts val="3200"/>
              <a:buFont typeface="Arial"/>
              <a:buNone/>
            </a:pPr>
            <a:r>
              <a:rPr b="1" i="0" lang="en-US" sz="3200" u="sng" cap="none" strike="noStrike">
                <a:solidFill>
                  <a:srgbClr val="005288"/>
                </a:solidFill>
                <a:latin typeface="Arial"/>
                <a:ea typeface="Arial"/>
                <a:cs typeface="Arial"/>
                <a:sym typeface="Arial"/>
              </a:rPr>
              <a:t>Assisting providers in developing the confidence and competence to assess and manage mild, and mild-to-moderate mental health problems.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Peer Support </a:t>
            </a:r>
            <a:endParaRPr/>
          </a:p>
        </p:txBody>
      </p:sp>
      <p:sp>
        <p:nvSpPr>
          <p:cNvPr id="477" name="Google Shape;477;p33"/>
          <p:cNvSpPr txBox="1"/>
          <p:nvPr>
            <p:ph idx="1" type="body"/>
          </p:nvPr>
        </p:nvSpPr>
        <p:spPr>
          <a:xfrm>
            <a:off x="609600" y="1600202"/>
            <a:ext cx="10972800" cy="4517135"/>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3360"/>
              <a:buFont typeface="Arial"/>
              <a:buNone/>
            </a:pPr>
            <a:r>
              <a:rPr lang="en-US" sz="2800">
                <a:solidFill>
                  <a:srgbClr val="0B1A1E"/>
                </a:solidFill>
              </a:rPr>
              <a:t>“Providing knowledge, experience, emotional, social or practical help"</a:t>
            </a:r>
            <a:endParaRPr/>
          </a:p>
        </p:txBody>
      </p:sp>
      <p:pic>
        <p:nvPicPr>
          <p:cNvPr descr="Postpartum Support Charleston" id="478" name="Google Shape;478;p33"/>
          <p:cNvPicPr preferRelativeResize="0"/>
          <p:nvPr/>
        </p:nvPicPr>
        <p:blipFill rotWithShape="1">
          <a:blip r:embed="rId3">
            <a:alphaModFix/>
          </a:blip>
          <a:srcRect b="0" l="0" r="0" t="0"/>
          <a:stretch/>
        </p:blipFill>
        <p:spPr>
          <a:xfrm>
            <a:off x="397972" y="2320914"/>
            <a:ext cx="10972800" cy="3075709"/>
          </a:xfrm>
          <a:prstGeom prst="rect">
            <a:avLst/>
          </a:prstGeom>
          <a:solidFill>
            <a:srgbClr val="FFFFFF"/>
          </a:solidFill>
          <a:ln>
            <a:noFill/>
          </a:ln>
        </p:spPr>
      </p:pic>
      <p:sp>
        <p:nvSpPr>
          <p:cNvPr id="479" name="Google Shape;479;p33"/>
          <p:cNvSpPr txBox="1"/>
          <p:nvPr/>
        </p:nvSpPr>
        <p:spPr>
          <a:xfrm>
            <a:off x="3304036" y="5831362"/>
            <a:ext cx="624228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288"/>
              </a:buClr>
              <a:buSzPts val="3600"/>
              <a:buFont typeface="Arial"/>
              <a:buNone/>
            </a:pPr>
            <a:r>
              <a:rPr b="1" i="0" lang="en-US" sz="3600" u="none" cap="none" strike="noStrike">
                <a:solidFill>
                  <a:srgbClr val="005288"/>
                </a:solidFill>
                <a:latin typeface="Arial"/>
                <a:ea typeface="Arial"/>
                <a:cs typeface="Arial"/>
                <a:sym typeface="Arial"/>
              </a:rPr>
              <a:t>WE ARE WITH YOU, MAMA!</a:t>
            </a:r>
            <a:endParaRPr b="1" i="0" sz="1800" u="none" cap="none" strike="noStrike">
              <a:solidFill>
                <a:srgbClr val="005288"/>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4"/>
          <p:cNvSpPr txBox="1"/>
          <p:nvPr>
            <p:ph idx="1" type="body"/>
          </p:nvPr>
        </p:nvSpPr>
        <p:spPr>
          <a:xfrm>
            <a:off x="609600" y="1230924"/>
            <a:ext cx="10972800" cy="4886414"/>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3840"/>
              <a:buFont typeface="Arial"/>
              <a:buChar char="•"/>
            </a:pPr>
            <a:r>
              <a:rPr lang="en-US" sz="3200">
                <a:solidFill>
                  <a:schemeClr val="dk1"/>
                </a:solidFill>
              </a:rPr>
              <a:t>F</a:t>
            </a:r>
            <a:r>
              <a:rPr b="0" i="0" lang="en-US" sz="3200">
                <a:solidFill>
                  <a:schemeClr val="dk1"/>
                </a:solidFill>
                <a:latin typeface="Arial"/>
                <a:ea typeface="Arial"/>
                <a:cs typeface="Arial"/>
                <a:sym typeface="Arial"/>
              </a:rPr>
              <a:t>oster understanding &amp; trust</a:t>
            </a:r>
            <a:endParaRPr/>
          </a:p>
          <a:p>
            <a:pPr indent="-342900" lvl="0" marL="342900" rtl="0" algn="l">
              <a:spcBef>
                <a:spcPts val="640"/>
              </a:spcBef>
              <a:spcAft>
                <a:spcPts val="0"/>
              </a:spcAft>
              <a:buSzPts val="3840"/>
              <a:buFont typeface="Arial"/>
              <a:buChar char="•"/>
            </a:pPr>
            <a:r>
              <a:rPr lang="en-US" sz="3200">
                <a:solidFill>
                  <a:schemeClr val="dk1"/>
                </a:solidFill>
              </a:rPr>
              <a:t>Offer</a:t>
            </a:r>
            <a:r>
              <a:rPr b="0" i="0" lang="en-US" sz="3200">
                <a:solidFill>
                  <a:schemeClr val="dk1"/>
                </a:solidFill>
                <a:latin typeface="Arial"/>
                <a:ea typeface="Arial"/>
                <a:cs typeface="Arial"/>
                <a:sym typeface="Arial"/>
              </a:rPr>
              <a:t> guidance &amp; insight</a:t>
            </a:r>
            <a:endParaRPr/>
          </a:p>
          <a:p>
            <a:pPr indent="-342900" lvl="0" marL="342900" rtl="0" algn="l">
              <a:spcBef>
                <a:spcPts val="640"/>
              </a:spcBef>
              <a:spcAft>
                <a:spcPts val="0"/>
              </a:spcAft>
              <a:buSzPts val="3840"/>
              <a:buFont typeface="Arial"/>
              <a:buChar char="•"/>
            </a:pPr>
            <a:r>
              <a:rPr lang="en-US" sz="3200">
                <a:solidFill>
                  <a:schemeClr val="dk1"/>
                </a:solidFill>
              </a:rPr>
              <a:t>Assist </a:t>
            </a:r>
            <a:r>
              <a:rPr b="0" i="0" lang="en-US" sz="3200">
                <a:solidFill>
                  <a:schemeClr val="dk1"/>
                </a:solidFill>
                <a:latin typeface="Arial"/>
                <a:ea typeface="Arial"/>
                <a:cs typeface="Arial"/>
                <a:sym typeface="Arial"/>
              </a:rPr>
              <a:t>in developing positive community support, involving family, friends and significant others</a:t>
            </a:r>
            <a:endParaRPr/>
          </a:p>
          <a:p>
            <a:pPr indent="-342900" lvl="0" marL="342900" rtl="0" algn="l">
              <a:spcBef>
                <a:spcPts val="640"/>
              </a:spcBef>
              <a:spcAft>
                <a:spcPts val="0"/>
              </a:spcAft>
              <a:buSzPts val="3840"/>
              <a:buFont typeface="Arial"/>
              <a:buChar char="•"/>
            </a:pPr>
            <a:r>
              <a:rPr lang="en-US" sz="3200">
                <a:solidFill>
                  <a:schemeClr val="dk1"/>
                </a:solidFill>
              </a:rPr>
              <a:t>C</a:t>
            </a:r>
            <a:r>
              <a:rPr b="0" i="0" lang="en-US" sz="3200">
                <a:solidFill>
                  <a:schemeClr val="dk1"/>
                </a:solidFill>
                <a:latin typeface="Arial"/>
                <a:ea typeface="Arial"/>
                <a:cs typeface="Arial"/>
                <a:sym typeface="Arial"/>
              </a:rPr>
              <a:t>ultivate environmental support that enables well-being</a:t>
            </a:r>
            <a:endParaRPr/>
          </a:p>
          <a:p>
            <a:pPr indent="-342900" lvl="0" marL="342900" rtl="0" algn="l">
              <a:spcBef>
                <a:spcPts val="640"/>
              </a:spcBef>
              <a:spcAft>
                <a:spcPts val="0"/>
              </a:spcAft>
              <a:buSzPts val="3840"/>
              <a:buFont typeface="Arial"/>
              <a:buChar char="•"/>
            </a:pPr>
            <a:r>
              <a:rPr lang="en-US" sz="3200">
                <a:solidFill>
                  <a:schemeClr val="dk1"/>
                </a:solidFill>
              </a:rPr>
              <a:t>E</a:t>
            </a:r>
            <a:r>
              <a:rPr b="0" i="0" lang="en-US" sz="3200">
                <a:solidFill>
                  <a:schemeClr val="dk1"/>
                </a:solidFill>
                <a:latin typeface="Arial"/>
                <a:ea typeface="Arial"/>
                <a:cs typeface="Arial"/>
                <a:sym typeface="Arial"/>
              </a:rPr>
              <a:t>mpowering women to formulate and explore what works for them</a:t>
            </a:r>
            <a:endParaRPr sz="3200">
              <a:solidFill>
                <a:schemeClr val="dk1"/>
              </a:solidFill>
            </a:endParaRPr>
          </a:p>
        </p:txBody>
      </p:sp>
      <p:sp>
        <p:nvSpPr>
          <p:cNvPr id="486" name="Google Shape;486;p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Peer Support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5"/>
          <p:cNvSpPr txBox="1"/>
          <p:nvPr>
            <p:ph idx="1" type="body"/>
          </p:nvPr>
        </p:nvSpPr>
        <p:spPr>
          <a:xfrm>
            <a:off x="443345" y="1390929"/>
            <a:ext cx="4966447" cy="498316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spcBef>
                <a:spcPts val="0"/>
              </a:spcBef>
              <a:spcAft>
                <a:spcPts val="0"/>
              </a:spcAft>
              <a:buSzPct val="120000"/>
              <a:buFont typeface="Arial"/>
              <a:buNone/>
            </a:pPr>
            <a:r>
              <a:rPr b="1" lang="en-US" sz="3000">
                <a:solidFill>
                  <a:schemeClr val="dk1"/>
                </a:solidFill>
              </a:rPr>
              <a:t>Active SI: </a:t>
            </a:r>
            <a:endParaRPr/>
          </a:p>
          <a:p>
            <a:pPr indent="0" lvl="0" marL="0" rtl="0" algn="l">
              <a:spcBef>
                <a:spcPts val="555"/>
              </a:spcBef>
              <a:spcAft>
                <a:spcPts val="0"/>
              </a:spcAft>
              <a:buSzPct val="120000"/>
              <a:buFont typeface="Arial"/>
              <a:buNone/>
            </a:pPr>
            <a:r>
              <a:rPr b="1" lang="en-US" sz="3000">
                <a:solidFill>
                  <a:schemeClr val="dk1"/>
                </a:solidFill>
              </a:rPr>
              <a:t>INTENT AND/OR PLAN</a:t>
            </a:r>
            <a:endParaRPr/>
          </a:p>
          <a:p>
            <a:pPr indent="-342900" lvl="0" marL="342900" rtl="0" algn="l">
              <a:spcBef>
                <a:spcPts val="555"/>
              </a:spcBef>
              <a:spcAft>
                <a:spcPts val="0"/>
              </a:spcAft>
              <a:buSzPct val="120000"/>
              <a:buFont typeface="Arial"/>
              <a:buChar char="•"/>
            </a:pPr>
            <a:r>
              <a:rPr lang="en-US" sz="3000">
                <a:solidFill>
                  <a:schemeClr val="dk1"/>
                </a:solidFill>
              </a:rPr>
              <a:t>TEAM Approach: Social work, provider, patient &amp; family  </a:t>
            </a:r>
            <a:endParaRPr/>
          </a:p>
          <a:p>
            <a:pPr indent="-342900" lvl="0" marL="342900" rtl="0" algn="l">
              <a:spcBef>
                <a:spcPts val="555"/>
              </a:spcBef>
              <a:spcAft>
                <a:spcPts val="0"/>
              </a:spcAft>
              <a:buSzPct val="120000"/>
              <a:buFont typeface="Arial"/>
              <a:buChar char="•"/>
            </a:pPr>
            <a:r>
              <a:rPr lang="en-US" sz="3000">
                <a:solidFill>
                  <a:schemeClr val="dk1"/>
                </a:solidFill>
              </a:rPr>
              <a:t>Remove access to means</a:t>
            </a:r>
            <a:endParaRPr/>
          </a:p>
          <a:p>
            <a:pPr indent="0" lvl="0" marL="0" rtl="0" algn="l">
              <a:spcBef>
                <a:spcPts val="555"/>
              </a:spcBef>
              <a:spcAft>
                <a:spcPts val="0"/>
              </a:spcAft>
              <a:buSzPct val="120000"/>
              <a:buFont typeface="Arial"/>
              <a:buNone/>
            </a:pPr>
            <a:r>
              <a:rPr lang="en-US" sz="3000">
                <a:solidFill>
                  <a:schemeClr val="dk1"/>
                </a:solidFill>
              </a:rPr>
              <a:t>(guns, pills, other methods)</a:t>
            </a:r>
            <a:endParaRPr/>
          </a:p>
          <a:p>
            <a:pPr indent="-342900" lvl="0" marL="342900" rtl="0" algn="l">
              <a:spcBef>
                <a:spcPts val="555"/>
              </a:spcBef>
              <a:spcAft>
                <a:spcPts val="0"/>
              </a:spcAft>
              <a:buSzPct val="120000"/>
              <a:buFont typeface="Arial"/>
              <a:buChar char="•"/>
            </a:pPr>
            <a:r>
              <a:rPr lang="en-US" sz="3000">
                <a:solidFill>
                  <a:schemeClr val="dk1"/>
                </a:solidFill>
              </a:rPr>
              <a:t>Plan </a:t>
            </a:r>
            <a:endParaRPr/>
          </a:p>
          <a:p>
            <a:pPr indent="-342900" lvl="1" marL="800100" rtl="0" algn="l">
              <a:spcBef>
                <a:spcPts val="518"/>
              </a:spcBef>
              <a:spcAft>
                <a:spcPts val="0"/>
              </a:spcAft>
              <a:buSzPct val="100000"/>
              <a:buFont typeface="Arial"/>
              <a:buChar char="•"/>
            </a:pPr>
            <a:r>
              <a:rPr lang="en-US" sz="2800">
                <a:solidFill>
                  <a:schemeClr val="dk1"/>
                </a:solidFill>
              </a:rPr>
              <a:t>Who is with patient 24/7</a:t>
            </a:r>
            <a:endParaRPr/>
          </a:p>
          <a:p>
            <a:pPr indent="-342900" lvl="1" marL="800100" rtl="0" algn="l">
              <a:spcBef>
                <a:spcPts val="518"/>
              </a:spcBef>
              <a:spcAft>
                <a:spcPts val="0"/>
              </a:spcAft>
              <a:buSzPct val="100000"/>
              <a:buFont typeface="Arial"/>
              <a:buChar char="•"/>
            </a:pPr>
            <a:r>
              <a:rPr lang="en-US" sz="2800">
                <a:solidFill>
                  <a:schemeClr val="dk1"/>
                </a:solidFill>
              </a:rPr>
              <a:t>Monitoring</a:t>
            </a:r>
            <a:endParaRPr/>
          </a:p>
          <a:p>
            <a:pPr indent="-342900" lvl="1" marL="800100" rtl="0" algn="l">
              <a:spcBef>
                <a:spcPts val="518"/>
              </a:spcBef>
              <a:spcAft>
                <a:spcPts val="0"/>
              </a:spcAft>
              <a:buSzPct val="100000"/>
              <a:buFont typeface="Arial"/>
              <a:buChar char="•"/>
            </a:pPr>
            <a:r>
              <a:rPr lang="en-US" sz="2800">
                <a:solidFill>
                  <a:schemeClr val="dk1"/>
                </a:solidFill>
              </a:rPr>
              <a:t>Treatment</a:t>
            </a:r>
            <a:endParaRPr/>
          </a:p>
          <a:p>
            <a:pPr indent="0" lvl="0" marL="0" rtl="0" algn="l">
              <a:spcBef>
                <a:spcPts val="407"/>
              </a:spcBef>
              <a:spcAft>
                <a:spcPts val="0"/>
              </a:spcAft>
              <a:buSzPct val="119999"/>
              <a:buFont typeface="Arial"/>
              <a:buNone/>
            </a:pPr>
            <a:r>
              <a:t/>
            </a:r>
            <a:endParaRPr/>
          </a:p>
        </p:txBody>
      </p:sp>
      <p:sp>
        <p:nvSpPr>
          <p:cNvPr id="492" name="Google Shape;492;p35"/>
          <p:cNvSpPr txBox="1"/>
          <p:nvPr>
            <p:ph type="title"/>
          </p:nvPr>
        </p:nvSpPr>
        <p:spPr>
          <a:xfrm>
            <a:off x="443345" y="247929"/>
            <a:ext cx="1130531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How to ‘safety’ plan? </a:t>
            </a:r>
            <a:endParaRPr/>
          </a:p>
        </p:txBody>
      </p:sp>
      <p:sp>
        <p:nvSpPr>
          <p:cNvPr id="493" name="Google Shape;493;p35"/>
          <p:cNvSpPr/>
          <p:nvPr/>
        </p:nvSpPr>
        <p:spPr>
          <a:xfrm>
            <a:off x="5235388" y="2729753"/>
            <a:ext cx="1649506" cy="1398494"/>
          </a:xfrm>
          <a:prstGeom prst="rightArrow">
            <a:avLst>
              <a:gd fmla="val 50000" name="adj1"/>
              <a:gd fmla="val 50000" name="adj2"/>
            </a:avLst>
          </a:prstGeom>
          <a:solidFill>
            <a:schemeClr val="accent1"/>
          </a:solidFill>
          <a:ln cap="flat" cmpd="sng" w="25400">
            <a:solidFill>
              <a:srgbClr val="596F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4" name="Google Shape;494;p35"/>
          <p:cNvSpPr txBox="1"/>
          <p:nvPr/>
        </p:nvSpPr>
        <p:spPr>
          <a:xfrm>
            <a:off x="6956613" y="1390929"/>
            <a:ext cx="5235387" cy="498316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88"/>
              </a:buClr>
              <a:buSzPts val="3600"/>
              <a:buFont typeface="Arial"/>
              <a:buNone/>
            </a:pPr>
            <a:r>
              <a:t/>
            </a:r>
            <a:endParaRPr b="1" sz="3000">
              <a:solidFill>
                <a:schemeClr val="dk1"/>
              </a:solidFill>
              <a:latin typeface="Arial"/>
              <a:ea typeface="Arial"/>
              <a:cs typeface="Arial"/>
              <a:sym typeface="Arial"/>
            </a:endParaRPr>
          </a:p>
          <a:p>
            <a:pPr indent="0" lvl="0" marL="0" marR="0" rtl="0" algn="l">
              <a:spcBef>
                <a:spcPts val="600"/>
              </a:spcBef>
              <a:spcAft>
                <a:spcPts val="0"/>
              </a:spcAft>
              <a:buClr>
                <a:srgbClr val="005288"/>
              </a:buClr>
              <a:buSzPts val="3600"/>
              <a:buFont typeface="Arial"/>
              <a:buNone/>
            </a:pPr>
            <a:r>
              <a:t/>
            </a:r>
            <a:endParaRPr b="1" sz="3000">
              <a:solidFill>
                <a:schemeClr val="dk1"/>
              </a:solidFill>
              <a:latin typeface="Arial"/>
              <a:ea typeface="Arial"/>
              <a:cs typeface="Arial"/>
              <a:sym typeface="Arial"/>
            </a:endParaRPr>
          </a:p>
          <a:p>
            <a:pPr indent="0" lvl="0" marL="0" marR="0" rtl="0" algn="l">
              <a:spcBef>
                <a:spcPts val="600"/>
              </a:spcBef>
              <a:spcAft>
                <a:spcPts val="0"/>
              </a:spcAft>
              <a:buClr>
                <a:srgbClr val="005288"/>
              </a:buClr>
              <a:buSzPts val="3600"/>
              <a:buFont typeface="Arial"/>
              <a:buNone/>
            </a:pPr>
            <a:r>
              <a:t/>
            </a:r>
            <a:endParaRPr b="1" sz="3000">
              <a:solidFill>
                <a:schemeClr val="dk1"/>
              </a:solidFill>
              <a:latin typeface="Arial"/>
              <a:ea typeface="Arial"/>
              <a:cs typeface="Arial"/>
              <a:sym typeface="Arial"/>
            </a:endParaRPr>
          </a:p>
          <a:p>
            <a:pPr indent="0" lvl="0" marL="0" marR="0" rtl="0" algn="l">
              <a:spcBef>
                <a:spcPts val="600"/>
              </a:spcBef>
              <a:spcAft>
                <a:spcPts val="0"/>
              </a:spcAft>
              <a:buClr>
                <a:srgbClr val="005288"/>
              </a:buClr>
              <a:buSzPts val="3600"/>
              <a:buFont typeface="Arial"/>
              <a:buNone/>
            </a:pPr>
            <a:r>
              <a:t/>
            </a:r>
            <a:endParaRPr b="1" sz="3000">
              <a:solidFill>
                <a:schemeClr val="dk1"/>
              </a:solidFill>
              <a:latin typeface="Arial"/>
              <a:ea typeface="Arial"/>
              <a:cs typeface="Arial"/>
              <a:sym typeface="Arial"/>
            </a:endParaRPr>
          </a:p>
          <a:p>
            <a:pPr indent="0" lvl="0" marL="0" marR="0" rtl="0" algn="l">
              <a:spcBef>
                <a:spcPts val="600"/>
              </a:spcBef>
              <a:spcAft>
                <a:spcPts val="0"/>
              </a:spcAft>
              <a:buClr>
                <a:srgbClr val="005288"/>
              </a:buClr>
              <a:buSzPts val="3600"/>
              <a:buFont typeface="Arial"/>
              <a:buNone/>
            </a:pPr>
            <a:r>
              <a:t/>
            </a:r>
            <a:endParaRPr b="1" sz="3000">
              <a:solidFill>
                <a:schemeClr val="dk1"/>
              </a:solidFill>
              <a:latin typeface="Arial"/>
              <a:ea typeface="Arial"/>
              <a:cs typeface="Arial"/>
              <a:sym typeface="Arial"/>
            </a:endParaRPr>
          </a:p>
          <a:p>
            <a:pPr indent="0" lvl="0" marL="0" marR="0" rtl="0" algn="l">
              <a:spcBef>
                <a:spcPts val="600"/>
              </a:spcBef>
              <a:spcAft>
                <a:spcPts val="0"/>
              </a:spcAft>
              <a:buClr>
                <a:srgbClr val="005288"/>
              </a:buClr>
              <a:buSzPts val="3600"/>
              <a:buFont typeface="Arial"/>
              <a:buNone/>
            </a:pPr>
            <a:r>
              <a:t/>
            </a:r>
            <a:endParaRPr b="1" sz="3000">
              <a:solidFill>
                <a:schemeClr val="dk1"/>
              </a:solidFill>
              <a:latin typeface="Arial"/>
              <a:ea typeface="Arial"/>
              <a:cs typeface="Arial"/>
              <a:sym typeface="Arial"/>
            </a:endParaRPr>
          </a:p>
          <a:p>
            <a:pPr indent="0" lvl="0" marL="0" marR="0" rtl="0" algn="l">
              <a:spcBef>
                <a:spcPts val="440"/>
              </a:spcBef>
              <a:spcAft>
                <a:spcPts val="0"/>
              </a:spcAft>
              <a:buClr>
                <a:srgbClr val="005288"/>
              </a:buClr>
              <a:buSzPts val="2640"/>
              <a:buFont typeface="Arial"/>
              <a:buNone/>
            </a:pPr>
            <a:r>
              <a:t/>
            </a:r>
            <a:endParaRPr sz="2200">
              <a:solidFill>
                <a:schemeClr val="accent6"/>
              </a:solidFill>
              <a:latin typeface="Arial"/>
              <a:ea typeface="Arial"/>
              <a:cs typeface="Arial"/>
              <a:sym typeface="Arial"/>
            </a:endParaRPr>
          </a:p>
        </p:txBody>
      </p:sp>
      <p:sp>
        <p:nvSpPr>
          <p:cNvPr id="495" name="Google Shape;495;p35"/>
          <p:cNvSpPr txBox="1"/>
          <p:nvPr/>
        </p:nvSpPr>
        <p:spPr>
          <a:xfrm>
            <a:off x="6956612" y="1390929"/>
            <a:ext cx="5235387" cy="498316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88"/>
              </a:buClr>
              <a:buSzPts val="3600"/>
              <a:buFont typeface="Arial"/>
              <a:buNone/>
            </a:pPr>
            <a:r>
              <a:rPr b="1" lang="en-US" sz="3000">
                <a:solidFill>
                  <a:schemeClr val="dk1"/>
                </a:solidFill>
                <a:latin typeface="Arial"/>
                <a:ea typeface="Arial"/>
                <a:cs typeface="Arial"/>
                <a:sym typeface="Arial"/>
              </a:rPr>
              <a:t>Mobile Crisis </a:t>
            </a:r>
            <a:endParaRPr/>
          </a:p>
          <a:p>
            <a:pPr indent="-457200" lvl="0" marL="457200" marR="0" rtl="0" algn="l">
              <a:spcBef>
                <a:spcPts val="600"/>
              </a:spcBef>
              <a:spcAft>
                <a:spcPts val="0"/>
              </a:spcAft>
              <a:buClr>
                <a:srgbClr val="005288"/>
              </a:buClr>
              <a:buSzPts val="3600"/>
              <a:buFont typeface="Arial"/>
              <a:buChar char="•"/>
            </a:pPr>
            <a:r>
              <a:rPr lang="en-US" sz="3000">
                <a:solidFill>
                  <a:schemeClr val="dk1"/>
                </a:solidFill>
                <a:latin typeface="Arial"/>
                <a:ea typeface="Arial"/>
                <a:cs typeface="Arial"/>
                <a:sym typeface="Arial"/>
              </a:rPr>
              <a:t>24/7/365 </a:t>
            </a:r>
            <a:endParaRPr/>
          </a:p>
          <a:p>
            <a:pPr indent="-457200" lvl="0" marL="457200" marR="0" rtl="0" algn="l">
              <a:spcBef>
                <a:spcPts val="600"/>
              </a:spcBef>
              <a:spcAft>
                <a:spcPts val="0"/>
              </a:spcAft>
              <a:buClr>
                <a:srgbClr val="005288"/>
              </a:buClr>
              <a:buSzPts val="3600"/>
              <a:buFont typeface="Arial"/>
              <a:buChar char="•"/>
            </a:pPr>
            <a:r>
              <a:rPr lang="en-US" sz="3000">
                <a:solidFill>
                  <a:schemeClr val="dk1"/>
                </a:solidFill>
                <a:latin typeface="Arial"/>
                <a:ea typeface="Arial"/>
                <a:cs typeface="Arial"/>
                <a:sym typeface="Arial"/>
              </a:rPr>
              <a:t>Crisis and check ins</a:t>
            </a:r>
            <a:endParaRPr/>
          </a:p>
          <a:p>
            <a:pPr indent="0" lvl="0" marL="0" marR="0" rtl="0" algn="l">
              <a:spcBef>
                <a:spcPts val="600"/>
              </a:spcBef>
              <a:spcAft>
                <a:spcPts val="0"/>
              </a:spcAft>
              <a:buClr>
                <a:srgbClr val="005288"/>
              </a:buClr>
              <a:buSzPts val="3600"/>
              <a:buFont typeface="Arial"/>
              <a:buNone/>
            </a:pPr>
            <a:r>
              <a:rPr b="1" lang="en-US" sz="3000">
                <a:solidFill>
                  <a:schemeClr val="dk1"/>
                </a:solidFill>
                <a:latin typeface="Arial"/>
                <a:ea typeface="Arial"/>
                <a:cs typeface="Arial"/>
                <a:sym typeface="Arial"/>
              </a:rPr>
              <a:t>Call 911</a:t>
            </a:r>
            <a:endParaRPr/>
          </a:p>
          <a:p>
            <a:pPr indent="-457200" lvl="0" marL="457200" marR="0" rtl="0" algn="l">
              <a:spcBef>
                <a:spcPts val="600"/>
              </a:spcBef>
              <a:spcAft>
                <a:spcPts val="0"/>
              </a:spcAft>
              <a:buClr>
                <a:srgbClr val="005288"/>
              </a:buClr>
              <a:buSzPts val="3600"/>
              <a:buFont typeface="Arial"/>
              <a:buChar char="•"/>
            </a:pPr>
            <a:r>
              <a:rPr lang="en-US" sz="3000">
                <a:solidFill>
                  <a:schemeClr val="dk1"/>
                </a:solidFill>
                <a:latin typeface="Arial"/>
                <a:ea typeface="Arial"/>
                <a:cs typeface="Arial"/>
                <a:sym typeface="Arial"/>
              </a:rPr>
              <a:t>Emergency Department </a:t>
            </a:r>
            <a:endParaRPr/>
          </a:p>
          <a:p>
            <a:pPr indent="0" lvl="0" marL="0" marR="0" rtl="0" algn="l">
              <a:spcBef>
                <a:spcPts val="440"/>
              </a:spcBef>
              <a:spcAft>
                <a:spcPts val="0"/>
              </a:spcAft>
              <a:buClr>
                <a:srgbClr val="005288"/>
              </a:buClr>
              <a:buSzPts val="2640"/>
              <a:buFont typeface="Arial"/>
              <a:buNone/>
            </a:pPr>
            <a:r>
              <a:t/>
            </a:r>
            <a:endParaRPr sz="2200">
              <a:solidFill>
                <a:schemeClr val="accent6"/>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lang="en-US"/>
              <a:t>South Carolina Department of Mental Health: </a:t>
            </a:r>
            <a:br>
              <a:rPr lang="en-US"/>
            </a:br>
            <a:r>
              <a:rPr lang="en-US"/>
              <a:t>Mobile Crisis </a:t>
            </a:r>
            <a:endParaRPr/>
          </a:p>
        </p:txBody>
      </p:sp>
      <p:pic>
        <p:nvPicPr>
          <p:cNvPr id="501" name="Google Shape;501;p36"/>
          <p:cNvPicPr preferRelativeResize="0"/>
          <p:nvPr/>
        </p:nvPicPr>
        <p:blipFill rotWithShape="1">
          <a:blip r:embed="rId3">
            <a:alphaModFix/>
          </a:blip>
          <a:srcRect b="0" l="0" r="0" t="0"/>
          <a:stretch/>
        </p:blipFill>
        <p:spPr>
          <a:xfrm>
            <a:off x="181896" y="1325564"/>
            <a:ext cx="11152094" cy="52577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7"/>
          <p:cNvSpPr txBox="1"/>
          <p:nvPr>
            <p:ph type="title"/>
          </p:nvPr>
        </p:nvSpPr>
        <p:spPr>
          <a:xfrm>
            <a:off x="1353666" y="759805"/>
            <a:ext cx="10000133"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FFFF"/>
              </a:buClr>
              <a:buSzPts val="4000"/>
              <a:buFont typeface="Arial"/>
              <a:buNone/>
            </a:pPr>
            <a:r>
              <a:rPr lang="en-US" sz="4000">
                <a:solidFill>
                  <a:srgbClr val="FFFFFF"/>
                </a:solidFill>
              </a:rPr>
              <a:t>4 Million Births Per Year </a:t>
            </a:r>
            <a:endParaRPr/>
          </a:p>
        </p:txBody>
      </p:sp>
      <p:sp>
        <p:nvSpPr>
          <p:cNvPr id="508" name="Google Shape;508;p37"/>
          <p:cNvSpPr/>
          <p:nvPr/>
        </p:nvSpPr>
        <p:spPr>
          <a:xfrm>
            <a:off x="9690185" y="2277744"/>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7"/>
          <p:cNvSpPr/>
          <p:nvPr/>
        </p:nvSpPr>
        <p:spPr>
          <a:xfrm>
            <a:off x="3490210" y="6181175"/>
            <a:ext cx="5043055" cy="620265"/>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10" name="Google Shape;510;p37"/>
          <p:cNvSpPr txBox="1"/>
          <p:nvPr/>
        </p:nvSpPr>
        <p:spPr>
          <a:xfrm>
            <a:off x="320485" y="534186"/>
            <a:ext cx="11387421" cy="5789627"/>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Arial"/>
              <a:buChar char="•"/>
            </a:pPr>
            <a:r>
              <a:rPr b="1" lang="en-US" sz="2400">
                <a:solidFill>
                  <a:schemeClr val="dk1"/>
                </a:solidFill>
                <a:latin typeface="Arial"/>
                <a:ea typeface="Arial"/>
                <a:cs typeface="Arial"/>
                <a:sym typeface="Arial"/>
              </a:rPr>
              <a:t>Mental health conditions are the most frequent underlying causes of pregnancy-related death (22.7%)</a:t>
            </a:r>
            <a:endParaRPr/>
          </a:p>
          <a:p>
            <a:pPr indent="0" lvl="0" marL="0" marR="0" rtl="0" algn="l">
              <a:lnSpc>
                <a:spcPct val="90000"/>
              </a:lnSpc>
              <a:spcBef>
                <a:spcPts val="0"/>
              </a:spcBef>
              <a:spcAft>
                <a:spcPts val="0"/>
              </a:spcAft>
              <a:buClr>
                <a:schemeClr val="dk1"/>
              </a:buClr>
              <a:buSzPts val="2400"/>
              <a:buFont typeface="Times New Roman"/>
              <a:buNone/>
            </a:pPr>
            <a:r>
              <a:t/>
            </a:r>
            <a:endParaRPr b="1" sz="2400">
              <a:solidFill>
                <a:schemeClr val="dk1"/>
              </a:solidFill>
              <a:latin typeface="Arial"/>
              <a:ea typeface="Arial"/>
              <a:cs typeface="Arial"/>
              <a:sym typeface="Arial"/>
            </a:endParaRPr>
          </a:p>
          <a:p>
            <a:pPr indent="-342900" lvl="0" marL="342900" marR="0" rtl="0" algn="l">
              <a:lnSpc>
                <a:spcPct val="90000"/>
              </a:lnSpc>
              <a:spcBef>
                <a:spcPts val="0"/>
              </a:spcBef>
              <a:spcAft>
                <a:spcPts val="0"/>
              </a:spcAft>
              <a:buClr>
                <a:srgbClr val="005288"/>
              </a:buClr>
              <a:buSzPts val="2400"/>
              <a:buFont typeface="Arial"/>
              <a:buChar char="•"/>
            </a:pPr>
            <a:r>
              <a:rPr b="1" lang="en-US" sz="2400">
                <a:solidFill>
                  <a:srgbClr val="005288"/>
                </a:solidFill>
                <a:latin typeface="Arial"/>
                <a:ea typeface="Arial"/>
                <a:cs typeface="Arial"/>
                <a:sym typeface="Arial"/>
              </a:rPr>
              <a:t>Mental health problems are the most common complication of pregnancy &amp; childbirth (11,400 Pregnant Women in SC Annually) </a:t>
            </a:r>
            <a:endParaRPr/>
          </a:p>
          <a:p>
            <a:pPr indent="0" lvl="0" marL="0" marR="0" rtl="0" algn="l">
              <a:lnSpc>
                <a:spcPct val="90000"/>
              </a:lnSpc>
              <a:spcBef>
                <a:spcPts val="0"/>
              </a:spcBef>
              <a:spcAft>
                <a:spcPts val="0"/>
              </a:spcAft>
              <a:buClr>
                <a:schemeClr val="dk1"/>
              </a:buClr>
              <a:buSzPts val="2400"/>
              <a:buFont typeface="Times New Roman"/>
              <a:buNone/>
            </a:pPr>
            <a:r>
              <a:t/>
            </a:r>
            <a:endParaRPr b="1" sz="2400">
              <a:solidFill>
                <a:srgbClr val="005288"/>
              </a:solidFill>
              <a:latin typeface="Arial"/>
              <a:ea typeface="Arial"/>
              <a:cs typeface="Arial"/>
              <a:sym typeface="Arial"/>
            </a:endParaRPr>
          </a:p>
          <a:p>
            <a:pPr indent="-457200" lvl="0" marL="457200" marR="0" rtl="0" algn="l">
              <a:lnSpc>
                <a:spcPct val="90000"/>
              </a:lnSpc>
              <a:spcBef>
                <a:spcPts val="0"/>
              </a:spcBef>
              <a:spcAft>
                <a:spcPts val="0"/>
              </a:spcAft>
              <a:buClr>
                <a:srgbClr val="005288"/>
              </a:buClr>
              <a:buSzPts val="2400"/>
              <a:buFont typeface="Arial"/>
              <a:buAutoNum type="arabicParenR"/>
            </a:pPr>
            <a:r>
              <a:rPr b="1" i="0" lang="en-US" sz="2400" cap="none" strike="noStrike">
                <a:solidFill>
                  <a:srgbClr val="005288"/>
                </a:solidFill>
                <a:latin typeface="Arial"/>
                <a:ea typeface="Arial"/>
                <a:cs typeface="Arial"/>
                <a:sym typeface="Arial"/>
              </a:rPr>
              <a:t>Assist providers in developing the confidence and competence to screen, assess and manage mild, and mild-to-moderate mental health problems. </a:t>
            </a:r>
            <a:endParaRPr/>
          </a:p>
          <a:p>
            <a:pPr indent="-457200" lvl="0" marL="457200" marR="0" rtl="0" algn="l">
              <a:lnSpc>
                <a:spcPct val="90000"/>
              </a:lnSpc>
              <a:spcBef>
                <a:spcPts val="0"/>
              </a:spcBef>
              <a:spcAft>
                <a:spcPts val="0"/>
              </a:spcAft>
              <a:buClr>
                <a:srgbClr val="005288"/>
              </a:buClr>
              <a:buSzPts val="2400"/>
              <a:buFont typeface="Arial"/>
              <a:buAutoNum type="arabicParenR"/>
            </a:pPr>
            <a:r>
              <a:rPr b="1" lang="en-US" sz="2400">
                <a:solidFill>
                  <a:srgbClr val="005288"/>
                </a:solidFill>
                <a:latin typeface="Arial"/>
                <a:ea typeface="Arial"/>
                <a:cs typeface="Arial"/>
                <a:sym typeface="Arial"/>
              </a:rPr>
              <a:t>Provide</a:t>
            </a:r>
            <a:r>
              <a:rPr b="1" i="0" lang="en-US" sz="2400" cap="none" strike="noStrike">
                <a:solidFill>
                  <a:srgbClr val="005288"/>
                </a:solidFill>
                <a:latin typeface="Arial"/>
                <a:ea typeface="Arial"/>
                <a:cs typeface="Arial"/>
                <a:sym typeface="Arial"/>
              </a:rPr>
              <a:t> access to mental health and SUD </a:t>
            </a:r>
            <a:r>
              <a:rPr b="1" lang="en-US" sz="2400">
                <a:solidFill>
                  <a:srgbClr val="005288"/>
                </a:solidFill>
                <a:latin typeface="Arial"/>
                <a:ea typeface="Arial"/>
                <a:cs typeface="Arial"/>
                <a:sym typeface="Arial"/>
              </a:rPr>
              <a:t>treatment and resources </a:t>
            </a:r>
            <a:endParaRPr/>
          </a:p>
          <a:p>
            <a:pPr indent="0" lvl="0" marL="0" marR="0" rtl="0" algn="l">
              <a:lnSpc>
                <a:spcPct val="90000"/>
              </a:lnSpc>
              <a:spcBef>
                <a:spcPts val="0"/>
              </a:spcBef>
              <a:spcAft>
                <a:spcPts val="0"/>
              </a:spcAft>
              <a:buClr>
                <a:schemeClr val="dk1"/>
              </a:buClr>
              <a:buSzPts val="2400"/>
              <a:buFont typeface="Times New Roman"/>
              <a:buNone/>
            </a:pPr>
            <a:r>
              <a:t/>
            </a:r>
            <a:endParaRPr b="1" sz="2400">
              <a:solidFill>
                <a:srgbClr val="005288"/>
              </a:solidFill>
              <a:latin typeface="Arial"/>
              <a:ea typeface="Arial"/>
              <a:cs typeface="Arial"/>
              <a:sym typeface="Arial"/>
            </a:endParaRPr>
          </a:p>
          <a:p>
            <a:pPr indent="0" lvl="0" marL="0" marR="0" rtl="0" algn="ctr">
              <a:lnSpc>
                <a:spcPct val="90000"/>
              </a:lnSpc>
              <a:spcBef>
                <a:spcPts val="0"/>
              </a:spcBef>
              <a:spcAft>
                <a:spcPts val="0"/>
              </a:spcAft>
              <a:buClr>
                <a:srgbClr val="005288"/>
              </a:buClr>
              <a:buSzPts val="2400"/>
              <a:buFont typeface="Arial"/>
              <a:buNone/>
            </a:pPr>
            <a:r>
              <a:rPr b="1" lang="en-US" sz="2400">
                <a:solidFill>
                  <a:srgbClr val="005288"/>
                </a:solidFill>
                <a:latin typeface="Arial"/>
                <a:ea typeface="Arial"/>
                <a:cs typeface="Arial"/>
                <a:sym typeface="Arial"/>
              </a:rPr>
              <a:t>Reduce Maternal Morbidity and Mortality </a:t>
            </a:r>
            <a:endParaRPr b="1" i="0" sz="2400" cap="none" strike="noStrike">
              <a:solidFill>
                <a:srgbClr val="005288"/>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400"/>
              <a:buFont typeface="Times New Roman"/>
              <a:buNone/>
            </a:pPr>
            <a:r>
              <a:t/>
            </a:r>
            <a:endParaRPr b="1" sz="2400" u="sng">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400"/>
              <a:buFont typeface="Times New Roman"/>
              <a:buNone/>
            </a:pPr>
            <a:r>
              <a:t/>
            </a:r>
            <a:endParaRPr b="1" sz="2400" u="sng">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400"/>
              <a:buFont typeface="Times New Roman"/>
              <a:buNone/>
            </a:pPr>
            <a:r>
              <a:t/>
            </a:r>
            <a:endParaRPr b="1" i="0" sz="2400" u="none" cap="none" strike="noStrike">
              <a:solidFill>
                <a:srgbClr val="005288"/>
              </a:solidFill>
              <a:latin typeface="Arial"/>
              <a:ea typeface="Arial"/>
              <a:cs typeface="Arial"/>
              <a:sym typeface="Arial"/>
            </a:endParaRPr>
          </a:p>
          <a:p>
            <a:pPr indent="0" lvl="0" marL="0" marR="0" rtl="0" algn="l">
              <a:lnSpc>
                <a:spcPct val="90000"/>
              </a:lnSpc>
              <a:spcBef>
                <a:spcPts val="0"/>
              </a:spcBef>
              <a:spcAft>
                <a:spcPts val="0"/>
              </a:spcAft>
              <a:buClr>
                <a:srgbClr val="005288"/>
              </a:buClr>
              <a:buSzPts val="2400"/>
              <a:buFont typeface="Arial"/>
              <a:buNone/>
            </a:pPr>
            <a:r>
              <a:rPr b="1" i="0" lang="en-US" sz="2400" u="none" cap="none" strike="noStrike">
                <a:solidFill>
                  <a:srgbClr val="005288"/>
                </a:solidFill>
                <a:latin typeface="Arial"/>
                <a:ea typeface="Arial"/>
                <a:cs typeface="Arial"/>
                <a:sym typeface="Arial"/>
              </a:rPr>
              <a:t> </a:t>
            </a:r>
            <a:endParaRPr/>
          </a:p>
        </p:txBody>
      </p:sp>
      <p:pic>
        <p:nvPicPr>
          <p:cNvPr id="511" name="Google Shape;511;p37"/>
          <p:cNvPicPr preferRelativeResize="0"/>
          <p:nvPr/>
        </p:nvPicPr>
        <p:blipFill rotWithShape="1">
          <a:blip r:embed="rId3">
            <a:alphaModFix/>
          </a:blip>
          <a:srcRect b="0" l="0" r="0" t="0"/>
          <a:stretch/>
        </p:blipFill>
        <p:spPr>
          <a:xfrm>
            <a:off x="3330389" y="4654849"/>
            <a:ext cx="4986069" cy="21465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8"/>
          <p:cNvSpPr txBox="1"/>
          <p:nvPr>
            <p:ph type="title"/>
          </p:nvPr>
        </p:nvSpPr>
        <p:spPr>
          <a:xfrm>
            <a:off x="1073988" y="399559"/>
            <a:ext cx="10044023" cy="87772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333333"/>
              </a:buClr>
              <a:buSzPts val="3600"/>
              <a:buFont typeface="Arial"/>
              <a:buNone/>
            </a:pPr>
            <a:r>
              <a:rPr lang="en-US" sz="3600">
                <a:solidFill>
                  <a:srgbClr val="333333"/>
                </a:solidFill>
              </a:rPr>
              <a:t>Acknowledgments </a:t>
            </a:r>
            <a:endParaRPr/>
          </a:p>
        </p:txBody>
      </p:sp>
      <p:sp>
        <p:nvSpPr>
          <p:cNvPr id="517" name="Google Shape;517;p38"/>
          <p:cNvSpPr txBox="1"/>
          <p:nvPr>
            <p:ph idx="1" type="body"/>
          </p:nvPr>
        </p:nvSpPr>
        <p:spPr>
          <a:xfrm>
            <a:off x="158909" y="1722726"/>
            <a:ext cx="7352477" cy="451713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640"/>
              <a:buFont typeface="Arial"/>
              <a:buNone/>
            </a:pPr>
            <a:r>
              <a:rPr b="1" lang="en-US">
                <a:solidFill>
                  <a:schemeClr val="dk1"/>
                </a:solidFill>
              </a:rPr>
              <a:t>Women’s Reproductive Behavioral Health Division</a:t>
            </a:r>
            <a:endParaRPr/>
          </a:p>
          <a:p>
            <a:pPr indent="0" lvl="0" marL="0" rtl="0" algn="l">
              <a:spcBef>
                <a:spcPts val="440"/>
              </a:spcBef>
              <a:spcAft>
                <a:spcPts val="0"/>
              </a:spcAft>
              <a:buSzPts val="2640"/>
              <a:buFont typeface="Arial"/>
              <a:buNone/>
            </a:pPr>
            <a:r>
              <a:rPr lang="en-US">
                <a:solidFill>
                  <a:schemeClr val="dk1"/>
                </a:solidFill>
              </a:rPr>
              <a:t> Rubin Aujla, MD</a:t>
            </a:r>
            <a:endParaRPr/>
          </a:p>
          <a:p>
            <a:pPr indent="0" lvl="0" marL="0" rtl="0" algn="l">
              <a:spcBef>
                <a:spcPts val="440"/>
              </a:spcBef>
              <a:spcAft>
                <a:spcPts val="0"/>
              </a:spcAft>
              <a:buSzPts val="2640"/>
              <a:buFont typeface="Arial"/>
              <a:buNone/>
            </a:pPr>
            <a:r>
              <a:rPr lang="en-US">
                <a:solidFill>
                  <a:schemeClr val="dk1"/>
                </a:solidFill>
              </a:rPr>
              <a:t>Claire Smith, MD</a:t>
            </a:r>
            <a:endParaRPr/>
          </a:p>
          <a:p>
            <a:pPr indent="0" lvl="0" marL="0" rtl="0" algn="l">
              <a:spcBef>
                <a:spcPts val="440"/>
              </a:spcBef>
              <a:spcAft>
                <a:spcPts val="0"/>
              </a:spcAft>
              <a:buSzPts val="2640"/>
              <a:buFont typeface="Arial"/>
              <a:buNone/>
            </a:pPr>
            <a:r>
              <a:rPr lang="en-US">
                <a:solidFill>
                  <a:schemeClr val="dk1"/>
                </a:solidFill>
              </a:rPr>
              <a:t>Christina Tolbert, MD</a:t>
            </a:r>
            <a:endParaRPr/>
          </a:p>
          <a:p>
            <a:pPr indent="0" lvl="0" marL="0" rtl="0" algn="l">
              <a:spcBef>
                <a:spcPts val="440"/>
              </a:spcBef>
              <a:spcAft>
                <a:spcPts val="0"/>
              </a:spcAft>
              <a:buSzPts val="2640"/>
              <a:buFont typeface="Arial"/>
              <a:buNone/>
            </a:pPr>
            <a:r>
              <a:rPr b="1" lang="en-US">
                <a:solidFill>
                  <a:schemeClr val="dk1"/>
                </a:solidFill>
              </a:rPr>
              <a:t>*Liz Monter, MD</a:t>
            </a:r>
            <a:endParaRPr/>
          </a:p>
          <a:p>
            <a:pPr indent="0" lvl="0" marL="0" rtl="0" algn="l">
              <a:spcBef>
                <a:spcPts val="440"/>
              </a:spcBef>
              <a:spcAft>
                <a:spcPts val="0"/>
              </a:spcAft>
              <a:buSzPts val="2640"/>
              <a:buFont typeface="Arial"/>
              <a:buNone/>
            </a:pPr>
            <a:r>
              <a:rPr lang="en-US">
                <a:solidFill>
                  <a:schemeClr val="dk1"/>
                </a:solidFill>
              </a:rPr>
              <a:t>Liz Parker, LPC</a:t>
            </a:r>
            <a:endParaRPr/>
          </a:p>
          <a:p>
            <a:pPr indent="0" lvl="0" marL="0" rtl="0" algn="l">
              <a:spcBef>
                <a:spcPts val="440"/>
              </a:spcBef>
              <a:spcAft>
                <a:spcPts val="0"/>
              </a:spcAft>
              <a:buSzPts val="2640"/>
              <a:buFont typeface="Arial"/>
              <a:buNone/>
            </a:pPr>
            <a:r>
              <a:rPr lang="en-US">
                <a:solidFill>
                  <a:schemeClr val="dk1"/>
                </a:solidFill>
              </a:rPr>
              <a:t>Victoria Bowen, LPC</a:t>
            </a:r>
            <a:endParaRPr/>
          </a:p>
          <a:p>
            <a:pPr indent="0" lvl="0" marL="0" rtl="0" algn="l">
              <a:spcBef>
                <a:spcPts val="440"/>
              </a:spcBef>
              <a:spcAft>
                <a:spcPts val="0"/>
              </a:spcAft>
              <a:buSzPts val="2640"/>
              <a:buFont typeface="Arial"/>
              <a:buNone/>
            </a:pPr>
            <a:r>
              <a:rPr lang="en-US">
                <a:solidFill>
                  <a:schemeClr val="dk1"/>
                </a:solidFill>
              </a:rPr>
              <a:t>Tara Ancrum, LISW</a:t>
            </a:r>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t/>
            </a:r>
            <a:endParaRPr/>
          </a:p>
        </p:txBody>
      </p:sp>
      <p:sp>
        <p:nvSpPr>
          <p:cNvPr id="518" name="Google Shape;518;p38"/>
          <p:cNvSpPr txBox="1"/>
          <p:nvPr/>
        </p:nvSpPr>
        <p:spPr>
          <a:xfrm>
            <a:off x="3235342" y="2122599"/>
            <a:ext cx="3729130" cy="294195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88"/>
              </a:buClr>
              <a:buSzPts val="2640"/>
              <a:buFont typeface="Arial"/>
              <a:buNone/>
            </a:pPr>
            <a:r>
              <a:rPr b="1" lang="en-US" sz="2200">
                <a:solidFill>
                  <a:schemeClr val="dk1"/>
                </a:solidFill>
                <a:latin typeface="Arial"/>
                <a:ea typeface="Arial"/>
                <a:cs typeface="Arial"/>
                <a:sym typeface="Arial"/>
              </a:rPr>
              <a:t>*Courtney King, PhD</a:t>
            </a:r>
            <a:endParaRPr/>
          </a:p>
          <a:p>
            <a:pPr indent="0" lvl="0" marL="0" marR="0" rtl="0" algn="l">
              <a:spcBef>
                <a:spcPts val="440"/>
              </a:spcBef>
              <a:spcAft>
                <a:spcPts val="0"/>
              </a:spcAft>
              <a:buClr>
                <a:srgbClr val="005288"/>
              </a:buClr>
              <a:buSzPts val="2640"/>
              <a:buFont typeface="Arial"/>
              <a:buNone/>
            </a:pPr>
            <a:r>
              <a:rPr lang="en-US" sz="2200">
                <a:solidFill>
                  <a:schemeClr val="dk1"/>
                </a:solidFill>
                <a:latin typeface="Arial"/>
                <a:ea typeface="Arial"/>
                <a:cs typeface="Arial"/>
                <a:sym typeface="Arial"/>
              </a:rPr>
              <a:t>Erin Phlegar, PA</a:t>
            </a:r>
            <a:endParaRPr/>
          </a:p>
          <a:p>
            <a:pPr indent="0" lvl="0" marL="0" marR="0" rtl="0" algn="l">
              <a:spcBef>
                <a:spcPts val="440"/>
              </a:spcBef>
              <a:spcAft>
                <a:spcPts val="0"/>
              </a:spcAft>
              <a:buClr>
                <a:srgbClr val="005288"/>
              </a:buClr>
              <a:buSzPts val="2640"/>
              <a:buFont typeface="Arial"/>
              <a:buNone/>
            </a:pPr>
            <a:r>
              <a:rPr lang="en-US" sz="2200">
                <a:solidFill>
                  <a:schemeClr val="dk1"/>
                </a:solidFill>
                <a:latin typeface="Arial"/>
                <a:ea typeface="Arial"/>
                <a:cs typeface="Arial"/>
                <a:sym typeface="Arial"/>
              </a:rPr>
              <a:t>Kerry Blome, LISW</a:t>
            </a:r>
            <a:endParaRPr/>
          </a:p>
          <a:p>
            <a:pPr indent="0" lvl="0" marL="0" marR="0" rtl="0" algn="l">
              <a:spcBef>
                <a:spcPts val="440"/>
              </a:spcBef>
              <a:spcAft>
                <a:spcPts val="0"/>
              </a:spcAft>
              <a:buClr>
                <a:srgbClr val="005288"/>
              </a:buClr>
              <a:buSzPts val="2640"/>
              <a:buFont typeface="Arial"/>
              <a:buNone/>
            </a:pPr>
            <a:r>
              <a:rPr lang="en-US" sz="2200">
                <a:solidFill>
                  <a:schemeClr val="dk1"/>
                </a:solidFill>
                <a:latin typeface="Arial"/>
                <a:ea typeface="Arial"/>
                <a:cs typeface="Arial"/>
                <a:sym typeface="Arial"/>
              </a:rPr>
              <a:t>Edie Douglas, MPH</a:t>
            </a:r>
            <a:endParaRPr/>
          </a:p>
          <a:p>
            <a:pPr indent="0" lvl="0" marL="0" marR="0" rtl="0" algn="l">
              <a:spcBef>
                <a:spcPts val="440"/>
              </a:spcBef>
              <a:spcAft>
                <a:spcPts val="0"/>
              </a:spcAft>
              <a:buClr>
                <a:srgbClr val="005288"/>
              </a:buClr>
              <a:buSzPts val="2640"/>
              <a:buFont typeface="Arial"/>
              <a:buNone/>
            </a:pPr>
            <a:r>
              <a:rPr lang="en-US" sz="2200">
                <a:solidFill>
                  <a:schemeClr val="dk1"/>
                </a:solidFill>
                <a:latin typeface="Arial"/>
                <a:ea typeface="Arial"/>
                <a:cs typeface="Arial"/>
                <a:sym typeface="Arial"/>
              </a:rPr>
              <a:t>Tychia Brown, BA</a:t>
            </a:r>
            <a:endParaRPr/>
          </a:p>
          <a:p>
            <a:pPr indent="0" lvl="0" marL="0" marR="0" rtl="0" algn="l">
              <a:spcBef>
                <a:spcPts val="440"/>
              </a:spcBef>
              <a:spcAft>
                <a:spcPts val="0"/>
              </a:spcAft>
              <a:buClr>
                <a:srgbClr val="005288"/>
              </a:buClr>
              <a:buSzPts val="2640"/>
              <a:buFont typeface="Arial"/>
              <a:buNone/>
            </a:pPr>
            <a:r>
              <a:rPr lang="en-US" sz="2200">
                <a:solidFill>
                  <a:schemeClr val="dk1"/>
                </a:solidFill>
                <a:latin typeface="Arial"/>
                <a:ea typeface="Arial"/>
                <a:cs typeface="Arial"/>
                <a:sym typeface="Arial"/>
              </a:rPr>
              <a:t>Allison Guill, BA</a:t>
            </a:r>
            <a:endParaRPr/>
          </a:p>
          <a:p>
            <a:pPr indent="0" lvl="0" marL="0" marR="0" rtl="0" algn="l">
              <a:spcBef>
                <a:spcPts val="440"/>
              </a:spcBef>
              <a:spcAft>
                <a:spcPts val="0"/>
              </a:spcAft>
              <a:buClr>
                <a:srgbClr val="005288"/>
              </a:buClr>
              <a:buSzPts val="2640"/>
              <a:buFont typeface="Arial"/>
              <a:buNone/>
            </a:pPr>
            <a:r>
              <a:t/>
            </a:r>
            <a:endParaRPr sz="2200">
              <a:solidFill>
                <a:schemeClr val="accent6"/>
              </a:solidFill>
              <a:latin typeface="Arial"/>
              <a:ea typeface="Arial"/>
              <a:cs typeface="Arial"/>
              <a:sym typeface="Arial"/>
            </a:endParaRPr>
          </a:p>
        </p:txBody>
      </p:sp>
      <p:sp>
        <p:nvSpPr>
          <p:cNvPr id="519" name="Google Shape;519;p38"/>
          <p:cNvSpPr txBox="1"/>
          <p:nvPr/>
        </p:nvSpPr>
        <p:spPr>
          <a:xfrm>
            <a:off x="0" y="5148421"/>
            <a:ext cx="726820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Funding</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HRSA National Telehealth Center of Excellence Award. PI: Ford/King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(U66 RH31458)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NIH/NIDA PI: Guille (R34 DA046730; K23DA039318-01)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DAODAS and Duke Endowment PI: Guille (6777-SP; 6563-SP)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0" name="Google Shape;520;p38"/>
          <p:cNvSpPr txBox="1"/>
          <p:nvPr/>
        </p:nvSpPr>
        <p:spPr>
          <a:xfrm>
            <a:off x="7240371" y="1709579"/>
            <a:ext cx="5000445" cy="51090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Telemedicine COE</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Dee Ford, MD</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Katie King, MD, MPH</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Ryan Kruis, LISW</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Katie Sterba, PhD </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Emily Johnson, PhD</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Annie Simpson, PhD</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Lizmarie Maldonado, MSPH</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Rebecca Beeks, BA</a:t>
            </a:r>
            <a:endParaRPr/>
          </a:p>
          <a:p>
            <a:pPr indent="0" lvl="0" marL="0" marR="0" rtl="0" algn="l">
              <a:spcBef>
                <a:spcPts val="0"/>
              </a:spcBef>
              <a:spcAft>
                <a:spcPts val="0"/>
              </a:spcAft>
              <a:buNone/>
            </a:pPr>
            <a:r>
              <a:t/>
            </a:r>
            <a:endParaRPr b="1" sz="2200">
              <a:solidFill>
                <a:schemeClr val="dk1"/>
              </a:solidFill>
              <a:latin typeface="Arial"/>
              <a:ea typeface="Arial"/>
              <a:cs typeface="Arial"/>
              <a:sym typeface="Arial"/>
            </a:endParaRPr>
          </a:p>
          <a:p>
            <a:pPr indent="0" lvl="0" marL="0" marR="0" rtl="0" algn="l">
              <a:spcBef>
                <a:spcPts val="0"/>
              </a:spcBef>
              <a:spcAft>
                <a:spcPts val="0"/>
              </a:spcAft>
              <a:buNone/>
            </a:pPr>
            <a:r>
              <a:rPr b="1" lang="en-US" sz="2200">
                <a:solidFill>
                  <a:schemeClr val="dk1"/>
                </a:solidFill>
                <a:latin typeface="Arial"/>
                <a:ea typeface="Arial"/>
                <a:cs typeface="Arial"/>
                <a:sym typeface="Arial"/>
              </a:rPr>
              <a:t>Biomedical Informatics Center </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John Clark, MA</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Erin Quigley, BA</a:t>
            </a:r>
            <a:endParaRPr/>
          </a:p>
          <a:p>
            <a:pPr indent="0" lvl="0" marL="0" marR="0" rtl="0" algn="l">
              <a:spcBef>
                <a:spcPts val="0"/>
              </a:spcBef>
              <a:spcAft>
                <a:spcPts val="0"/>
              </a:spcAft>
              <a:buNone/>
            </a:pPr>
            <a:r>
              <a:rPr lang="en-US" sz="2200">
                <a:solidFill>
                  <a:schemeClr val="dk1"/>
                </a:solidFill>
                <a:latin typeface="Arial"/>
                <a:ea typeface="Arial"/>
                <a:cs typeface="Arial"/>
                <a:sym typeface="Arial"/>
              </a:rPr>
              <a:t>Tomoko Gaddard, BA</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9"/>
          <p:cNvSpPr txBox="1"/>
          <p:nvPr/>
        </p:nvSpPr>
        <p:spPr>
          <a:xfrm>
            <a:off x="591671" y="3325797"/>
            <a:ext cx="11008659"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800"/>
              <a:buFont typeface="Calibri"/>
              <a:buNone/>
            </a:pPr>
            <a:r>
              <a:rPr b="1" i="0" lang="en-US" sz="1800" u="none" cap="none" strike="noStrike">
                <a:solidFill>
                  <a:srgbClr val="002060"/>
                </a:solidFill>
                <a:latin typeface="Calibri"/>
                <a:ea typeface="Calibri"/>
                <a:cs typeface="Calibri"/>
                <a:sym typeface="Calibri"/>
              </a:rPr>
              <a:t>CMEs and CEUs</a:t>
            </a:r>
            <a:endParaRPr/>
          </a:p>
          <a:p>
            <a:pPr indent="0" lvl="0" marL="0" marR="0" rtl="0" algn="ctr">
              <a:lnSpc>
                <a:spcPct val="100000"/>
              </a:lnSpc>
              <a:spcBef>
                <a:spcPts val="0"/>
              </a:spcBef>
              <a:spcAft>
                <a:spcPts val="0"/>
              </a:spcAft>
              <a:buClr>
                <a:schemeClr val="dk1"/>
              </a:buClr>
              <a:buSzPts val="1600"/>
              <a:buFont typeface="Tahoma"/>
              <a:buNone/>
            </a:pPr>
            <a:r>
              <a:t/>
            </a:r>
            <a:endParaRPr b="1" sz="1600">
              <a:solidFill>
                <a:srgbClr val="002060"/>
              </a:solidFill>
              <a:latin typeface="Calibri"/>
              <a:ea typeface="Calibri"/>
              <a:cs typeface="Calibri"/>
              <a:sym typeface="Calibri"/>
            </a:endParaRPr>
          </a:p>
          <a:p>
            <a:pPr indent="0" lvl="0" marL="0" marR="0" rtl="0" algn="ctr">
              <a:spcBef>
                <a:spcPts val="0"/>
              </a:spcBef>
              <a:spcAft>
                <a:spcPts val="0"/>
              </a:spcAft>
              <a:buNone/>
            </a:pPr>
            <a:r>
              <a:rPr lang="en-US" sz="1400">
                <a:solidFill>
                  <a:srgbClr val="002060"/>
                </a:solidFill>
                <a:latin typeface="Calibri"/>
                <a:ea typeface="Calibri"/>
                <a:cs typeface="Calibri"/>
                <a:sym typeface="Calibri"/>
              </a:rPr>
              <a:t>MUSC designates this live activity for max  of 1.0</a:t>
            </a:r>
            <a:r>
              <a:rPr i="1" lang="en-US" sz="1400">
                <a:solidFill>
                  <a:srgbClr val="002060"/>
                </a:solidFill>
                <a:latin typeface="Calibri"/>
                <a:ea typeface="Calibri"/>
                <a:cs typeface="Calibri"/>
                <a:sym typeface="Calibri"/>
              </a:rPr>
              <a:t> AMA PRA Category 1 Credit(s)™</a:t>
            </a:r>
            <a:r>
              <a:rPr lang="en-US" sz="1400">
                <a:solidFill>
                  <a:srgbClr val="002060"/>
                </a:solidFill>
                <a:latin typeface="Calibri"/>
                <a:ea typeface="Calibri"/>
                <a:cs typeface="Calibri"/>
                <a:sym typeface="Calibri"/>
              </a:rPr>
              <a:t>MUSC will award 0.1 CEUs for this activity (1 contact hour = 0.1 CEU)</a:t>
            </a:r>
            <a:endParaRPr/>
          </a:p>
          <a:p>
            <a:pPr indent="0" lvl="0" marL="0" marR="0" rtl="0" algn="ctr">
              <a:lnSpc>
                <a:spcPct val="100000"/>
              </a:lnSpc>
              <a:spcBef>
                <a:spcPts val="0"/>
              </a:spcBef>
              <a:spcAft>
                <a:spcPts val="0"/>
              </a:spcAft>
              <a:buClr>
                <a:schemeClr val="dk1"/>
              </a:buClr>
              <a:buSzPts val="1600"/>
              <a:buFont typeface="Tahoma"/>
              <a:buNone/>
            </a:pPr>
            <a:r>
              <a:t/>
            </a:r>
            <a:endParaRPr b="1" i="0" sz="1600" u="none" cap="none" strike="noStrike">
              <a:solidFill>
                <a:srgbClr val="002060"/>
              </a:solidFill>
              <a:latin typeface="Calibri"/>
              <a:ea typeface="Calibri"/>
              <a:cs typeface="Calibri"/>
              <a:sym typeface="Calibri"/>
            </a:endParaRPr>
          </a:p>
        </p:txBody>
      </p:sp>
      <p:sp>
        <p:nvSpPr>
          <p:cNvPr id="526" name="Google Shape;526;p39"/>
          <p:cNvSpPr/>
          <p:nvPr/>
        </p:nvSpPr>
        <p:spPr>
          <a:xfrm>
            <a:off x="591671" y="4554352"/>
            <a:ext cx="1073075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800"/>
              <a:buFont typeface="Calibri"/>
              <a:buNone/>
            </a:pPr>
            <a:r>
              <a:rPr b="1" i="0" lang="en-US" sz="1800" u="none" cap="none" strike="noStrike">
                <a:solidFill>
                  <a:srgbClr val="002060"/>
                </a:solidFill>
                <a:latin typeface="Calibri"/>
                <a:ea typeface="Calibri"/>
                <a:cs typeface="Calibri"/>
                <a:sym typeface="Calibri"/>
              </a:rPr>
              <a:t>WEBSITE ADDRESS</a:t>
            </a:r>
            <a:endParaRPr/>
          </a:p>
          <a:p>
            <a:pPr indent="0" lvl="0" marL="0" marR="0" rtl="0" algn="ctr">
              <a:lnSpc>
                <a:spcPct val="100000"/>
              </a:lnSpc>
              <a:spcBef>
                <a:spcPts val="0"/>
              </a:spcBef>
              <a:spcAft>
                <a:spcPts val="0"/>
              </a:spcAft>
              <a:buClr>
                <a:schemeClr val="dk1"/>
              </a:buClr>
              <a:buSzPts val="1800"/>
              <a:buFont typeface="Calibri"/>
              <a:buNone/>
            </a:pPr>
            <a:r>
              <a:t/>
            </a:r>
            <a:endParaRPr b="1" sz="1800">
              <a:solidFill>
                <a:srgbClr val="002060"/>
              </a:solidFill>
              <a:latin typeface="Calibri"/>
              <a:ea typeface="Calibri"/>
              <a:cs typeface="Calibri"/>
              <a:sym typeface="Calibri"/>
            </a:endParaRPr>
          </a:p>
          <a:p>
            <a:pPr indent="0" lvl="0" marL="0" marR="0" rtl="0" algn="ctr">
              <a:spcBef>
                <a:spcPts val="0"/>
              </a:spcBef>
              <a:spcAft>
                <a:spcPts val="0"/>
              </a:spcAft>
              <a:buNone/>
            </a:pPr>
            <a:r>
              <a:rPr b="1" lang="en-US" sz="1800">
                <a:solidFill>
                  <a:srgbClr val="002060"/>
                </a:solidFill>
                <a:latin typeface="Calibri"/>
                <a:ea typeface="Calibri"/>
                <a:cs typeface="Calibri"/>
                <a:sym typeface="Calibri"/>
              </a:rPr>
              <a:t>https://sctelehealth.org/services/pregnancy-wellness</a:t>
            </a:r>
            <a:endParaRPr b="1" i="0" sz="1800" u="none" cap="none" strike="noStrike">
              <a:solidFill>
                <a:srgbClr val="002060"/>
              </a:solidFill>
              <a:latin typeface="Calibri"/>
              <a:ea typeface="Calibri"/>
              <a:cs typeface="Calibri"/>
              <a:sym typeface="Calibri"/>
            </a:endParaRPr>
          </a:p>
        </p:txBody>
      </p:sp>
      <p:sp>
        <p:nvSpPr>
          <p:cNvPr id="527" name="Google Shape;527;p39"/>
          <p:cNvSpPr/>
          <p:nvPr/>
        </p:nvSpPr>
        <p:spPr>
          <a:xfrm>
            <a:off x="1075764" y="341632"/>
            <a:ext cx="10309412" cy="2444259"/>
          </a:xfrm>
          <a:prstGeom prst="rect">
            <a:avLst/>
          </a:prstGeom>
          <a:solidFill>
            <a:schemeClr val="lt1"/>
          </a:solidFill>
          <a:ln cap="flat" cmpd="sng" w="762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350"/>
              <a:buFont typeface="Calibri"/>
              <a:buNone/>
            </a:pPr>
            <a:r>
              <a:t/>
            </a:r>
            <a:endParaRPr b="1" i="0" sz="1350" u="none" cap="none" strike="noStrike">
              <a:solidFill>
                <a:srgbClr val="C00000"/>
              </a:solidFill>
              <a:latin typeface="Calibri"/>
              <a:ea typeface="Calibri"/>
              <a:cs typeface="Calibri"/>
              <a:sym typeface="Calibri"/>
            </a:endParaRPr>
          </a:p>
          <a:p>
            <a:pPr indent="0" lvl="0" marL="0" marR="0" rtl="0" algn="ctr">
              <a:lnSpc>
                <a:spcPct val="100000"/>
              </a:lnSpc>
              <a:spcBef>
                <a:spcPts val="675"/>
              </a:spcBef>
              <a:spcAft>
                <a:spcPts val="0"/>
              </a:spcAft>
              <a:buClr>
                <a:srgbClr val="C00000"/>
              </a:buClr>
              <a:buSzPts val="2400"/>
              <a:buFont typeface="Calibri"/>
              <a:buNone/>
            </a:pPr>
            <a:r>
              <a:rPr b="1" i="0" lang="en-US" sz="2400" u="none" cap="none" strike="noStrike">
                <a:solidFill>
                  <a:srgbClr val="C00000"/>
                </a:solidFill>
                <a:latin typeface="Calibri"/>
                <a:ea typeface="Calibri"/>
                <a:cs typeface="Calibri"/>
                <a:sym typeface="Calibri"/>
              </a:rPr>
              <a:t>October 19, 2022</a:t>
            </a:r>
            <a:endParaRPr/>
          </a:p>
          <a:p>
            <a:pPr indent="0" lvl="0" marL="0" marR="0" rtl="0" algn="ctr">
              <a:lnSpc>
                <a:spcPct val="100000"/>
              </a:lnSpc>
              <a:spcBef>
                <a:spcPts val="0"/>
              </a:spcBef>
              <a:spcAft>
                <a:spcPts val="0"/>
              </a:spcAft>
              <a:buClr>
                <a:schemeClr val="dk1"/>
              </a:buClr>
              <a:buSzPts val="2400"/>
              <a:buFont typeface="Calibri"/>
              <a:buNone/>
            </a:pPr>
            <a:r>
              <a:t/>
            </a:r>
            <a:endParaRPr b="1" i="0" sz="2400" u="none" cap="none" strike="noStrike">
              <a:solidFill>
                <a:srgbClr val="C00000"/>
              </a:solidFill>
              <a:latin typeface="Calibri"/>
              <a:ea typeface="Calibri"/>
              <a:cs typeface="Calibri"/>
              <a:sym typeface="Calibri"/>
            </a:endParaRPr>
          </a:p>
          <a:p>
            <a:pPr indent="0" lvl="0" marL="0" marR="0" rtl="0" algn="ctr">
              <a:lnSpc>
                <a:spcPct val="150000"/>
              </a:lnSpc>
              <a:spcBef>
                <a:spcPts val="0"/>
              </a:spcBef>
              <a:spcAft>
                <a:spcPts val="0"/>
              </a:spcAft>
              <a:buClr>
                <a:srgbClr val="002060"/>
              </a:buClr>
              <a:buSzPts val="2400"/>
              <a:buFont typeface="Calibri"/>
              <a:buNone/>
            </a:pPr>
            <a:r>
              <a:rPr b="1" i="0" lang="en-US" sz="2400" u="none" cap="none" strike="noStrike">
                <a:solidFill>
                  <a:srgbClr val="002060"/>
                </a:solidFill>
                <a:latin typeface="Calibri"/>
                <a:ea typeface="Calibri"/>
                <a:cs typeface="Calibri"/>
                <a:sym typeface="Calibri"/>
              </a:rPr>
              <a:t>Effective Screening, Brief Intervention and Referral to Treatment</a:t>
            </a:r>
            <a:endParaRPr/>
          </a:p>
          <a:p>
            <a:pPr indent="0" lvl="0" marL="0" marR="0" rtl="0" algn="ctr">
              <a:lnSpc>
                <a:spcPct val="150000"/>
              </a:lnSpc>
              <a:spcBef>
                <a:spcPts val="0"/>
              </a:spcBef>
              <a:spcAft>
                <a:spcPts val="0"/>
              </a:spcAft>
              <a:buClr>
                <a:srgbClr val="C00000"/>
              </a:buClr>
              <a:buSzPts val="2400"/>
              <a:buFont typeface="Calibri"/>
              <a:buNone/>
            </a:pPr>
            <a:r>
              <a:rPr b="1" i="0" lang="en-US" sz="2400" u="none" cap="none" strike="noStrike">
                <a:solidFill>
                  <a:srgbClr val="C00000"/>
                </a:solidFill>
                <a:latin typeface="Calibri"/>
                <a:ea typeface="Calibri"/>
                <a:cs typeface="Calibri"/>
                <a:sym typeface="Calibri"/>
              </a:rPr>
              <a:t>Connie, MD</a:t>
            </a:r>
            <a:endParaRPr/>
          </a:p>
          <a:p>
            <a:pPr indent="0" lvl="0" marL="0" marR="0" rtl="0" algn="ctr">
              <a:lnSpc>
                <a:spcPct val="100000"/>
              </a:lnSpc>
              <a:spcBef>
                <a:spcPts val="0"/>
              </a:spcBef>
              <a:spcAft>
                <a:spcPts val="0"/>
              </a:spcAft>
              <a:buClr>
                <a:schemeClr val="dk1"/>
              </a:buClr>
              <a:buSzPts val="1350"/>
              <a:buFont typeface="Calibri"/>
              <a:buNone/>
            </a:pPr>
            <a:r>
              <a:t/>
            </a:r>
            <a:endParaRPr b="1" i="0" sz="1350" u="none" cap="none" strike="noStrike">
              <a:solidFill>
                <a:srgbClr val="C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
          <p:cNvSpPr txBox="1"/>
          <p:nvPr>
            <p:ph idx="1" type="body"/>
          </p:nvPr>
        </p:nvSpPr>
        <p:spPr>
          <a:xfrm>
            <a:off x="215154" y="1273033"/>
            <a:ext cx="10972800" cy="451713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160"/>
              <a:buFont typeface="Arial"/>
              <a:buNone/>
            </a:pPr>
            <a:r>
              <a:t/>
            </a:r>
            <a:endParaRPr sz="1800">
              <a:latin typeface="Calibri"/>
              <a:ea typeface="Calibri"/>
              <a:cs typeface="Calibri"/>
              <a:sym typeface="Calibri"/>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t/>
            </a:r>
            <a:endParaRPr/>
          </a:p>
        </p:txBody>
      </p:sp>
      <p:pic>
        <p:nvPicPr>
          <p:cNvPr descr="page2image15105456" id="173" name="Google Shape;173;p4"/>
          <p:cNvPicPr preferRelativeResize="0"/>
          <p:nvPr/>
        </p:nvPicPr>
        <p:blipFill rotWithShape="1">
          <a:blip r:embed="rId3">
            <a:alphaModFix/>
          </a:blip>
          <a:srcRect b="0" l="0" r="0" t="0"/>
          <a:stretch/>
        </p:blipFill>
        <p:spPr>
          <a:xfrm>
            <a:off x="1946215" y="2545976"/>
            <a:ext cx="4521200" cy="12700"/>
          </a:xfrm>
          <a:prstGeom prst="rect">
            <a:avLst/>
          </a:prstGeom>
          <a:noFill/>
          <a:ln>
            <a:noFill/>
          </a:ln>
        </p:spPr>
      </p:pic>
      <p:sp>
        <p:nvSpPr>
          <p:cNvPr id="174" name="Google Shape;174;p4"/>
          <p:cNvSpPr txBox="1"/>
          <p:nvPr/>
        </p:nvSpPr>
        <p:spPr>
          <a:xfrm>
            <a:off x="367554" y="1425433"/>
            <a:ext cx="10972800" cy="4517135"/>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Clr>
                <a:srgbClr val="005288"/>
              </a:buClr>
              <a:buSzPct val="120000"/>
              <a:buFont typeface="Calibri"/>
              <a:buNone/>
            </a:pPr>
            <a:r>
              <a:rPr lang="en-US" sz="3600">
                <a:solidFill>
                  <a:schemeClr val="accent6"/>
                </a:solidFill>
                <a:latin typeface="Calibri"/>
                <a:ea typeface="Calibri"/>
                <a:cs typeface="Calibri"/>
                <a:sym typeface="Calibri"/>
              </a:rPr>
              <a:t>Most frequent underlying causes of pregnancy-related death — Top 6 accounted for over 75% of pregnancy-related deaths </a:t>
            </a:r>
            <a:endParaRPr/>
          </a:p>
          <a:p>
            <a:pPr indent="-571500" lvl="0" marL="571500" marR="0" rtl="0" algn="l">
              <a:spcBef>
                <a:spcPts val="666"/>
              </a:spcBef>
              <a:spcAft>
                <a:spcPts val="0"/>
              </a:spcAft>
              <a:buClr>
                <a:srgbClr val="005288"/>
              </a:buClr>
              <a:buSzPct val="120000"/>
              <a:buFont typeface="Arial"/>
              <a:buChar char="•"/>
            </a:pPr>
            <a:r>
              <a:rPr lang="en-US" sz="3600" u="sng">
                <a:solidFill>
                  <a:schemeClr val="accent6"/>
                </a:solidFill>
                <a:latin typeface="Calibri"/>
                <a:ea typeface="Calibri"/>
                <a:cs typeface="Calibri"/>
                <a:sym typeface="Calibri"/>
              </a:rPr>
              <a:t>Mental health conditions (22.7%)</a:t>
            </a:r>
            <a:endParaRPr/>
          </a:p>
          <a:p>
            <a:pPr indent="-571500" lvl="0" marL="571500" marR="0" rtl="0" algn="l">
              <a:spcBef>
                <a:spcPts val="666"/>
              </a:spcBef>
              <a:spcAft>
                <a:spcPts val="0"/>
              </a:spcAft>
              <a:buClr>
                <a:srgbClr val="005288"/>
              </a:buClr>
              <a:buSzPct val="120000"/>
              <a:buFont typeface="Arial"/>
              <a:buChar char="•"/>
            </a:pPr>
            <a:r>
              <a:rPr lang="en-US" sz="3600">
                <a:solidFill>
                  <a:schemeClr val="accent6"/>
                </a:solidFill>
                <a:latin typeface="Calibri"/>
                <a:ea typeface="Calibri"/>
                <a:cs typeface="Calibri"/>
                <a:sym typeface="Calibri"/>
              </a:rPr>
              <a:t>Hemorrhage (13.7%)</a:t>
            </a:r>
            <a:endParaRPr/>
          </a:p>
          <a:p>
            <a:pPr indent="-571500" lvl="0" marL="571500" marR="0" rtl="0" algn="l">
              <a:spcBef>
                <a:spcPts val="666"/>
              </a:spcBef>
              <a:spcAft>
                <a:spcPts val="0"/>
              </a:spcAft>
              <a:buClr>
                <a:srgbClr val="005288"/>
              </a:buClr>
              <a:buSzPct val="120000"/>
              <a:buFont typeface="Arial"/>
              <a:buChar char="•"/>
            </a:pPr>
            <a:r>
              <a:rPr lang="en-US" sz="3600">
                <a:solidFill>
                  <a:schemeClr val="accent6"/>
                </a:solidFill>
                <a:latin typeface="Calibri"/>
                <a:ea typeface="Calibri"/>
                <a:cs typeface="Calibri"/>
                <a:sym typeface="Calibri"/>
              </a:rPr>
              <a:t>Cardiac and coronary conditions (12.8%)</a:t>
            </a:r>
            <a:endParaRPr/>
          </a:p>
          <a:p>
            <a:pPr indent="-571500" lvl="0" marL="571500" marR="0" rtl="0" algn="l">
              <a:spcBef>
                <a:spcPts val="666"/>
              </a:spcBef>
              <a:spcAft>
                <a:spcPts val="0"/>
              </a:spcAft>
              <a:buClr>
                <a:srgbClr val="005288"/>
              </a:buClr>
              <a:buSzPct val="120000"/>
              <a:buFont typeface="Arial"/>
              <a:buChar char="•"/>
            </a:pPr>
            <a:r>
              <a:rPr lang="en-US" sz="3600">
                <a:solidFill>
                  <a:schemeClr val="accent6"/>
                </a:solidFill>
                <a:latin typeface="Calibri"/>
                <a:ea typeface="Calibri"/>
                <a:cs typeface="Calibri"/>
                <a:sym typeface="Calibri"/>
              </a:rPr>
              <a:t>Infection (9.2%)</a:t>
            </a:r>
            <a:endParaRPr/>
          </a:p>
          <a:p>
            <a:pPr indent="-571500" lvl="0" marL="571500" marR="0" rtl="0" algn="l">
              <a:spcBef>
                <a:spcPts val="666"/>
              </a:spcBef>
              <a:spcAft>
                <a:spcPts val="0"/>
              </a:spcAft>
              <a:buClr>
                <a:srgbClr val="005288"/>
              </a:buClr>
              <a:buSzPct val="120000"/>
              <a:buFont typeface="Arial"/>
              <a:buChar char="•"/>
            </a:pPr>
            <a:r>
              <a:rPr lang="en-US" sz="3600">
                <a:solidFill>
                  <a:schemeClr val="accent6"/>
                </a:solidFill>
                <a:latin typeface="Calibri"/>
                <a:ea typeface="Calibri"/>
                <a:cs typeface="Calibri"/>
                <a:sym typeface="Calibri"/>
              </a:rPr>
              <a:t>Thrombotic embolism (8.7%)</a:t>
            </a:r>
            <a:endParaRPr/>
          </a:p>
          <a:p>
            <a:pPr indent="-571500" lvl="0" marL="571500" marR="0" rtl="0" algn="l">
              <a:spcBef>
                <a:spcPts val="666"/>
              </a:spcBef>
              <a:spcAft>
                <a:spcPts val="0"/>
              </a:spcAft>
              <a:buClr>
                <a:srgbClr val="005288"/>
              </a:buClr>
              <a:buSzPct val="120000"/>
              <a:buFont typeface="Arial"/>
              <a:buChar char="•"/>
            </a:pPr>
            <a:r>
              <a:rPr lang="en-US" sz="3600">
                <a:solidFill>
                  <a:schemeClr val="accent6"/>
                </a:solidFill>
                <a:latin typeface="Calibri"/>
                <a:ea typeface="Calibri"/>
                <a:cs typeface="Calibri"/>
                <a:sym typeface="Calibri"/>
              </a:rPr>
              <a:t>Cardiomyopathy (8.5%)</a:t>
            </a:r>
            <a:endParaRPr sz="3600">
              <a:solidFill>
                <a:schemeClr val="accent6"/>
              </a:solidFill>
              <a:latin typeface="Arial"/>
              <a:ea typeface="Arial"/>
              <a:cs typeface="Arial"/>
              <a:sym typeface="Arial"/>
            </a:endParaRPr>
          </a:p>
          <a:p>
            <a:pPr indent="0" lvl="0" marL="0" marR="0" rtl="0" algn="l">
              <a:spcBef>
                <a:spcPts val="333"/>
              </a:spcBef>
              <a:spcAft>
                <a:spcPts val="0"/>
              </a:spcAft>
              <a:buClr>
                <a:srgbClr val="005288"/>
              </a:buClr>
              <a:buSzPct val="120000"/>
              <a:buFont typeface="Arial"/>
              <a:buNone/>
            </a:pPr>
            <a:r>
              <a:t/>
            </a:r>
            <a:endParaRPr sz="1800">
              <a:solidFill>
                <a:schemeClr val="accent6"/>
              </a:solidFill>
              <a:latin typeface="Calibri"/>
              <a:ea typeface="Calibri"/>
              <a:cs typeface="Calibri"/>
              <a:sym typeface="Calibri"/>
            </a:endParaRPr>
          </a:p>
          <a:p>
            <a:pPr indent="0" lvl="0" marL="0" marR="0" rtl="0" algn="l">
              <a:spcBef>
                <a:spcPts val="407"/>
              </a:spcBef>
              <a:spcAft>
                <a:spcPts val="0"/>
              </a:spcAft>
              <a:buClr>
                <a:srgbClr val="005288"/>
              </a:buClr>
              <a:buSzPct val="119999"/>
              <a:buFont typeface="Arial"/>
              <a:buNone/>
            </a:pPr>
            <a:r>
              <a:t/>
            </a:r>
            <a:endParaRPr sz="2200">
              <a:solidFill>
                <a:schemeClr val="accent6"/>
              </a:solidFill>
              <a:latin typeface="Arial"/>
              <a:ea typeface="Arial"/>
              <a:cs typeface="Arial"/>
              <a:sym typeface="Arial"/>
            </a:endParaRPr>
          </a:p>
          <a:p>
            <a:pPr indent="0" lvl="0" marL="0" marR="0" rtl="0" algn="l">
              <a:spcBef>
                <a:spcPts val="407"/>
              </a:spcBef>
              <a:spcAft>
                <a:spcPts val="0"/>
              </a:spcAft>
              <a:buClr>
                <a:srgbClr val="005288"/>
              </a:buClr>
              <a:buSzPct val="119999"/>
              <a:buFont typeface="Arial"/>
              <a:buNone/>
            </a:pPr>
            <a:r>
              <a:t/>
            </a:r>
            <a:endParaRPr sz="2200">
              <a:solidFill>
                <a:schemeClr val="accent6"/>
              </a:solidFill>
              <a:latin typeface="Arial"/>
              <a:ea typeface="Arial"/>
              <a:cs typeface="Arial"/>
              <a:sym typeface="Arial"/>
            </a:endParaRPr>
          </a:p>
        </p:txBody>
      </p:sp>
      <p:sp>
        <p:nvSpPr>
          <p:cNvPr id="175" name="Google Shape;175;p4"/>
          <p:cNvSpPr txBox="1"/>
          <p:nvPr>
            <p:ph type="title"/>
          </p:nvPr>
        </p:nvSpPr>
        <p:spPr>
          <a:xfrm>
            <a:off x="609600" y="364283"/>
            <a:ext cx="1136724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i="0" lang="en-US">
                <a:latin typeface="Arial"/>
                <a:ea typeface="Arial"/>
                <a:cs typeface="Arial"/>
                <a:sym typeface="Arial"/>
              </a:rPr>
              <a:t>Pregnancy-Related Deaths: Data from Maternal Mortality Review Committees in 36 US States, 2017–2019</a:t>
            </a:r>
            <a:br>
              <a:rPr b="0" i="0" lang="en-US">
                <a:solidFill>
                  <a:srgbClr val="222222"/>
                </a:solidFill>
                <a:latin typeface="Open Sans"/>
                <a:ea typeface="Open Sans"/>
                <a:cs typeface="Open Sans"/>
                <a:sym typeface="Open Sans"/>
              </a:rPr>
            </a:br>
            <a:endParaRPr/>
          </a:p>
        </p:txBody>
      </p:sp>
      <p:sp>
        <p:nvSpPr>
          <p:cNvPr id="176" name="Google Shape;176;p4"/>
          <p:cNvSpPr txBox="1"/>
          <p:nvPr/>
        </p:nvSpPr>
        <p:spPr>
          <a:xfrm>
            <a:off x="215154" y="6242597"/>
            <a:ext cx="1003063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Trost SL, Beauregard J, Njie F, et al. Pregnancy-Related Deaths: Data from Maternal Mortality Review Committees in 36 US States, 2017-2019. </a:t>
            </a:r>
            <a:endParaRPr/>
          </a:p>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Atlanta, GA: Centers for Disease Control and Prevention, US Department of Health and Human Services; 2022.</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br>
              <a:rPr lang="en-US"/>
            </a:br>
            <a:r>
              <a:rPr lang="en-US"/>
              <a:t>SC MMMRC </a:t>
            </a:r>
            <a:br>
              <a:rPr lang="en-US"/>
            </a:br>
            <a:r>
              <a:rPr lang="en-US"/>
              <a:t>SC Pregnancy Related Deaths</a:t>
            </a:r>
            <a:br>
              <a:rPr lang="en-US"/>
            </a:br>
            <a:r>
              <a:rPr lang="en-US"/>
              <a:t> </a:t>
            </a:r>
            <a:endParaRPr/>
          </a:p>
        </p:txBody>
      </p:sp>
      <p:pic>
        <p:nvPicPr>
          <p:cNvPr descr="page24image12131648" id="183" name="Google Shape;183;p5"/>
          <p:cNvPicPr preferRelativeResize="0"/>
          <p:nvPr/>
        </p:nvPicPr>
        <p:blipFill rotWithShape="1">
          <a:blip r:embed="rId3">
            <a:alphaModFix/>
          </a:blip>
          <a:srcRect b="0" l="0" r="0" t="0"/>
          <a:stretch/>
        </p:blipFill>
        <p:spPr>
          <a:xfrm>
            <a:off x="2857500" y="1417638"/>
            <a:ext cx="6477000" cy="5372100"/>
          </a:xfrm>
          <a:prstGeom prst="rect">
            <a:avLst/>
          </a:prstGeom>
          <a:noFill/>
          <a:ln>
            <a:noFill/>
          </a:ln>
        </p:spPr>
      </p:pic>
      <p:sp>
        <p:nvSpPr>
          <p:cNvPr id="184" name="Google Shape;184;p5"/>
          <p:cNvSpPr/>
          <p:nvPr/>
        </p:nvSpPr>
        <p:spPr>
          <a:xfrm>
            <a:off x="3370729" y="5289176"/>
            <a:ext cx="5963772" cy="914400"/>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type="title"/>
          </p:nvPr>
        </p:nvSpPr>
        <p:spPr>
          <a:xfrm>
            <a:off x="1353666" y="759805"/>
            <a:ext cx="10000133"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FFFF"/>
              </a:buClr>
              <a:buSzPts val="4000"/>
              <a:buFont typeface="Arial"/>
              <a:buNone/>
            </a:pPr>
            <a:r>
              <a:rPr lang="en-US" sz="4000">
                <a:solidFill>
                  <a:srgbClr val="FFFFFF"/>
                </a:solidFill>
              </a:rPr>
              <a:t>4 Million Births Per Year </a:t>
            </a:r>
            <a:endParaRPr/>
          </a:p>
        </p:txBody>
      </p:sp>
      <p:sp>
        <p:nvSpPr>
          <p:cNvPr id="191" name="Google Shape;191;p6"/>
          <p:cNvSpPr/>
          <p:nvPr/>
        </p:nvSpPr>
        <p:spPr>
          <a:xfrm>
            <a:off x="9690185" y="2277744"/>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6"/>
          <p:cNvSpPr/>
          <p:nvPr/>
        </p:nvSpPr>
        <p:spPr>
          <a:xfrm>
            <a:off x="3490210" y="6181175"/>
            <a:ext cx="5043055" cy="620265"/>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193" name="Google Shape;193;p6"/>
          <p:cNvGrpSpPr/>
          <p:nvPr/>
        </p:nvGrpSpPr>
        <p:grpSpPr>
          <a:xfrm>
            <a:off x="6353732" y="1271587"/>
            <a:ext cx="4285479" cy="4314825"/>
            <a:chOff x="3297382" y="2189019"/>
            <a:chExt cx="5361709" cy="4683980"/>
          </a:xfrm>
        </p:grpSpPr>
        <p:pic>
          <p:nvPicPr>
            <p:cNvPr id="194" name="Google Shape;194;p6"/>
            <p:cNvPicPr preferRelativeResize="0"/>
            <p:nvPr/>
          </p:nvPicPr>
          <p:blipFill rotWithShape="1">
            <a:blip r:embed="rId3">
              <a:alphaModFix/>
            </a:blip>
            <a:srcRect b="0" l="0" r="0" t="0"/>
            <a:stretch/>
          </p:blipFill>
          <p:spPr>
            <a:xfrm>
              <a:off x="3297382" y="2189019"/>
              <a:ext cx="5361709" cy="4683980"/>
            </a:xfrm>
            <a:prstGeom prst="rect">
              <a:avLst/>
            </a:prstGeom>
            <a:noFill/>
            <a:ln>
              <a:noFill/>
            </a:ln>
          </p:spPr>
        </p:pic>
        <p:sp>
          <p:nvSpPr>
            <p:cNvPr id="195" name="Google Shape;195;p6"/>
            <p:cNvSpPr/>
            <p:nvPr/>
          </p:nvSpPr>
          <p:spPr>
            <a:xfrm>
              <a:off x="3382926" y="6196174"/>
              <a:ext cx="5276164" cy="62026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196" name="Google Shape;196;p6"/>
          <p:cNvSpPr txBox="1"/>
          <p:nvPr/>
        </p:nvSpPr>
        <p:spPr>
          <a:xfrm>
            <a:off x="838201" y="860389"/>
            <a:ext cx="4399167" cy="43148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5288"/>
              </a:buClr>
              <a:buSzPts val="4000"/>
              <a:buFont typeface="Arial"/>
              <a:buNone/>
            </a:pPr>
            <a:r>
              <a:rPr b="1" i="0" lang="en-US" sz="4000" u="none" cap="none" strike="noStrike">
                <a:solidFill>
                  <a:srgbClr val="005288"/>
                </a:solidFill>
                <a:latin typeface="Arial"/>
                <a:ea typeface="Arial"/>
                <a:cs typeface="Arial"/>
                <a:sym typeface="Arial"/>
              </a:rPr>
              <a:t>Mental Health Problems are the</a:t>
            </a:r>
            <a:br>
              <a:rPr b="1" i="0" lang="en-US" sz="4000" u="none" cap="none" strike="noStrike">
                <a:solidFill>
                  <a:srgbClr val="005288"/>
                </a:solidFill>
                <a:latin typeface="Arial"/>
                <a:ea typeface="Arial"/>
                <a:cs typeface="Arial"/>
                <a:sym typeface="Arial"/>
              </a:rPr>
            </a:br>
            <a:r>
              <a:rPr b="1" i="0" lang="en-US" sz="4000" u="none" cap="none" strike="noStrike">
                <a:solidFill>
                  <a:srgbClr val="005288"/>
                </a:solidFill>
                <a:latin typeface="Arial"/>
                <a:ea typeface="Arial"/>
                <a:cs typeface="Arial"/>
                <a:sym typeface="Arial"/>
              </a:rPr>
              <a:t>Most Common Complication of  Pregnancy &amp; Childbirth </a:t>
            </a:r>
            <a:endParaRPr/>
          </a:p>
        </p:txBody>
      </p:sp>
      <p:sp>
        <p:nvSpPr>
          <p:cNvPr id="197" name="Google Shape;197;p6"/>
          <p:cNvSpPr txBox="1"/>
          <p:nvPr/>
        </p:nvSpPr>
        <p:spPr>
          <a:xfrm>
            <a:off x="609600" y="5526694"/>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5288"/>
              </a:buClr>
              <a:buSzPts val="4000"/>
              <a:buFont typeface="Arial"/>
              <a:buNone/>
            </a:pPr>
            <a:r>
              <a:rPr b="1" i="0" lang="en-US" sz="4000" u="none" cap="none" strike="noStrike">
                <a:solidFill>
                  <a:srgbClr val="005288"/>
                </a:solidFill>
                <a:latin typeface="Arial"/>
                <a:ea typeface="Arial"/>
                <a:cs typeface="Arial"/>
                <a:sym typeface="Arial"/>
              </a:rPr>
              <a:t>11,400 Pregnant Women in SC Annually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
          <p:cNvSpPr txBox="1"/>
          <p:nvPr>
            <p:ph type="title"/>
          </p:nvPr>
        </p:nvSpPr>
        <p:spPr>
          <a:xfrm>
            <a:off x="609600" y="364283"/>
            <a:ext cx="1136724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Arial"/>
              <a:buNone/>
            </a:pPr>
            <a:r>
              <a:rPr i="0" lang="en-US">
                <a:latin typeface="Arial"/>
                <a:ea typeface="Arial"/>
                <a:cs typeface="Arial"/>
                <a:sym typeface="Arial"/>
              </a:rPr>
              <a:t>Pregnancy-Related Deaths: Data from Maternal Mortality Review Committees in 36 US States, 2017–2019</a:t>
            </a:r>
            <a:br>
              <a:rPr b="0" i="0" lang="en-US">
                <a:solidFill>
                  <a:srgbClr val="222222"/>
                </a:solidFill>
                <a:latin typeface="Open Sans"/>
                <a:ea typeface="Open Sans"/>
                <a:cs typeface="Open Sans"/>
                <a:sym typeface="Open Sans"/>
              </a:rPr>
            </a:br>
            <a:endParaRPr/>
          </a:p>
        </p:txBody>
      </p:sp>
      <p:sp>
        <p:nvSpPr>
          <p:cNvPr id="204" name="Google Shape;204;p7"/>
          <p:cNvSpPr txBox="1"/>
          <p:nvPr>
            <p:ph idx="1" type="body"/>
          </p:nvPr>
        </p:nvSpPr>
        <p:spPr>
          <a:xfrm>
            <a:off x="215154" y="1273033"/>
            <a:ext cx="10972800" cy="451713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160"/>
              <a:buFont typeface="Arial"/>
              <a:buNone/>
            </a:pPr>
            <a:r>
              <a:t/>
            </a:r>
            <a:endParaRPr sz="1800">
              <a:latin typeface="Calibri"/>
              <a:ea typeface="Calibri"/>
              <a:cs typeface="Calibri"/>
              <a:sym typeface="Calibri"/>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t/>
            </a:r>
            <a:endParaRPr/>
          </a:p>
        </p:txBody>
      </p:sp>
      <p:sp>
        <p:nvSpPr>
          <p:cNvPr id="205" name="Google Shape;205;p7"/>
          <p:cNvSpPr txBox="1"/>
          <p:nvPr/>
        </p:nvSpPr>
        <p:spPr>
          <a:xfrm>
            <a:off x="215154" y="6242597"/>
            <a:ext cx="1003063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Trost SL, Beauregard J, Njie F, et al. Pregnancy-Related Deaths: Data from Maternal Mortality Review Committees in 36 US States, 2017-2019. </a:t>
            </a:r>
            <a:endParaRPr/>
          </a:p>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Atlanta, GA: Centers for Disease Control and Prevention, US Department of Health and Human Services; 2022.</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age2image15105456" id="206" name="Google Shape;206;p7"/>
          <p:cNvPicPr preferRelativeResize="0"/>
          <p:nvPr/>
        </p:nvPicPr>
        <p:blipFill rotWithShape="1">
          <a:blip r:embed="rId3">
            <a:alphaModFix/>
          </a:blip>
          <a:srcRect b="0" l="0" r="0" t="0"/>
          <a:stretch/>
        </p:blipFill>
        <p:spPr>
          <a:xfrm>
            <a:off x="1946215" y="2545976"/>
            <a:ext cx="4521200" cy="12700"/>
          </a:xfrm>
          <a:prstGeom prst="rect">
            <a:avLst/>
          </a:prstGeom>
          <a:noFill/>
          <a:ln>
            <a:noFill/>
          </a:ln>
        </p:spPr>
      </p:pic>
      <p:sp>
        <p:nvSpPr>
          <p:cNvPr id="207" name="Google Shape;207;p7"/>
          <p:cNvSpPr txBox="1"/>
          <p:nvPr/>
        </p:nvSpPr>
        <p:spPr>
          <a:xfrm>
            <a:off x="367554" y="1425433"/>
            <a:ext cx="11609292" cy="451713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88"/>
              </a:buClr>
              <a:buSzPts val="3960"/>
              <a:buFont typeface="Calibri"/>
              <a:buNone/>
            </a:pPr>
            <a:r>
              <a:rPr b="1" lang="en-US" sz="3300">
                <a:solidFill>
                  <a:schemeClr val="accent6"/>
                </a:solidFill>
                <a:latin typeface="Calibri"/>
                <a:ea typeface="Calibri"/>
                <a:cs typeface="Calibri"/>
                <a:sym typeface="Calibri"/>
              </a:rPr>
              <a:t>Leading Cause of Pregnancy-Related Death by Race </a:t>
            </a:r>
            <a:endParaRPr/>
          </a:p>
          <a:p>
            <a:pPr indent="-457200" lvl="0" marL="457200" marR="0" rtl="0" algn="l">
              <a:spcBef>
                <a:spcPts val="640"/>
              </a:spcBef>
              <a:spcAft>
                <a:spcPts val="0"/>
              </a:spcAft>
              <a:buClr>
                <a:srgbClr val="005288"/>
              </a:buClr>
              <a:buSzPts val="3840"/>
              <a:buFont typeface="Arial"/>
              <a:buChar char="•"/>
            </a:pPr>
            <a:r>
              <a:rPr lang="en-US" sz="3200">
                <a:solidFill>
                  <a:schemeClr val="accent6"/>
                </a:solidFill>
                <a:latin typeface="Calibri"/>
                <a:ea typeface="Calibri"/>
                <a:cs typeface="Calibri"/>
                <a:sym typeface="Calibri"/>
              </a:rPr>
              <a:t>Non- Hispanic Black persons: Cardiac and coronary conditions </a:t>
            </a:r>
            <a:endParaRPr/>
          </a:p>
          <a:p>
            <a:pPr indent="-457200" lvl="0" marL="457200" marR="0" rtl="0" algn="l">
              <a:spcBef>
                <a:spcPts val="640"/>
              </a:spcBef>
              <a:spcAft>
                <a:spcPts val="0"/>
              </a:spcAft>
              <a:buClr>
                <a:srgbClr val="005288"/>
              </a:buClr>
              <a:buSzPts val="3840"/>
              <a:buFont typeface="Arial"/>
              <a:buChar char="•"/>
            </a:pPr>
            <a:r>
              <a:rPr lang="en-US" sz="3200">
                <a:solidFill>
                  <a:schemeClr val="accent6"/>
                </a:solidFill>
                <a:latin typeface="Calibri"/>
                <a:ea typeface="Calibri"/>
                <a:cs typeface="Calibri"/>
                <a:sym typeface="Calibri"/>
              </a:rPr>
              <a:t>Hispanic &amp; non- Hispanic White persons: Mental health conditions </a:t>
            </a:r>
            <a:endParaRPr/>
          </a:p>
          <a:p>
            <a:pPr indent="-457200" lvl="0" marL="457200" marR="0" rtl="0" algn="l">
              <a:spcBef>
                <a:spcPts val="640"/>
              </a:spcBef>
              <a:spcAft>
                <a:spcPts val="0"/>
              </a:spcAft>
              <a:buClr>
                <a:srgbClr val="005288"/>
              </a:buClr>
              <a:buSzPts val="3840"/>
              <a:buFont typeface="Arial"/>
              <a:buChar char="•"/>
            </a:pPr>
            <a:r>
              <a:rPr lang="en-US" sz="3200">
                <a:solidFill>
                  <a:schemeClr val="accent6"/>
                </a:solidFill>
                <a:latin typeface="Calibri"/>
                <a:ea typeface="Calibri"/>
                <a:cs typeface="Calibri"/>
                <a:sym typeface="Calibri"/>
              </a:rPr>
              <a:t>Non-Hispanic Asian persons: Hemorrhage </a:t>
            </a:r>
            <a:endParaRPr/>
          </a:p>
          <a:p>
            <a:pPr indent="-457200" lvl="0" marL="457200" marR="0" rtl="0" algn="l">
              <a:spcBef>
                <a:spcPts val="640"/>
              </a:spcBef>
              <a:spcAft>
                <a:spcPts val="0"/>
              </a:spcAft>
              <a:buClr>
                <a:srgbClr val="005288"/>
              </a:buClr>
              <a:buSzPts val="3840"/>
              <a:buFont typeface="Arial"/>
              <a:buChar char="•"/>
            </a:pPr>
            <a:r>
              <a:rPr lang="en-US" sz="3200">
                <a:solidFill>
                  <a:schemeClr val="accent6"/>
                </a:solidFill>
                <a:latin typeface="Calibri"/>
                <a:ea typeface="Calibri"/>
                <a:cs typeface="Calibri"/>
                <a:sym typeface="Calibri"/>
              </a:rPr>
              <a:t>Non-Hispanic American Indian or Alaska Native and non- Hispanic Native Hawaiian and other Pacific Islander (NHOPI) persons:  not ranked because of small population size. </a:t>
            </a:r>
            <a:endParaRPr sz="3200">
              <a:solidFill>
                <a:schemeClr val="accent6"/>
              </a:solidFill>
              <a:latin typeface="Arial"/>
              <a:ea typeface="Arial"/>
              <a:cs typeface="Arial"/>
              <a:sym typeface="Arial"/>
            </a:endParaRPr>
          </a:p>
          <a:p>
            <a:pPr indent="0" lvl="0" marL="0" marR="0" rtl="0" algn="l">
              <a:spcBef>
                <a:spcPts val="440"/>
              </a:spcBef>
              <a:spcAft>
                <a:spcPts val="0"/>
              </a:spcAft>
              <a:buClr>
                <a:srgbClr val="005288"/>
              </a:buClr>
              <a:buSzPts val="2640"/>
              <a:buFont typeface="Arial"/>
              <a:buNone/>
            </a:pPr>
            <a:r>
              <a:t/>
            </a:r>
            <a:endParaRPr sz="2200">
              <a:solidFill>
                <a:schemeClr val="accent6"/>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8"/>
          <p:cNvSpPr txBox="1"/>
          <p:nvPr>
            <p:ph type="title"/>
          </p:nvPr>
        </p:nvSpPr>
        <p:spPr>
          <a:xfrm>
            <a:off x="1353666" y="759805"/>
            <a:ext cx="10000133" cy="132556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FFFF"/>
              </a:buClr>
              <a:buSzPts val="4000"/>
              <a:buFont typeface="Arial"/>
              <a:buNone/>
            </a:pPr>
            <a:r>
              <a:rPr lang="en-US" sz="4000">
                <a:solidFill>
                  <a:srgbClr val="FFFFFF"/>
                </a:solidFill>
              </a:rPr>
              <a:t>4 Million Births Per Year </a:t>
            </a:r>
            <a:endParaRPr/>
          </a:p>
        </p:txBody>
      </p:sp>
      <p:sp>
        <p:nvSpPr>
          <p:cNvPr id="213" name="Google Shape;213;p8"/>
          <p:cNvSpPr/>
          <p:nvPr/>
        </p:nvSpPr>
        <p:spPr>
          <a:xfrm>
            <a:off x="9690185" y="2277744"/>
            <a:ext cx="1800000" cy="7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3490210" y="6181175"/>
            <a:ext cx="5043055" cy="620265"/>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15" name="Google Shape;215;p8"/>
          <p:cNvSpPr txBox="1"/>
          <p:nvPr/>
        </p:nvSpPr>
        <p:spPr>
          <a:xfrm>
            <a:off x="455894" y="1664119"/>
            <a:ext cx="5806829" cy="43148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5288"/>
              </a:buClr>
              <a:buSzPts val="4000"/>
              <a:buFont typeface="Arial"/>
              <a:buNone/>
            </a:pPr>
            <a:r>
              <a:rPr b="1" i="0" lang="en-US" sz="4000" u="none" cap="none" strike="noStrike">
                <a:solidFill>
                  <a:srgbClr val="005288"/>
                </a:solidFill>
                <a:latin typeface="Arial"/>
                <a:ea typeface="Arial"/>
                <a:cs typeface="Arial"/>
                <a:sym typeface="Arial"/>
              </a:rPr>
              <a:t>Experience Maternal Mental Health Conditions at 2-3 Times the Rate of White Women </a:t>
            </a:r>
            <a:endParaRPr/>
          </a:p>
        </p:txBody>
      </p:sp>
      <p:sp>
        <p:nvSpPr>
          <p:cNvPr id="216" name="Google Shape;216;p8"/>
          <p:cNvSpPr txBox="1"/>
          <p:nvPr/>
        </p:nvSpPr>
        <p:spPr>
          <a:xfrm>
            <a:off x="577174"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5288"/>
              </a:buClr>
              <a:buSzPts val="4000"/>
              <a:buFont typeface="Arial"/>
              <a:buNone/>
            </a:pPr>
            <a:r>
              <a:rPr b="1" i="0" lang="en-US" sz="4000" u="none" cap="none" strike="noStrike">
                <a:solidFill>
                  <a:srgbClr val="005288"/>
                </a:solidFill>
                <a:latin typeface="Arial"/>
                <a:ea typeface="Arial"/>
                <a:cs typeface="Arial"/>
                <a:sym typeface="Arial"/>
              </a:rPr>
              <a:t>Women of Color…</a:t>
            </a:r>
            <a:endParaRPr/>
          </a:p>
        </p:txBody>
      </p:sp>
      <p:pic>
        <p:nvPicPr>
          <p:cNvPr descr="mother crying while holding baby" id="217" name="Google Shape;217;p8"/>
          <p:cNvPicPr preferRelativeResize="0"/>
          <p:nvPr/>
        </p:nvPicPr>
        <p:blipFill rotWithShape="1">
          <a:blip r:embed="rId3">
            <a:alphaModFix/>
          </a:blip>
          <a:srcRect b="0" l="0" r="0" t="0"/>
          <a:stretch/>
        </p:blipFill>
        <p:spPr>
          <a:xfrm>
            <a:off x="6096000" y="1417638"/>
            <a:ext cx="5644415" cy="48836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9"/>
          <p:cNvSpPr txBox="1"/>
          <p:nvPr>
            <p:ph idx="1" type="body"/>
          </p:nvPr>
        </p:nvSpPr>
        <p:spPr>
          <a:xfrm>
            <a:off x="215154" y="1273033"/>
            <a:ext cx="10972800" cy="451713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160"/>
              <a:buFont typeface="Arial"/>
              <a:buNone/>
            </a:pPr>
            <a:r>
              <a:t/>
            </a:r>
            <a:endParaRPr sz="1800">
              <a:latin typeface="Calibri"/>
              <a:ea typeface="Calibri"/>
              <a:cs typeface="Calibri"/>
              <a:sym typeface="Calibri"/>
            </a:endParaRPr>
          </a:p>
          <a:p>
            <a:pPr indent="0" lvl="0" marL="0" rtl="0" algn="l">
              <a:spcBef>
                <a:spcPts val="440"/>
              </a:spcBef>
              <a:spcAft>
                <a:spcPts val="0"/>
              </a:spcAft>
              <a:buSzPts val="2640"/>
              <a:buFont typeface="Arial"/>
              <a:buNone/>
            </a:pPr>
            <a:r>
              <a:t/>
            </a:r>
            <a:endParaRPr/>
          </a:p>
          <a:p>
            <a:pPr indent="0" lvl="0" marL="0" rtl="0" algn="l">
              <a:spcBef>
                <a:spcPts val="440"/>
              </a:spcBef>
              <a:spcAft>
                <a:spcPts val="0"/>
              </a:spcAft>
              <a:buSzPts val="2640"/>
              <a:buFont typeface="Arial"/>
              <a:buNone/>
            </a:pPr>
            <a:r>
              <a:t/>
            </a:r>
            <a:endParaRPr/>
          </a:p>
        </p:txBody>
      </p:sp>
      <p:pic>
        <p:nvPicPr>
          <p:cNvPr descr="page2image15105456" id="224" name="Google Shape;224;p9"/>
          <p:cNvPicPr preferRelativeResize="0"/>
          <p:nvPr/>
        </p:nvPicPr>
        <p:blipFill rotWithShape="1">
          <a:blip r:embed="rId3">
            <a:alphaModFix/>
          </a:blip>
          <a:srcRect b="0" l="0" r="0" t="0"/>
          <a:stretch/>
        </p:blipFill>
        <p:spPr>
          <a:xfrm>
            <a:off x="1946215" y="2545976"/>
            <a:ext cx="4521200" cy="12700"/>
          </a:xfrm>
          <a:prstGeom prst="rect">
            <a:avLst/>
          </a:prstGeom>
          <a:noFill/>
          <a:ln>
            <a:noFill/>
          </a:ln>
        </p:spPr>
      </p:pic>
      <p:sp>
        <p:nvSpPr>
          <p:cNvPr id="225" name="Google Shape;225;p9"/>
          <p:cNvSpPr txBox="1"/>
          <p:nvPr/>
        </p:nvSpPr>
        <p:spPr>
          <a:xfrm>
            <a:off x="367554" y="1425433"/>
            <a:ext cx="10972800" cy="451713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005288"/>
              </a:buClr>
              <a:buSzPts val="3960"/>
              <a:buFont typeface="Calibri"/>
              <a:buNone/>
            </a:pPr>
            <a:r>
              <a:rPr b="1" lang="en-US" sz="3300">
                <a:solidFill>
                  <a:schemeClr val="accent6"/>
                </a:solidFill>
                <a:latin typeface="Calibri"/>
                <a:ea typeface="Calibri"/>
                <a:cs typeface="Calibri"/>
                <a:sym typeface="Calibri"/>
              </a:rPr>
              <a:t>Timing of Deaths </a:t>
            </a:r>
            <a:endParaRPr/>
          </a:p>
          <a:p>
            <a:pPr indent="-285750" lvl="0" marL="285750" marR="0" rtl="0" algn="l">
              <a:spcBef>
                <a:spcPts val="660"/>
              </a:spcBef>
              <a:spcAft>
                <a:spcPts val="0"/>
              </a:spcAft>
              <a:buClr>
                <a:srgbClr val="005288"/>
              </a:buClr>
              <a:buSzPts val="3960"/>
              <a:buFont typeface="Arial"/>
              <a:buChar char="•"/>
            </a:pPr>
            <a:r>
              <a:rPr lang="en-US" sz="3300">
                <a:solidFill>
                  <a:schemeClr val="accent6"/>
                </a:solidFill>
                <a:latin typeface="Calibri"/>
                <a:ea typeface="Calibri"/>
                <a:cs typeface="Calibri"/>
                <a:sym typeface="Calibri"/>
              </a:rPr>
              <a:t>Pregnancy (22%) </a:t>
            </a:r>
            <a:endParaRPr/>
          </a:p>
          <a:p>
            <a:pPr indent="-285750" lvl="0" marL="285750" marR="0" rtl="0" algn="l">
              <a:spcBef>
                <a:spcPts val="660"/>
              </a:spcBef>
              <a:spcAft>
                <a:spcPts val="0"/>
              </a:spcAft>
              <a:buClr>
                <a:srgbClr val="005288"/>
              </a:buClr>
              <a:buSzPts val="3960"/>
              <a:buFont typeface="Arial"/>
              <a:buChar char="•"/>
            </a:pPr>
            <a:r>
              <a:rPr lang="en-US" sz="3300">
                <a:solidFill>
                  <a:schemeClr val="accent6"/>
                </a:solidFill>
                <a:latin typeface="Calibri"/>
                <a:ea typeface="Calibri"/>
                <a:cs typeface="Calibri"/>
                <a:sym typeface="Calibri"/>
              </a:rPr>
              <a:t>Day of delivery- Day 6 Postpartum (25%)</a:t>
            </a:r>
            <a:endParaRPr/>
          </a:p>
          <a:p>
            <a:pPr indent="-285750" lvl="0" marL="285750" marR="0" rtl="0" algn="l">
              <a:spcBef>
                <a:spcPts val="660"/>
              </a:spcBef>
              <a:spcAft>
                <a:spcPts val="0"/>
              </a:spcAft>
              <a:buClr>
                <a:srgbClr val="005288"/>
              </a:buClr>
              <a:buSzPts val="3960"/>
              <a:buFont typeface="Arial"/>
              <a:buChar char="•"/>
            </a:pPr>
            <a:r>
              <a:rPr lang="en-US" sz="3300">
                <a:solidFill>
                  <a:schemeClr val="accent6"/>
                </a:solidFill>
                <a:latin typeface="Calibri"/>
                <a:ea typeface="Calibri"/>
                <a:cs typeface="Calibri"/>
                <a:sym typeface="Calibri"/>
              </a:rPr>
              <a:t>7 to 42 days postpartum (23%) </a:t>
            </a:r>
            <a:endParaRPr/>
          </a:p>
          <a:p>
            <a:pPr indent="-285750" lvl="0" marL="285750" marR="0" rtl="0" algn="l">
              <a:spcBef>
                <a:spcPts val="660"/>
              </a:spcBef>
              <a:spcAft>
                <a:spcPts val="0"/>
              </a:spcAft>
              <a:buClr>
                <a:srgbClr val="005288"/>
              </a:buClr>
              <a:buSzPts val="3960"/>
              <a:buFont typeface="Arial"/>
              <a:buChar char="•"/>
            </a:pPr>
            <a:r>
              <a:rPr lang="en-US" sz="3300">
                <a:solidFill>
                  <a:schemeClr val="accent6"/>
                </a:solidFill>
                <a:latin typeface="Calibri"/>
                <a:ea typeface="Calibri"/>
                <a:cs typeface="Calibri"/>
                <a:sym typeface="Calibri"/>
              </a:rPr>
              <a:t>43-365 days postpartum period (30%)</a:t>
            </a:r>
            <a:endParaRPr/>
          </a:p>
          <a:p>
            <a:pPr indent="0" lvl="0" marL="0" marR="0" rtl="0" algn="l">
              <a:spcBef>
                <a:spcPts val="660"/>
              </a:spcBef>
              <a:spcAft>
                <a:spcPts val="0"/>
              </a:spcAft>
              <a:buClr>
                <a:srgbClr val="005288"/>
              </a:buClr>
              <a:buSzPts val="3960"/>
              <a:buFont typeface="Arial"/>
              <a:buNone/>
            </a:pPr>
            <a:r>
              <a:t/>
            </a:r>
            <a:endParaRPr sz="3300">
              <a:solidFill>
                <a:schemeClr val="accent6"/>
              </a:solidFill>
              <a:latin typeface="Arial"/>
              <a:ea typeface="Arial"/>
              <a:cs typeface="Arial"/>
              <a:sym typeface="Arial"/>
            </a:endParaRPr>
          </a:p>
          <a:p>
            <a:pPr indent="0" lvl="0" marL="0" marR="0" rtl="0" algn="ctr">
              <a:spcBef>
                <a:spcPts val="800"/>
              </a:spcBef>
              <a:spcAft>
                <a:spcPts val="0"/>
              </a:spcAft>
              <a:buClr>
                <a:srgbClr val="005288"/>
              </a:buClr>
              <a:buSzPts val="4800"/>
              <a:buFont typeface="Calibri"/>
              <a:buNone/>
            </a:pPr>
            <a:r>
              <a:rPr b="1" lang="en-US" sz="4000">
                <a:solidFill>
                  <a:schemeClr val="accent6"/>
                </a:solidFill>
                <a:latin typeface="Calibri"/>
                <a:ea typeface="Calibri"/>
                <a:cs typeface="Calibri"/>
                <a:sym typeface="Calibri"/>
              </a:rPr>
              <a:t>80% of Deaths were Determined to be Preventable </a:t>
            </a:r>
            <a:endParaRPr b="1" sz="4000">
              <a:solidFill>
                <a:schemeClr val="accent6"/>
              </a:solidFill>
              <a:latin typeface="Calibri"/>
              <a:ea typeface="Calibri"/>
              <a:cs typeface="Calibri"/>
              <a:sym typeface="Calibri"/>
            </a:endParaRPr>
          </a:p>
          <a:p>
            <a:pPr indent="0" lvl="0" marL="0" marR="0" rtl="0" algn="l">
              <a:spcBef>
                <a:spcPts val="440"/>
              </a:spcBef>
              <a:spcAft>
                <a:spcPts val="0"/>
              </a:spcAft>
              <a:buClr>
                <a:srgbClr val="005288"/>
              </a:buClr>
              <a:buSzPts val="2640"/>
              <a:buFont typeface="Arial"/>
              <a:buNone/>
            </a:pPr>
            <a:r>
              <a:t/>
            </a:r>
            <a:endParaRPr sz="2200">
              <a:solidFill>
                <a:schemeClr val="accent6"/>
              </a:solidFill>
              <a:latin typeface="Arial"/>
              <a:ea typeface="Arial"/>
              <a:cs typeface="Arial"/>
              <a:sym typeface="Arial"/>
            </a:endParaRPr>
          </a:p>
        </p:txBody>
      </p:sp>
      <p:sp>
        <p:nvSpPr>
          <p:cNvPr id="226" name="Google Shape;226;p9"/>
          <p:cNvSpPr txBox="1"/>
          <p:nvPr/>
        </p:nvSpPr>
        <p:spPr>
          <a:xfrm>
            <a:off x="457200" y="496963"/>
            <a:ext cx="11367246"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200"/>
              <a:buFont typeface="Arial"/>
              <a:buNone/>
            </a:pPr>
            <a:r>
              <a:rPr b="1" i="0" lang="en-US" sz="3200">
                <a:solidFill>
                  <a:schemeClr val="dk1"/>
                </a:solidFill>
                <a:latin typeface="Arial"/>
                <a:ea typeface="Arial"/>
                <a:cs typeface="Arial"/>
                <a:sym typeface="Arial"/>
              </a:rPr>
              <a:t>Pregnancy-Related Deaths: Data from Maternal Mortality Review Committees in 36 US States, 2017–2019</a:t>
            </a:r>
            <a:br>
              <a:rPr b="0" i="0" lang="en-US" sz="3200">
                <a:solidFill>
                  <a:srgbClr val="222222"/>
                </a:solidFill>
                <a:latin typeface="Open Sans"/>
                <a:ea typeface="Open Sans"/>
                <a:cs typeface="Open Sans"/>
                <a:sym typeface="Open Sans"/>
              </a:rPr>
            </a:br>
            <a:endParaRPr b="1" i="0" sz="3200">
              <a:solidFill>
                <a:schemeClr val="dk1"/>
              </a:solidFill>
              <a:latin typeface="Arial"/>
              <a:ea typeface="Arial"/>
              <a:cs typeface="Arial"/>
              <a:sym typeface="Arial"/>
            </a:endParaRPr>
          </a:p>
        </p:txBody>
      </p:sp>
      <p:sp>
        <p:nvSpPr>
          <p:cNvPr id="227" name="Google Shape;227;p9"/>
          <p:cNvSpPr txBox="1"/>
          <p:nvPr/>
        </p:nvSpPr>
        <p:spPr>
          <a:xfrm>
            <a:off x="215154" y="6242597"/>
            <a:ext cx="1003063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Trost SL, Beauregard J, Njie F, et al. Pregnancy-Related Deaths: Data from Maternal Mortality Review Committees in 36 US States, 2017-2019. </a:t>
            </a:r>
            <a:endParaRPr/>
          </a:p>
          <a:p>
            <a:pPr indent="0" lvl="0" marL="0" marR="0" rtl="0" algn="l">
              <a:spcBef>
                <a:spcPts val="0"/>
              </a:spcBef>
              <a:spcAft>
                <a:spcPts val="0"/>
              </a:spcAft>
              <a:buNone/>
            </a:pPr>
            <a:r>
              <a:rPr lang="en-US" sz="1200">
                <a:solidFill>
                  <a:schemeClr val="dk1"/>
                </a:solidFill>
                <a:latin typeface="Helvetica Neue"/>
                <a:ea typeface="Helvetica Neue"/>
                <a:cs typeface="Helvetica Neue"/>
                <a:sym typeface="Helvetica Neue"/>
              </a:rPr>
              <a:t>Atlanta, GA: Centers for Disease Control and Prevention, US Department of Health and Human Services; 2022.</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USCHealth_digital">
      <a:dk1>
        <a:srgbClr val="005288"/>
      </a:dk1>
      <a:lt1>
        <a:srgbClr val="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2022-01-28T21:50:14Z</dcterms:created>
  <dc:creator>Guille, Constance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1115065500</vt:i4>
  </property>
  <property fmtid="{D5CDD505-2E9C-101B-9397-08002B2CF9AE}" pid="3" name="_NewReviewCycle">
    <vt:lpwstr/>
  </property>
  <property fmtid="{D5CDD505-2E9C-101B-9397-08002B2CF9AE}" pid="4" name="_EmailSubject">
    <vt:lpwstr>connie's ppt</vt:lpwstr>
  </property>
  <property fmtid="{D5CDD505-2E9C-101B-9397-08002B2CF9AE}" pid="5" name="_AuthorEmail">
    <vt:lpwstr>grater@musc.edu</vt:lpwstr>
  </property>
  <property fmtid="{D5CDD505-2E9C-101B-9397-08002B2CF9AE}" pid="6" name="_AuthorEmailDisplayName">
    <vt:lpwstr>Grater, Rachel</vt:lpwstr>
  </property>
</Properties>
</file>