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sldIdLst>
    <p:sldId id="256" r:id="rId4"/>
    <p:sldId id="257" r:id="rId5"/>
    <p:sldId id="259" r:id="rId6"/>
    <p:sldId id="258" r:id="rId7"/>
    <p:sldId id="260" r:id="rId8"/>
    <p:sldId id="262" r:id="rId9"/>
    <p:sldId id="261" r:id="rId10"/>
    <p:sldId id="263" r:id="rId11"/>
    <p:sldId id="266" r:id="rId12"/>
    <p:sldId id="267" r:id="rId13"/>
    <p:sldId id="264" r:id="rId14"/>
    <p:sldId id="265" r:id="rId15"/>
    <p:sldId id="268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EB04-AA1E-E54E-B542-5078A296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A3FD5-9D61-1044-B37F-08E25CBE0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CC60C-F237-E548-BA08-2F509429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A371-95C2-7048-869E-4D25DC5861A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E753C-05B7-E944-8466-04A1D601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7ABA7-A598-1147-8EA3-4DF6FCEC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7A42-05C1-8E4E-BA3B-160E6A1B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9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B9F4-003D-2A4E-8A8A-FA5E966DD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CF95D-99D4-6347-92D2-B20D0758D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9293D-EA59-DF4E-88FB-874D59F9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A371-95C2-7048-869E-4D25DC5861A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74009-7712-7944-B92E-B3989120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FCF5F-E015-D143-BF3C-C3142855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7A42-05C1-8E4E-BA3B-160E6A1B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F085C-1CE4-E44F-982D-B87054053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1B355-44B1-5C40-9144-8CB3C27BB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E21A2-0E7C-224C-92F5-A8A7E101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A371-95C2-7048-869E-4D25DC5861A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0B21E-D304-1548-932A-14F9DC3E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EBF28-F292-8F41-8DC2-2246450A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7A42-05C1-8E4E-BA3B-160E6A1B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B3C2-E610-7B43-98F4-68986D245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31EBD-4426-3346-AD28-F4B35C6CC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D0A43-5839-9D49-B888-E22266AA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A7C61-56F1-3D4F-891E-AF037897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ADEEC-4DAB-6B4B-BC42-3F7CF9C9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5E71-9742-904B-99DF-91ADD5E3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1F4A3-73D4-4147-8BF8-0BF74FF41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F763E-F8E8-224B-988E-FB946B9A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099B-1932-EC42-87A1-93DC55D0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AE924-8DAD-B747-B77B-B625F7FB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13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B546-2ED5-424B-AC9E-78C4CE05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EEF64-3F3D-D740-A2E7-701A30AF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D296-C5E9-7F44-8FCF-55D9C87F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A53B-9277-B741-B9AC-9986FBB3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500F-08EF-7844-8EE9-D01DF01A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36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A406-643B-DE4D-8806-12BEBCD3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FD4B-496B-144E-94DD-4A089A259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7B82A-B6D5-7243-9107-1213C01A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E3534-E670-BC44-9FD5-8DFBC926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A7F43-7D81-6A4B-8794-FE251659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2407-6838-3640-BC08-7B7071BB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54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5945-4133-5E43-9B9D-EA73C87F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AAAD2-15C5-3340-B45E-D3F5DB95A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1A504-CF37-2240-9E8B-3EFCDD83A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6AF69-F400-1049-995B-F3989DE13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E1A3D-D349-EE47-8EAE-575F43EBC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A93D8E-1587-1F49-A5C5-7036E547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47390-7635-D741-9C1F-93576FC4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19280-6A78-1F43-933A-B8404556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30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1E22-7E4C-C744-B9FC-6A544709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F3FF9-0023-A642-A184-DE20B424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D7F5A-5493-5445-A5EA-EA5B1721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BE1E3-BCAC-E148-9A9B-94A46B07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83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49328-5BEC-2A41-BF56-AB5FDADB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786B7-3900-8D47-B74C-3403BB03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9307A-8AC4-B043-9A0B-B0EC5C21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23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0B6D-DFB8-9F49-8D6C-FFFA144E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D70E-D033-FB48-B0DB-314552B27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D0A5C-AE1B-F047-8E67-5B65792C5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C21A0-33F7-E443-B0F1-3893479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AD3B7-E8B7-AB42-91DB-B8F6A47D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D281-419D-6F46-BE2A-FAB4AA2B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4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2313-AC26-8247-9702-BF448B61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9EC32-07E3-2445-8068-D17F5A28D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635EC-285F-1641-BD6B-87F7E7D6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A371-95C2-7048-869E-4D25DC5861A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AFB1-3175-F244-B9BC-7B4A05960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2F900-295A-2445-B065-9F88F0F1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7A42-05C1-8E4E-BA3B-160E6A1B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5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AEC1-AF97-2E4D-BD34-82FCA14E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818FED-72F1-7949-99D5-01EFAFE36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787A5-95A2-AA4A-8CD9-99231C67F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A3CFE-00AE-204C-9B8E-CDDDDB38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1D3FC-1777-F940-9C46-7A45D399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6FB96-F1B2-6447-AF47-233D4290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29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002C-38C6-9B47-9FD6-43E0B414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B6F33-99EC-3A41-AFA4-3C8772A25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A8088-908D-C940-B698-6F229A56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4C38-A04C-C14E-9AC8-3AE3BC08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399C3-05FF-F940-A5BC-7341C292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98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1EFD3-DE61-704D-8FA1-B6014E254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FD0CF-8576-544B-B945-AB68FC2E1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46CD-7C07-254C-AC5C-9C43BAB4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D6A42-2ACF-DD4D-8102-E5A6CBBA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4760B-97A4-354F-8953-B0D21583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93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6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67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20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80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05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4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4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6847-31C6-E442-850C-82DCF2BA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7AF6B-C89A-944E-8920-9D529FF64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1B782-F226-4247-BC4D-B636D09F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A371-95C2-7048-869E-4D25DC5861A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71C45-90EC-3A47-A6A1-B47561E8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1BB8D-AFE6-BE48-AAE0-A2C52ED8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7A42-05C1-8E4E-BA3B-160E6A1B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9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85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26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16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15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84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320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2A18-2E8E-4D4E-83FD-AB40F511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71A5F-060A-014A-B31D-1F8998990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629C9-36A7-294F-A427-A32066C00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177CA-5782-4D42-950D-9D2FDD2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A371-95C2-7048-869E-4D25DC5861A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196D8-8DCA-6C41-B59E-63F2B829C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B0567-13FF-2240-B008-9D6176AD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7A42-05C1-8E4E-BA3B-160E6A1B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6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4475-D290-2C4B-B708-80560E0C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59E2D-4125-7F4A-A9BD-255501805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8968D-D8D9-A946-9D77-636167240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A0802-75D0-B040-B92C-5E29AC120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F6B9C-66F7-124C-81C7-42319FD66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4CC12-705A-9448-A2E6-16A26B98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A371-95C2-7048-869E-4D25DC5861A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2ED2A-4C5F-0A43-819B-64E5EA02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60278-E2B3-0141-81EF-050B3B37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7A42-05C1-8E4E-BA3B-160E6A1B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1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05E6-2C0D-9D48-AA46-76A1F6D8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A7D851-089D-A24D-80DA-4D11E41A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A371-95C2-7048-869E-4D25DC5861A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ACC58-6D45-654A-9249-932A5691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E8556-A9F3-7342-8CDA-F4CB8DF9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7A42-05C1-8E4E-BA3B-160E6A1B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4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0E070-CA82-3049-BB33-DD90A482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A371-95C2-7048-869E-4D25DC5861A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1FD94-70E7-6549-91A9-1BFC5095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E85C6-9AE7-0147-BFC9-E48D6776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7A42-05C1-8E4E-BA3B-160E6A1B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FA6C-7591-8B49-BC57-34FFAD28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5E314-0AA7-DB48-8818-C1050248F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2D347-251B-CB43-9A01-7A296A5D4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84694-BC7C-E842-8AD2-937069A7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A371-95C2-7048-869E-4D25DC5861A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AB4AA-F445-174E-B09A-A947E9F2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9A8EE-16D3-7F43-BCD4-58BE9A5A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7A42-05C1-8E4E-BA3B-160E6A1B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4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55BD-BB44-A646-99BA-3E1108B5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D4F23-3692-FA48-8F9A-09A06F4DA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DD169-BE8E-134E-8A93-84DD55D42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01573-578F-C745-A10E-365821BE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A371-95C2-7048-869E-4D25DC5861A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1B21B-6838-304D-A55D-E47E64E8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4C9EF-AAA6-364F-A688-C9397C4B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7A42-05C1-8E4E-BA3B-160E6A1B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5B812D-731C-5943-9086-3039EB9D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315FF-F427-C34E-B0C1-81E6BF1E8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AFC20-BF5D-A244-AD68-773598A0C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2A371-95C2-7048-869E-4D25DC5861A0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8C408-F1DB-8246-A97E-E34333C1E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A277E-9384-484A-88F6-D35222684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37A42-05C1-8E4E-BA3B-160E6A1B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4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E68D4-FBF2-EC43-89A3-4EB25240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06663-8DC7-8140-8331-231236732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9040-02D7-6D41-AB0D-6A38E635B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31F88-4AA3-E346-ACE6-E4DFBD6631F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88504-7AEF-284B-A6F8-3A3BFEA68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11AD3-C2DD-F94B-9A3E-13261A59F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A665-77CC-4CB3-BCD1-7D3F78608847}" type="datetimeFigureOut">
              <a:rPr lang="en-US" smtClean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4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ctelehealth.org/services/pregnancy-wellness" TargetMode="Externa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1A57-9D82-BC4D-B50C-65BD1A88A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MORBIDLY ADHERENT PLACENTA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24F50-BAAF-DC4F-AA19-5FED803D6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8856"/>
            <a:ext cx="9144000" cy="1338943"/>
          </a:xfrm>
        </p:spPr>
        <p:txBody>
          <a:bodyPr/>
          <a:lstStyle/>
          <a:p>
            <a:r>
              <a:rPr lang="en-US" dirty="0"/>
              <a:t>Donna D. Johnson, MD</a:t>
            </a:r>
          </a:p>
          <a:p>
            <a:r>
              <a:rPr lang="en-US" dirty="0"/>
              <a:t>Medical University of South Carolina</a:t>
            </a:r>
          </a:p>
        </p:txBody>
      </p:sp>
    </p:spTree>
    <p:extLst>
      <p:ext uri="{BB962C8B-B14F-4D97-AF65-F5344CB8AC3E}">
        <p14:creationId xmlns:p14="http://schemas.microsoft.com/office/powerpoint/2010/main" val="55565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5155-A9E1-774A-B07B-54E4CC0A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PERI-OPERATIVE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1964B-55BF-AE4B-999A-B379DE07F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629" y="1690688"/>
            <a:ext cx="4528457" cy="4351338"/>
          </a:xfrm>
        </p:spPr>
        <p:txBody>
          <a:bodyPr/>
          <a:lstStyle/>
          <a:p>
            <a:r>
              <a:rPr lang="en-US" dirty="0"/>
              <a:t>Blood products</a:t>
            </a:r>
          </a:p>
          <a:p>
            <a:r>
              <a:rPr lang="en-US" dirty="0"/>
              <a:t>Lines, lines and more lines</a:t>
            </a:r>
          </a:p>
          <a:p>
            <a:r>
              <a:rPr lang="en-US" dirty="0"/>
              <a:t>ICU reservations</a:t>
            </a:r>
          </a:p>
        </p:txBody>
      </p:sp>
    </p:spTree>
    <p:extLst>
      <p:ext uri="{BB962C8B-B14F-4D97-AF65-F5344CB8AC3E}">
        <p14:creationId xmlns:p14="http://schemas.microsoft.com/office/powerpoint/2010/main" val="135943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69BE-9113-1C49-91E4-A00BF072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INTRAOPERATIVE MANAGEMENT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D78296-55ED-D744-A594-4C99650BF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3076" y="1825625"/>
            <a:ext cx="3085848" cy="4351338"/>
          </a:xfrm>
        </p:spPr>
      </p:pic>
    </p:spTree>
    <p:extLst>
      <p:ext uri="{BB962C8B-B14F-4D97-AF65-F5344CB8AC3E}">
        <p14:creationId xmlns:p14="http://schemas.microsoft.com/office/powerpoint/2010/main" val="219265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5621-CFD5-8B4A-AA5F-D9C68402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INTRAOPERATIVE MANAGEMENT</a:t>
            </a:r>
            <a:endParaRPr lang="en-US" sz="6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192BBB-88EB-644B-8032-038CB9242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1586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481982-8173-664B-BF55-1109F0A4AFFA}"/>
              </a:ext>
            </a:extLst>
          </p:cNvPr>
          <p:cNvSpPr txBox="1"/>
          <p:nvPr/>
        </p:nvSpPr>
        <p:spPr>
          <a:xfrm>
            <a:off x="414721" y="184523"/>
            <a:ext cx="113337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 ECHO South Carolina Pregnancy Wellness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Visit Our Website: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https://sctelehealth.org/services/pregnancy-wellness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EAA25D-74F2-0949-AF13-B4385BEB48D0}"/>
              </a:ext>
            </a:extLst>
          </p:cNvPr>
          <p:cNvGraphicFramePr>
            <a:graphicFrameLocks noGrp="1"/>
          </p:cNvGraphicFramePr>
          <p:nvPr/>
        </p:nvGraphicFramePr>
        <p:xfrm>
          <a:off x="1010685" y="1576136"/>
          <a:ext cx="10574957" cy="3230880"/>
        </p:xfrm>
        <a:graphic>
          <a:graphicData uri="http://schemas.openxmlformats.org/drawingml/2006/table">
            <a:tbl>
              <a:tblPr firstRow="1" firstCol="1" bandRow="1"/>
              <a:tblGrid>
                <a:gridCol w="1716785">
                  <a:extLst>
                    <a:ext uri="{9D8B030D-6E8A-4147-A177-3AD203B41FA5}">
                      <a16:colId xmlns:a16="http://schemas.microsoft.com/office/drawing/2014/main" val="103686759"/>
                    </a:ext>
                  </a:extLst>
                </a:gridCol>
                <a:gridCol w="8858172">
                  <a:extLst>
                    <a:ext uri="{9D8B030D-6E8A-4147-A177-3AD203B41FA5}">
                      <a16:colId xmlns:a16="http://schemas.microsoft.com/office/drawing/2014/main" val="175255505"/>
                    </a:ext>
                  </a:extLst>
                </a:gridCol>
              </a:tblGrid>
              <a:tr h="56887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3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Wednesday/Month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Postpartum Hemorrhage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12:15 pm – 1:00 pm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32436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919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24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919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  <a:endParaRPr lang="en-US" sz="24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6948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919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6/2/21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919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Assessing Blood Loss and Management </a:t>
                      </a:r>
                      <a:endParaRPr lang="en-US" sz="2400" dirty="0">
                        <a:solidFill>
                          <a:srgbClr val="00919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919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68705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919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6/16/21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19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Safety Bundles for Postpartum Hemorrhage and Hypertension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19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302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87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3676EB-C9BD-1041-AE28-30C77A553DFA}"/>
              </a:ext>
            </a:extLst>
          </p:cNvPr>
          <p:cNvSpPr txBox="1">
            <a:spLocks/>
          </p:cNvSpPr>
          <p:nvPr/>
        </p:nvSpPr>
        <p:spPr>
          <a:xfrm>
            <a:off x="0" y="1569502"/>
            <a:ext cx="12192000" cy="2456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 Request a Copy of today’s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Didactic Video Presentation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Contact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Rachel Grater, Program Coordinator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grater@musc.edu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046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4141-662B-F544-B055-A0F3F63C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DEFINITION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C50076E-91FA-7446-B7BB-177E3B2C6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253" y="1825625"/>
            <a:ext cx="6483493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3C4E52-0A50-4547-8CAE-AAAA342BA308}"/>
              </a:ext>
            </a:extLst>
          </p:cNvPr>
          <p:cNvSpPr txBox="1"/>
          <p:nvPr/>
        </p:nvSpPr>
        <p:spPr>
          <a:xfrm>
            <a:off x="8240486" y="6346371"/>
            <a:ext cx="149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Silver, NEJM</a:t>
            </a:r>
          </a:p>
        </p:txBody>
      </p:sp>
    </p:spTree>
    <p:extLst>
      <p:ext uri="{BB962C8B-B14F-4D97-AF65-F5344CB8AC3E}">
        <p14:creationId xmlns:p14="http://schemas.microsoft.com/office/powerpoint/2010/main" val="82349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35B6-3425-E64A-B507-2254A72C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/>
              <a:t>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0CB6-78B9-F547-BCD0-19B07F995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728" y="1923597"/>
            <a:ext cx="4234543" cy="4351338"/>
          </a:xfrm>
        </p:spPr>
        <p:txBody>
          <a:bodyPr/>
          <a:lstStyle/>
          <a:p>
            <a:r>
              <a:rPr lang="en-US" dirty="0"/>
              <a:t>1970’s: 1 in 4000</a:t>
            </a:r>
          </a:p>
          <a:p>
            <a:r>
              <a:rPr lang="en-US" dirty="0"/>
              <a:t>1980’s: 1: 2500</a:t>
            </a:r>
          </a:p>
          <a:p>
            <a:r>
              <a:rPr lang="en-US" dirty="0"/>
              <a:t>Currently: 1:533- 1:730</a:t>
            </a:r>
          </a:p>
          <a:p>
            <a:r>
              <a:rPr lang="en-US" dirty="0"/>
              <a:t>#1: Hysterectomy</a:t>
            </a:r>
          </a:p>
        </p:txBody>
      </p:sp>
    </p:spTree>
    <p:extLst>
      <p:ext uri="{BB962C8B-B14F-4D97-AF65-F5344CB8AC3E}">
        <p14:creationId xmlns:p14="http://schemas.microsoft.com/office/powerpoint/2010/main" val="233747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1B10-D035-5447-A8DD-21E999C9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0C5C5-2F02-254A-ABA2-48CC96053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471" y="1825625"/>
            <a:ext cx="5519057" cy="4351338"/>
          </a:xfrm>
        </p:spPr>
        <p:txBody>
          <a:bodyPr/>
          <a:lstStyle/>
          <a:p>
            <a:r>
              <a:rPr lang="en-US" dirty="0"/>
              <a:t>Prior uterine surgery</a:t>
            </a:r>
          </a:p>
          <a:p>
            <a:pPr lvl="1"/>
            <a:r>
              <a:rPr lang="en-US" dirty="0"/>
              <a:t>D &amp; C</a:t>
            </a:r>
          </a:p>
          <a:p>
            <a:pPr lvl="1"/>
            <a:r>
              <a:rPr lang="en-US" dirty="0"/>
              <a:t>Myomectomy</a:t>
            </a:r>
          </a:p>
          <a:p>
            <a:pPr lvl="1"/>
            <a:r>
              <a:rPr lang="en-US" dirty="0"/>
              <a:t>Ablation</a:t>
            </a:r>
          </a:p>
          <a:p>
            <a:pPr lvl="1"/>
            <a:r>
              <a:rPr lang="en-US" dirty="0"/>
              <a:t>Hysteroscopy &amp; lysis of adhesions</a:t>
            </a:r>
          </a:p>
          <a:p>
            <a:r>
              <a:rPr lang="en-US" dirty="0"/>
              <a:t>Prior c/s with an anterior previa</a:t>
            </a:r>
          </a:p>
          <a:p>
            <a:r>
              <a:rPr lang="en-US" dirty="0"/>
              <a:t>Central previa</a:t>
            </a:r>
          </a:p>
          <a:p>
            <a:r>
              <a:rPr lang="en-US" dirty="0"/>
              <a:t>Uterine artery embolization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4BC4-D5EA-354A-95D9-BCF2E7BA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PREVIOUS CS AND </a:t>
            </a:r>
            <a:br>
              <a:rPr lang="en-US" b="1" dirty="0"/>
            </a:br>
            <a:r>
              <a:rPr lang="en-US" b="1" dirty="0"/>
              <a:t>ANTERIOR PLACENTA PREVIA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296640-2B34-944A-B582-DD87C5BB0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247257"/>
              </p:ext>
            </p:extLst>
          </p:nvPr>
        </p:nvGraphicFramePr>
        <p:xfrm>
          <a:off x="3771900" y="2315483"/>
          <a:ext cx="4648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444">
                  <a:extLst>
                    <a:ext uri="{9D8B030D-6E8A-4147-A177-3AD203B41FA5}">
                      <a16:colId xmlns:a16="http://schemas.microsoft.com/office/drawing/2014/main" val="1248129287"/>
                    </a:ext>
                  </a:extLst>
                </a:gridCol>
                <a:gridCol w="2900756">
                  <a:extLst>
                    <a:ext uri="{9D8B030D-6E8A-4147-A177-3AD203B41FA5}">
                      <a16:colId xmlns:a16="http://schemas.microsoft.com/office/drawing/2014/main" val="2847060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 of an </a:t>
                      </a:r>
                      <a:r>
                        <a:rPr lang="en-US" dirty="0" err="1"/>
                        <a:t>accreta</a:t>
                      </a:r>
                      <a:r>
                        <a:rPr lang="en-US" dirty="0"/>
                        <a:t>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98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7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86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474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1806A8-CB2C-C94B-BCFD-FFD3FCDE2024}"/>
              </a:ext>
            </a:extLst>
          </p:cNvPr>
          <p:cNvSpPr txBox="1"/>
          <p:nvPr/>
        </p:nvSpPr>
        <p:spPr>
          <a:xfrm>
            <a:off x="7043057" y="4517571"/>
            <a:ext cx="137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Silver, NEJM</a:t>
            </a:r>
          </a:p>
        </p:txBody>
      </p:sp>
    </p:spTree>
    <p:extLst>
      <p:ext uri="{BB962C8B-B14F-4D97-AF65-F5344CB8AC3E}">
        <p14:creationId xmlns:p14="http://schemas.microsoft.com/office/powerpoint/2010/main" val="205288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7B48-5296-D94C-A75C-41507704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ANTENATAL DIAGNOSIS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3590A-D2A9-0E4E-8C54-E73BA2A7C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843" y="1908402"/>
            <a:ext cx="4256314" cy="4351338"/>
          </a:xfrm>
        </p:spPr>
        <p:txBody>
          <a:bodyPr/>
          <a:lstStyle/>
          <a:p>
            <a:r>
              <a:rPr lang="en-US" dirty="0"/>
              <a:t>Take a history</a:t>
            </a:r>
          </a:p>
          <a:p>
            <a:r>
              <a:rPr lang="en-US" dirty="0"/>
              <a:t>High index of suspicion</a:t>
            </a:r>
          </a:p>
          <a:p>
            <a:r>
              <a:rPr lang="en-US" dirty="0"/>
              <a:t>Unexplained MSAFP</a:t>
            </a:r>
          </a:p>
        </p:txBody>
      </p:sp>
    </p:spTree>
    <p:extLst>
      <p:ext uri="{BB962C8B-B14F-4D97-AF65-F5344CB8AC3E}">
        <p14:creationId xmlns:p14="http://schemas.microsoft.com/office/powerpoint/2010/main" val="210864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10B4-49F3-7A43-AC85-32CE26DD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ANTENATAL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67FE-3993-1C48-8596-3E8BB24A5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585" y="1825625"/>
            <a:ext cx="4778829" cy="4351338"/>
          </a:xfrm>
        </p:spPr>
        <p:txBody>
          <a:bodyPr/>
          <a:lstStyle/>
          <a:p>
            <a:r>
              <a:rPr lang="en-US" dirty="0"/>
              <a:t>Ultrasound</a:t>
            </a:r>
          </a:p>
          <a:p>
            <a:pPr lvl="1"/>
            <a:r>
              <a:rPr lang="en-US" dirty="0"/>
              <a:t>Expert</a:t>
            </a:r>
          </a:p>
          <a:p>
            <a:pPr lvl="1"/>
            <a:r>
              <a:rPr lang="en-US"/>
              <a:t>LUS </a:t>
            </a:r>
            <a:r>
              <a:rPr lang="en-US" dirty="0"/>
              <a:t>bulge</a:t>
            </a:r>
          </a:p>
          <a:p>
            <a:pPr lvl="1"/>
            <a:r>
              <a:rPr lang="en-US" dirty="0"/>
              <a:t>Lack of black line</a:t>
            </a:r>
          </a:p>
          <a:p>
            <a:pPr lvl="1"/>
            <a:r>
              <a:rPr lang="en-US" dirty="0"/>
              <a:t>Lacunae </a:t>
            </a:r>
          </a:p>
          <a:p>
            <a:pPr lvl="1"/>
            <a:r>
              <a:rPr lang="en-US" dirty="0"/>
              <a:t>Increased vascularity</a:t>
            </a:r>
          </a:p>
          <a:p>
            <a:r>
              <a:rPr lang="en-US" dirty="0"/>
              <a:t>MRI</a:t>
            </a:r>
          </a:p>
          <a:p>
            <a:pPr lvl="1"/>
            <a:r>
              <a:rPr lang="en-US" dirty="0"/>
              <a:t>Not better</a:t>
            </a:r>
          </a:p>
          <a:p>
            <a:pPr lvl="1"/>
            <a:r>
              <a:rPr lang="en-US" dirty="0"/>
              <a:t>May help with surgery</a:t>
            </a:r>
          </a:p>
        </p:txBody>
      </p:sp>
    </p:spTree>
    <p:extLst>
      <p:ext uri="{BB962C8B-B14F-4D97-AF65-F5344CB8AC3E}">
        <p14:creationId xmlns:p14="http://schemas.microsoft.com/office/powerpoint/2010/main" val="242346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5F63-A6BD-3843-8F49-78C00722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OBSTETRICAL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E6713-F2D7-C44E-A509-8105440C6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0014" y="1948542"/>
            <a:ext cx="5431971" cy="4093483"/>
          </a:xfrm>
        </p:spPr>
        <p:txBody>
          <a:bodyPr/>
          <a:lstStyle/>
          <a:p>
            <a:r>
              <a:rPr lang="en-US" dirty="0"/>
              <a:t>Hospital with multiple resources</a:t>
            </a:r>
          </a:p>
          <a:p>
            <a:r>
              <a:rPr lang="en-US" dirty="0"/>
              <a:t>Hospitalization</a:t>
            </a:r>
          </a:p>
          <a:p>
            <a:pPr lvl="1"/>
            <a:r>
              <a:rPr lang="en-US" dirty="0"/>
              <a:t>Bleeding</a:t>
            </a:r>
          </a:p>
          <a:p>
            <a:pPr lvl="1"/>
            <a:r>
              <a:rPr lang="en-US" dirty="0"/>
              <a:t>Remote location from the hospital</a:t>
            </a:r>
          </a:p>
          <a:p>
            <a:pPr lvl="1"/>
            <a:r>
              <a:rPr lang="en-US" dirty="0"/>
              <a:t>Poor social situation</a:t>
            </a:r>
          </a:p>
          <a:p>
            <a:r>
              <a:rPr lang="en-US" dirty="0"/>
              <a:t>Delivery at 34-35 weeks</a:t>
            </a:r>
          </a:p>
          <a:p>
            <a:pPr lvl="1"/>
            <a:r>
              <a:rPr lang="en-US" dirty="0"/>
              <a:t>Steroids</a:t>
            </a:r>
          </a:p>
        </p:txBody>
      </p:sp>
    </p:spTree>
    <p:extLst>
      <p:ext uri="{BB962C8B-B14F-4D97-AF65-F5344CB8AC3E}">
        <p14:creationId xmlns:p14="http://schemas.microsoft.com/office/powerpoint/2010/main" val="118429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A937-7493-FB42-B80F-5E580D56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OPERATIVE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1E0F4-58AC-484A-968E-672DC1566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686" y="1847396"/>
            <a:ext cx="4136571" cy="4351338"/>
          </a:xfrm>
        </p:spPr>
        <p:txBody>
          <a:bodyPr/>
          <a:lstStyle/>
          <a:p>
            <a:r>
              <a:rPr lang="en-US" dirty="0"/>
              <a:t>Anesthesia</a:t>
            </a:r>
          </a:p>
          <a:p>
            <a:r>
              <a:rPr lang="en-US" dirty="0"/>
              <a:t>MFM</a:t>
            </a:r>
          </a:p>
          <a:p>
            <a:r>
              <a:rPr lang="en-US" dirty="0"/>
              <a:t>Gyn </a:t>
            </a:r>
            <a:r>
              <a:rPr lang="en-US" dirty="0" err="1"/>
              <a:t>Onc</a:t>
            </a:r>
            <a:endParaRPr lang="en-US" dirty="0"/>
          </a:p>
          <a:p>
            <a:r>
              <a:rPr lang="en-US" dirty="0"/>
              <a:t>Urology</a:t>
            </a:r>
          </a:p>
          <a:p>
            <a:r>
              <a:rPr lang="en-US" dirty="0"/>
              <a:t>Trauma surgery</a:t>
            </a:r>
          </a:p>
          <a:p>
            <a:r>
              <a:rPr lang="en-US" dirty="0"/>
              <a:t>Vascular surgery</a:t>
            </a:r>
          </a:p>
          <a:p>
            <a:r>
              <a:rPr lang="en-US" dirty="0"/>
              <a:t>IR aware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65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244</Words>
  <Application>Microsoft Macintosh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MORBIDLY ADHERENT PLACENTA</vt:lpstr>
      <vt:lpstr>DEFINITION</vt:lpstr>
      <vt:lpstr>FREQUENCY</vt:lpstr>
      <vt:lpstr>ETIOLOGY</vt:lpstr>
      <vt:lpstr>PREVIOUS CS AND  ANTERIOR PLACENTA PREVIA</vt:lpstr>
      <vt:lpstr>ANTENATAL DIAGNOSIS</vt:lpstr>
      <vt:lpstr>ANTENATAL DIAGNOSIS</vt:lpstr>
      <vt:lpstr>OBSTETRICAL MANAGEMENT</vt:lpstr>
      <vt:lpstr>OPERATIVE TEAM</vt:lpstr>
      <vt:lpstr>PERI-OPERATIVE MANAGEMENT</vt:lpstr>
      <vt:lpstr>INTRAOPERATIVE MANAGEMENT</vt:lpstr>
      <vt:lpstr>INTRAOPERATIVE MANAGEMENT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MORBIDLY ADHERENT PLACENTA</dc:title>
  <dc:creator>Donna Johnson</dc:creator>
  <cp:lastModifiedBy>Mccloskey, Justin</cp:lastModifiedBy>
  <cp:revision>11</cp:revision>
  <dcterms:created xsi:type="dcterms:W3CDTF">2021-05-19T01:03:51Z</dcterms:created>
  <dcterms:modified xsi:type="dcterms:W3CDTF">2021-05-20T20:25:41Z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-1302681827</vt:i4>
  </property>
  <property fmtid="{D5CDD505-2E9C-101B-9397-08002B2CF9AE}" pid="3" name="_NewReviewCycle">
    <vt:lpwstr/>
  </property>
  <property fmtid="{D5CDD505-2E9C-101B-9397-08002B2CF9AE}" pid="4" name="_EmailSubject">
    <vt:lpwstr>Upload for Preg Wellness website</vt:lpwstr>
  </property>
  <property fmtid="{D5CDD505-2E9C-101B-9397-08002B2CF9AE}" pid="5" name="_AuthorEmail">
    <vt:lpwstr>grater@musc.edu</vt:lpwstr>
  </property>
  <property fmtid="{D5CDD505-2E9C-101B-9397-08002B2CF9AE}" pid="6" name="_AuthorEmailDisplayName">
    <vt:lpwstr>Grater, Rachel</vt:lpwstr>
  </property>
</Properties>
</file>