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C4BE-F951-DC4E-B78B-7D016DFBF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B128F-9292-D946-B34C-27B7AEDAF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DAAB1-145D-144B-9712-90A99D48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A5E6-E28B-7348-8C8D-23BF7F0C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3D090-789C-F441-BCCC-B6BCA685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1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C97F-960D-0E4A-8A02-89AC7BA9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AEE97-0795-3046-A0BB-EA829416E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099B-10C4-634D-A839-F2E302D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B5B4-E1B6-9445-9C25-6EB94635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8DC25-4DFB-F644-948F-4EE8126E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3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B2006-0909-9841-BD82-2CDBD8CC3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80F62-47B8-A54E-B78D-728CC685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0709-9972-F34C-983F-3A0CCE44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FDD19-2CD7-F34F-B42A-6EC3B7E5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C6F43-08A3-6B47-9433-C940CB79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1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C8FC-FF13-F146-A364-8AB7CF41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BCE7-AFC3-E849-AE28-70F39201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7BB8-DD48-E545-9298-C07E8544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16256-3D66-5E48-B940-BB1EDB70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95D38-6249-CE4A-8B87-0C56656C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F0F8-1CAA-0441-B954-5BFDECB1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B9D8-2936-2A48-A3FC-8BD7546A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FAD2-011B-6547-8301-A64D537F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AA1C8-C39D-C944-81E2-023FEE56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2BBD6-9C7F-524F-9E5D-94220C65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4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71C0-6EF9-A44F-87DD-8E122CF8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854C-816D-9440-A216-B3D6DBDDF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E5D8F-9B9B-AC42-BEA6-FB7EEEB19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8247-588B-0844-AF0E-60F883CD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01267-7F58-3143-BAEA-742DFB75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E4301-4E18-3E4D-981D-2FC3FA92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8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2F94-8596-6A49-9D3E-2DD2F717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8881E-7250-0E46-B2EB-AE5E4CC57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C0649-9C39-D042-A8F3-4F90F65A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6D35F-15AE-3747-B05D-B172E191F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26491-11F6-2A48-A986-7B7827142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C4615-802D-C749-8661-7DCAA341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19615-A573-6A40-8E96-CC6322A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BD216-E256-2F4F-BAE7-8821D9CC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2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9C47-CBE3-FF4A-986E-06C8698E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0FF45-B03E-F441-BA04-AF7F035C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4E18B-7432-B447-B4CF-66E56997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D2EAC-7F04-6E4F-8AC4-BFF626D6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20B36-DCAF-9049-A0A2-B3040571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7841D-EF8E-454B-AC74-DB7814B0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58D2A-5DB8-D74E-937F-70D398B6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BE1C-0795-0247-A519-8103AE0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ED282-D83B-E64F-B713-AD0E7027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04DAF-DEEB-734D-927D-E2BFCAEA6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F91DF-2865-8A44-B7A4-F75F3015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E2B7-2A07-AF42-A4BC-D4FF89EF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1D55-F5F8-8244-9DA9-A0C61E3D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9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B58-BFE9-9A40-86A1-662D65FB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BCCDB-B352-5C41-A509-11F2D4C40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B5BC1-4B54-EF4E-87E8-7A5A6C740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B1E4A-A7AB-974E-8A6F-C1D3472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C2363-FB28-8F42-A8D5-D8658B45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EC198-4579-AD48-808D-7ECEECFB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7ABD8-ECEE-AD46-82AE-82FF1744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FA963-22E0-7B45-9D77-61C0311A3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9ECED-666B-D148-9AA3-F56946464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CD73-6231-AB4D-812E-AE13989D9BE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43F9-F59C-844D-AE21-729DCD4F0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10890-3D78-C043-B2A8-11CFA73A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1CCC-07D7-D54A-B091-C1A1A5F36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25C5-FF0E-2C4E-AFC1-F7598511D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063"/>
            <a:ext cx="9144000" cy="2404153"/>
          </a:xfrm>
        </p:spPr>
        <p:txBody>
          <a:bodyPr>
            <a:normAutofit/>
          </a:bodyPr>
          <a:lstStyle/>
          <a:p>
            <a:r>
              <a:rPr lang="en-US" dirty="0"/>
              <a:t>NAUSEA &amp; VOMITING OF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5CC84-A087-0E44-88A1-40B3377D0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Donna D. Johnson, MD</a:t>
            </a:r>
          </a:p>
        </p:txBody>
      </p:sp>
    </p:spTree>
    <p:extLst>
      <p:ext uri="{BB962C8B-B14F-4D97-AF65-F5344CB8AC3E}">
        <p14:creationId xmlns:p14="http://schemas.microsoft.com/office/powerpoint/2010/main" val="368457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EB95-B0F9-8B47-A691-43344F84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NAUSEA &amp; VOMITING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3C7E-8741-0E4B-A331-10D94A01A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early</a:t>
            </a:r>
          </a:p>
          <a:p>
            <a:r>
              <a:rPr lang="en-US" dirty="0"/>
              <a:t>First line therapy</a:t>
            </a:r>
          </a:p>
          <a:p>
            <a:pPr lvl="1"/>
            <a:r>
              <a:rPr lang="en-US" dirty="0"/>
              <a:t>Vitamin B6 (pyroxidine) 10-25 mg every 6-8 hours</a:t>
            </a:r>
          </a:p>
          <a:p>
            <a:pPr lvl="1"/>
            <a:r>
              <a:rPr lang="en-US" dirty="0"/>
              <a:t>Doxylamine 12.5 mg</a:t>
            </a:r>
          </a:p>
          <a:p>
            <a:r>
              <a:rPr lang="en-US" dirty="0"/>
              <a:t>Diclegis</a:t>
            </a:r>
          </a:p>
          <a:p>
            <a:pPr lvl="1"/>
            <a:r>
              <a:rPr lang="en-US" dirty="0"/>
              <a:t>Bendectine</a:t>
            </a:r>
          </a:p>
        </p:txBody>
      </p:sp>
    </p:spTree>
    <p:extLst>
      <p:ext uri="{BB962C8B-B14F-4D97-AF65-F5344CB8AC3E}">
        <p14:creationId xmlns:p14="http://schemas.microsoft.com/office/powerpoint/2010/main" val="205619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98FE-8E4C-1B40-84FA-873E93FD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NAUSEA &amp; VOMITING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EA62-57B9-5C4D-9681-12F38B20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76362" cy="4351338"/>
          </a:xfrm>
        </p:spPr>
        <p:txBody>
          <a:bodyPr/>
          <a:lstStyle/>
          <a:p>
            <a:r>
              <a:rPr lang="en-US" dirty="0"/>
              <a:t>Diphenhydronate (Dramamine) </a:t>
            </a:r>
          </a:p>
          <a:p>
            <a:r>
              <a:rPr lang="en-US" dirty="0"/>
              <a:t>Diphenhydramine (Benadryl)</a:t>
            </a:r>
          </a:p>
          <a:p>
            <a:r>
              <a:rPr lang="en-US" dirty="0"/>
              <a:t>Prochlorperazine (Compazine)</a:t>
            </a:r>
          </a:p>
          <a:p>
            <a:r>
              <a:rPr lang="en-US" dirty="0"/>
              <a:t>Promethazine (Phenergan)</a:t>
            </a:r>
          </a:p>
        </p:txBody>
      </p:sp>
    </p:spTree>
    <p:extLst>
      <p:ext uri="{BB962C8B-B14F-4D97-AF65-F5344CB8AC3E}">
        <p14:creationId xmlns:p14="http://schemas.microsoft.com/office/powerpoint/2010/main" val="290224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ADEA-340E-6048-BE20-04AFB9BF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NAUSEA &amp; VOMITING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74832-344B-2548-BEF4-78E13FE4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815"/>
            <a:ext cx="10515600" cy="4235147"/>
          </a:xfrm>
        </p:spPr>
        <p:txBody>
          <a:bodyPr/>
          <a:lstStyle/>
          <a:p>
            <a:r>
              <a:rPr lang="en-US" dirty="0"/>
              <a:t>Metoclopramide (Reglan)</a:t>
            </a:r>
          </a:p>
          <a:p>
            <a:r>
              <a:rPr lang="en-US" dirty="0"/>
              <a:t>Ondansetron (Zofran)</a:t>
            </a:r>
          </a:p>
          <a:p>
            <a:r>
              <a:rPr lang="en-US" dirty="0"/>
              <a:t>Trimethobenzamide (Tigan)</a:t>
            </a:r>
          </a:p>
          <a:p>
            <a:r>
              <a:rPr lang="en-US" dirty="0"/>
              <a:t>Methylprednisilone </a:t>
            </a:r>
          </a:p>
          <a:p>
            <a:pPr lvl="1"/>
            <a:r>
              <a:rPr lang="en-US" dirty="0"/>
              <a:t>16 mg every 8 hours x 3 days </a:t>
            </a:r>
          </a:p>
          <a:p>
            <a:pPr lvl="1"/>
            <a:r>
              <a:rPr lang="en-US" dirty="0"/>
              <a:t>Then taper over 2 weeks</a:t>
            </a:r>
          </a:p>
          <a:p>
            <a:pPr lvl="1"/>
            <a:r>
              <a:rPr lang="en-US" dirty="0"/>
              <a:t>Do not continue &gt;6 weeks</a:t>
            </a:r>
          </a:p>
          <a:p>
            <a:r>
              <a:rPr lang="en-US" dirty="0"/>
              <a:t>Lorazepam (Ativan)</a:t>
            </a:r>
          </a:p>
        </p:txBody>
      </p:sp>
    </p:spTree>
    <p:extLst>
      <p:ext uri="{BB962C8B-B14F-4D97-AF65-F5344CB8AC3E}">
        <p14:creationId xmlns:p14="http://schemas.microsoft.com/office/powerpoint/2010/main" val="417178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E99E-B3B8-B048-8652-3A4C4CB8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ONDANSETRON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E27F0-F26F-344B-BF2C-8B7BFA6A6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922" y="1520575"/>
            <a:ext cx="4396078" cy="4972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3FA5D-E6DB-E044-966C-99CE1E71A07E}"/>
              </a:ext>
            </a:extLst>
          </p:cNvPr>
          <p:cNvSpPr txBox="1"/>
          <p:nvPr/>
        </p:nvSpPr>
        <p:spPr>
          <a:xfrm>
            <a:off x="7130265" y="1520575"/>
            <a:ext cx="386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&gt; 10 weeks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882E5-157B-3945-A67F-6AFAF15697B9}"/>
              </a:ext>
            </a:extLst>
          </p:cNvPr>
          <p:cNvSpPr txBox="1"/>
          <p:nvPr/>
        </p:nvSpPr>
        <p:spPr>
          <a:xfrm>
            <a:off x="7941924" y="5732980"/>
            <a:ext cx="326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189 2018</a:t>
            </a:r>
          </a:p>
        </p:txBody>
      </p:sp>
    </p:spTree>
    <p:extLst>
      <p:ext uri="{BB962C8B-B14F-4D97-AF65-F5344CB8AC3E}">
        <p14:creationId xmlns:p14="http://schemas.microsoft.com/office/powerpoint/2010/main" val="317383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5999-BCD4-7240-BEED-964DCD3A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3A17-4982-2B4B-9EE7-AFC1724B6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763980"/>
            <a:ext cx="3641333" cy="2982681"/>
          </a:xfrm>
        </p:spPr>
        <p:txBody>
          <a:bodyPr/>
          <a:lstStyle/>
          <a:p>
            <a:r>
              <a:rPr lang="en-US" dirty="0"/>
              <a:t>Zofran</a:t>
            </a:r>
          </a:p>
          <a:p>
            <a:r>
              <a:rPr lang="en-US" dirty="0"/>
              <a:t>Reglan</a:t>
            </a:r>
          </a:p>
        </p:txBody>
      </p:sp>
    </p:spTree>
    <p:extLst>
      <p:ext uri="{BB962C8B-B14F-4D97-AF65-F5344CB8AC3E}">
        <p14:creationId xmlns:p14="http://schemas.microsoft.com/office/powerpoint/2010/main" val="31497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B23E-A525-954D-AF8A-BF7ACDAC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ENTERAL vs. PARENTAL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DBD7C-3D91-D945-820A-9ED0D9A5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 of women will not tolerate enteral</a:t>
            </a:r>
          </a:p>
          <a:p>
            <a:r>
              <a:rPr lang="en-US" dirty="0"/>
              <a:t>50-66% complications with parental feeding</a:t>
            </a:r>
          </a:p>
          <a:p>
            <a:pPr lvl="1"/>
            <a:r>
              <a:rPr lang="en-US" dirty="0"/>
              <a:t>Infection due to PICC line</a:t>
            </a:r>
          </a:p>
        </p:txBody>
      </p:sp>
    </p:spTree>
    <p:extLst>
      <p:ext uri="{BB962C8B-B14F-4D97-AF65-F5344CB8AC3E}">
        <p14:creationId xmlns:p14="http://schemas.microsoft.com/office/powerpoint/2010/main" val="347387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899F-90C1-9D47-9218-E8722444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1675-CA72-2248-BCF4-A5260A509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Liver enzymes ↑</a:t>
            </a:r>
          </a:p>
          <a:p>
            <a:r>
              <a:rPr lang="en-US" dirty="0"/>
              <a:t>Amylase ↑</a:t>
            </a:r>
          </a:p>
          <a:p>
            <a:r>
              <a:rPr lang="en-US" dirty="0"/>
              <a:t>Lipase ↑</a:t>
            </a:r>
          </a:p>
          <a:p>
            <a:r>
              <a:rPr lang="en-US" dirty="0"/>
              <a:t>Bilirubin ↑</a:t>
            </a:r>
          </a:p>
          <a:p>
            <a:r>
              <a:rPr lang="en-US" dirty="0"/>
              <a:t>TSH ↓</a:t>
            </a:r>
          </a:p>
        </p:txBody>
      </p:sp>
    </p:spTree>
    <p:extLst>
      <p:ext uri="{BB962C8B-B14F-4D97-AF65-F5344CB8AC3E}">
        <p14:creationId xmlns:p14="http://schemas.microsoft.com/office/powerpoint/2010/main" val="423771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E85F-B111-2448-B01B-CABA438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A496-4B00-2E4B-89B8-53E90F53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Nausea: 50-80%</a:t>
            </a:r>
          </a:p>
          <a:p>
            <a:r>
              <a:rPr lang="en-US" dirty="0"/>
              <a:t>Vomiting: 15-81%</a:t>
            </a:r>
          </a:p>
        </p:txBody>
      </p:sp>
    </p:spTree>
    <p:extLst>
      <p:ext uri="{BB962C8B-B14F-4D97-AF65-F5344CB8AC3E}">
        <p14:creationId xmlns:p14="http://schemas.microsoft.com/office/powerpoint/2010/main" val="109638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1FC3-5754-3046-BEB6-BCA338B4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DEFINITION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EB0FF-3B58-E946-A6E8-E1D1BA3AD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022" y="1690688"/>
            <a:ext cx="866595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57FA4-313D-C741-9DC9-8A331D850310}"/>
              </a:ext>
            </a:extLst>
          </p:cNvPr>
          <p:cNvSpPr txBox="1"/>
          <p:nvPr/>
        </p:nvSpPr>
        <p:spPr>
          <a:xfrm>
            <a:off x="8301519" y="6380252"/>
            <a:ext cx="305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189, 2018</a:t>
            </a:r>
          </a:p>
        </p:txBody>
      </p:sp>
    </p:spTree>
    <p:extLst>
      <p:ext uri="{BB962C8B-B14F-4D97-AF65-F5344CB8AC3E}">
        <p14:creationId xmlns:p14="http://schemas.microsoft.com/office/powerpoint/2010/main" val="22487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0CBB-96E2-1945-B27B-2F8D28F3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HYPEREMESIS GRAVIDARIUM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9B863-2762-6148-82E0-168BB3A42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Complicates 0.3-3% of pregnancy</a:t>
            </a:r>
          </a:p>
          <a:p>
            <a:r>
              <a:rPr lang="en-US" dirty="0"/>
              <a:t>Persistent vomiting</a:t>
            </a:r>
          </a:p>
          <a:p>
            <a:r>
              <a:rPr lang="en-US" dirty="0"/>
              <a:t>Evidence of starvation</a:t>
            </a:r>
          </a:p>
          <a:p>
            <a:pPr lvl="1"/>
            <a:r>
              <a:rPr lang="en-US" dirty="0"/>
              <a:t>Large ketonuria</a:t>
            </a:r>
          </a:p>
          <a:p>
            <a:r>
              <a:rPr lang="en-US" dirty="0"/>
              <a:t>Weight loss (5-10%)</a:t>
            </a:r>
          </a:p>
          <a:p>
            <a:r>
              <a:rPr lang="en-US" dirty="0"/>
              <a:t>Electrolyte, liver, and thyroid abnormalities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 cause of hospitalizations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4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FFA6-2083-5D4B-BEAF-0BFF1FCE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27CB8-56D6-B24B-BFE1-F462785EF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gestation</a:t>
            </a:r>
          </a:p>
          <a:p>
            <a:r>
              <a:rPr lang="en-US" dirty="0"/>
              <a:t>Motion sickness</a:t>
            </a:r>
          </a:p>
          <a:p>
            <a:r>
              <a:rPr lang="en-US" dirty="0"/>
              <a:t>Migraines</a:t>
            </a:r>
          </a:p>
          <a:p>
            <a:r>
              <a:rPr lang="en-US" dirty="0"/>
              <a:t>Family history</a:t>
            </a:r>
          </a:p>
          <a:p>
            <a:r>
              <a:rPr lang="en-US" dirty="0"/>
              <a:t>Hyperemesis in a prior pregnancy</a:t>
            </a:r>
          </a:p>
        </p:txBody>
      </p:sp>
    </p:spTree>
    <p:extLst>
      <p:ext uri="{BB962C8B-B14F-4D97-AF65-F5344CB8AC3E}">
        <p14:creationId xmlns:p14="http://schemas.microsoft.com/office/powerpoint/2010/main" val="274027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86BB-220E-2346-B638-B5E1A4DE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MATERNAL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7E8B-D55F-294A-A649-D9114116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2838"/>
          </a:xfrm>
        </p:spPr>
        <p:txBody>
          <a:bodyPr/>
          <a:lstStyle/>
          <a:p>
            <a:r>
              <a:rPr lang="en-US" dirty="0"/>
              <a:t>Death</a:t>
            </a:r>
          </a:p>
          <a:p>
            <a:r>
              <a:rPr lang="en-US" dirty="0"/>
              <a:t>Wernicke’s encephalopathy </a:t>
            </a:r>
          </a:p>
          <a:p>
            <a:r>
              <a:rPr lang="en-US" dirty="0"/>
              <a:t>Splenic avulsions</a:t>
            </a:r>
          </a:p>
          <a:p>
            <a:r>
              <a:rPr lang="en-US" dirty="0"/>
              <a:t>Esophageal rupture</a:t>
            </a:r>
          </a:p>
          <a:p>
            <a:r>
              <a:rPr lang="en-US" dirty="0"/>
              <a:t>Mallory Weiss tears</a:t>
            </a:r>
          </a:p>
          <a:p>
            <a:r>
              <a:rPr lang="en-US" dirty="0"/>
              <a:t>Pneumothorax</a:t>
            </a:r>
          </a:p>
          <a:p>
            <a:r>
              <a:rPr lang="en-US" dirty="0"/>
              <a:t>ATN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88550-7D1F-6E43-BA43-0145E75C2B17}"/>
              </a:ext>
            </a:extLst>
          </p:cNvPr>
          <p:cNvSpPr txBox="1"/>
          <p:nvPr/>
        </p:nvSpPr>
        <p:spPr>
          <a:xfrm>
            <a:off x="8702211" y="6236413"/>
            <a:ext cx="218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PB, 189, 2018</a:t>
            </a:r>
          </a:p>
        </p:txBody>
      </p:sp>
    </p:spTree>
    <p:extLst>
      <p:ext uri="{BB962C8B-B14F-4D97-AF65-F5344CB8AC3E}">
        <p14:creationId xmlns:p14="http://schemas.microsoft.com/office/powerpoint/2010/main" val="6179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4686-2D97-9E44-9DBE-931D39DC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NONPHARMACOLOGICAL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0DAD-7B2E-114A-B684-15F00AC18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Ginger</a:t>
            </a:r>
          </a:p>
          <a:p>
            <a:r>
              <a:rPr lang="en-US" dirty="0"/>
              <a:t>Stop prenatal vitamins and give folate</a:t>
            </a:r>
          </a:p>
          <a:p>
            <a:r>
              <a:rPr lang="en-US" dirty="0"/>
              <a:t>Small frequent meals</a:t>
            </a:r>
          </a:p>
          <a:p>
            <a:r>
              <a:rPr lang="en-US" dirty="0"/>
              <a:t>Bland food</a:t>
            </a:r>
          </a:p>
          <a:p>
            <a:r>
              <a:rPr lang="en-US" dirty="0"/>
              <a:t>Sea bands at P6 or Neiguan point</a:t>
            </a:r>
          </a:p>
        </p:txBody>
      </p:sp>
    </p:spTree>
    <p:extLst>
      <p:ext uri="{BB962C8B-B14F-4D97-AF65-F5344CB8AC3E}">
        <p14:creationId xmlns:p14="http://schemas.microsoft.com/office/powerpoint/2010/main" val="115032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90E2-A2F1-6946-AF75-67C4F1DF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P6 or NEIGUAN POINT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6A6EC-1F4C-9A40-A491-20BF9706A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102" y="1690688"/>
            <a:ext cx="474608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6731C-4D75-7248-835D-CB54189F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78" y="1767156"/>
            <a:ext cx="5715000" cy="42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2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4CAF-D4B6-B349-AC6C-EB2F2048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SEA BANDS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D395D-FF6E-034F-86B6-F292BE40B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878" y="1856447"/>
            <a:ext cx="6349428" cy="4351338"/>
          </a:xfrm>
        </p:spPr>
      </p:pic>
    </p:spTree>
    <p:extLst>
      <p:ext uri="{BB962C8B-B14F-4D97-AF65-F5344CB8AC3E}">
        <p14:creationId xmlns:p14="http://schemas.microsoft.com/office/powerpoint/2010/main" val="317218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244</Words>
  <Application>Microsoft Macintosh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NAUSEA &amp; VOMITING OF PREGNANCY</vt:lpstr>
      <vt:lpstr>INCIDENCE</vt:lpstr>
      <vt:lpstr>DEFINITION</vt:lpstr>
      <vt:lpstr>HYPEREMESIS GRAVIDARIUM</vt:lpstr>
      <vt:lpstr>RISK FACTORS</vt:lpstr>
      <vt:lpstr>MATERNAL OUTCOMES</vt:lpstr>
      <vt:lpstr>NONPHARMACOLOGICAL TREATMENT</vt:lpstr>
      <vt:lpstr>P6 or NEIGUAN POINT</vt:lpstr>
      <vt:lpstr>SEA BANDS</vt:lpstr>
      <vt:lpstr>NAUSEA &amp; VOMITING</vt:lpstr>
      <vt:lpstr>NAUSEA &amp; VOMITING</vt:lpstr>
      <vt:lpstr>NAUSEA &amp; VOMITING</vt:lpstr>
      <vt:lpstr>ONDANSETRON</vt:lpstr>
      <vt:lpstr>PUMPS</vt:lpstr>
      <vt:lpstr>ENTERAL vs. PARENTAL</vt:lpstr>
      <vt:lpstr>LABS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NAUSEA &amp; VOMITING OF PREGNANCY</dc:title>
  <dc:creator>Donna Johnson</dc:creator>
  <cp:lastModifiedBy>Grater, Rachel</cp:lastModifiedBy>
  <cp:revision>2</cp:revision>
  <dcterms:created xsi:type="dcterms:W3CDTF">2022-05-31T11:29:31Z</dcterms:created>
  <dcterms:modified xsi:type="dcterms:W3CDTF">2023-07-09T02:02:11Z</dcterms:modified>
</cp:coreProperties>
</file>