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34" r:id="rId2"/>
    <p:sldId id="328" r:id="rId3"/>
    <p:sldId id="321" r:id="rId4"/>
    <p:sldId id="315" r:id="rId5"/>
    <p:sldId id="317" r:id="rId6"/>
    <p:sldId id="363" r:id="rId7"/>
    <p:sldId id="319" r:id="rId8"/>
    <p:sldId id="256" r:id="rId9"/>
    <p:sldId id="346" r:id="rId10"/>
    <p:sldId id="324" r:id="rId11"/>
    <p:sldId id="318" r:id="rId12"/>
    <p:sldId id="330" r:id="rId13"/>
    <p:sldId id="331" r:id="rId14"/>
    <p:sldId id="362" r:id="rId15"/>
    <p:sldId id="366" r:id="rId16"/>
    <p:sldId id="337" r:id="rId17"/>
    <p:sldId id="338" r:id="rId18"/>
    <p:sldId id="339" r:id="rId19"/>
    <p:sldId id="340" r:id="rId20"/>
    <p:sldId id="347" r:id="rId21"/>
    <p:sldId id="364" r:id="rId22"/>
    <p:sldId id="341" r:id="rId23"/>
    <p:sldId id="326" r:id="rId24"/>
    <p:sldId id="351" r:id="rId25"/>
    <p:sldId id="370" r:id="rId26"/>
    <p:sldId id="365" r:id="rId27"/>
    <p:sldId id="368" r:id="rId28"/>
    <p:sldId id="369" r:id="rId29"/>
    <p:sldId id="371" r:id="rId30"/>
    <p:sldId id="372" r:id="rId31"/>
    <p:sldId id="373" r:id="rId32"/>
    <p:sldId id="374" r:id="rId33"/>
    <p:sldId id="375" r:id="rId34"/>
    <p:sldId id="335"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6C68"/>
    <a:srgbClr val="0AA6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49" autoAdjust="0"/>
    <p:restoredTop sz="74691" autoAdjust="0"/>
  </p:normalViewPr>
  <p:slideViewPr>
    <p:cSldViewPr snapToGrid="0">
      <p:cViewPr varScale="1">
        <p:scale>
          <a:sx n="82" d="100"/>
          <a:sy n="82" d="100"/>
        </p:scale>
        <p:origin x="1560" y="168"/>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4542721291815E-2"/>
          <c:y val="6.6415809907836701E-2"/>
          <c:w val="0.86421282005336597"/>
          <c:h val="1"/>
        </c:manualLayout>
      </c:layout>
      <c:barChart>
        <c:barDir val="col"/>
        <c:grouping val="clustered"/>
        <c:varyColors val="0"/>
        <c:ser>
          <c:idx val="0"/>
          <c:order val="0"/>
          <c:tx>
            <c:strRef>
              <c:f>Sheet1!$B$1</c:f>
              <c:strCache>
                <c:ptCount val="1"/>
                <c:pt idx="0">
                  <c:v>Rate</c:v>
                </c:pt>
              </c:strCache>
            </c:strRef>
          </c:tx>
          <c:spPr>
            <a:solidFill>
              <a:srgbClr val="019E82">
                <a:lumMod val="75000"/>
              </a:srgbClr>
            </a:solidFill>
            <a:ln>
              <a:noFill/>
            </a:ln>
            <a:effectLst/>
          </c:spPr>
          <c:invertIfNegative val="0"/>
          <c:dPt>
            <c:idx val="0"/>
            <c:invertIfNegative val="0"/>
            <c:bubble3D val="0"/>
            <c:extLst>
              <c:ext xmlns:c16="http://schemas.microsoft.com/office/drawing/2014/chart" uri="{C3380CC4-5D6E-409C-BE32-E72D297353CC}">
                <c16:uniqueId val="{00000000-DB28-4A27-8293-2DBFE2E682D3}"/>
              </c:ext>
            </c:extLst>
          </c:dPt>
          <c:dPt>
            <c:idx val="1"/>
            <c:invertIfNegative val="0"/>
            <c:bubble3D val="0"/>
            <c:spPr>
              <a:solidFill>
                <a:srgbClr val="9BBD4C">
                  <a:lumMod val="75000"/>
                </a:srgbClr>
              </a:solidFill>
              <a:ln>
                <a:noFill/>
              </a:ln>
              <a:effectLst/>
            </c:spPr>
            <c:extLst>
              <c:ext xmlns:c16="http://schemas.microsoft.com/office/drawing/2014/chart" uri="{C3380CC4-5D6E-409C-BE32-E72D297353CC}">
                <c16:uniqueId val="{00000002-DB28-4A27-8293-2DBFE2E682D3}"/>
              </c:ext>
            </c:extLst>
          </c:dPt>
          <c:dPt>
            <c:idx val="2"/>
            <c:invertIfNegative val="0"/>
            <c:bubble3D val="0"/>
            <c:spPr>
              <a:solidFill>
                <a:srgbClr val="2270AB">
                  <a:lumMod val="75000"/>
                </a:srgbClr>
              </a:solidFill>
              <a:ln>
                <a:noFill/>
              </a:ln>
              <a:effectLst/>
            </c:spPr>
            <c:extLst>
              <c:ext xmlns:c16="http://schemas.microsoft.com/office/drawing/2014/chart" uri="{C3380CC4-5D6E-409C-BE32-E72D297353CC}">
                <c16:uniqueId val="{00000004-DB28-4A27-8293-2DBFE2E682D3}"/>
              </c:ext>
            </c:extLst>
          </c:dPt>
          <c:dPt>
            <c:idx val="3"/>
            <c:invertIfNegative val="0"/>
            <c:bubble3D val="0"/>
            <c:spPr>
              <a:solidFill>
                <a:srgbClr val="6735A1">
                  <a:lumMod val="75000"/>
                </a:srgbClr>
              </a:solidFill>
              <a:ln>
                <a:noFill/>
              </a:ln>
              <a:effectLst/>
            </c:spPr>
            <c:extLst>
              <c:ext xmlns:c16="http://schemas.microsoft.com/office/drawing/2014/chart" uri="{C3380CC4-5D6E-409C-BE32-E72D297353CC}">
                <c16:uniqueId val="{00000006-DB28-4A27-8293-2DBFE2E682D3}"/>
              </c:ext>
            </c:extLst>
          </c:dPt>
          <c:dPt>
            <c:idx val="4"/>
            <c:invertIfNegative val="0"/>
            <c:bubble3D val="0"/>
            <c:spPr>
              <a:solidFill>
                <a:srgbClr val="FFFFFF">
                  <a:lumMod val="65000"/>
                </a:srgbClr>
              </a:solidFill>
              <a:ln>
                <a:noFill/>
              </a:ln>
              <a:effectLst/>
            </c:spPr>
            <c:extLst>
              <c:ext xmlns:c16="http://schemas.microsoft.com/office/drawing/2014/chart" uri="{C3380CC4-5D6E-409C-BE32-E72D297353CC}">
                <c16:uniqueId val="{00000008-DB28-4A27-8293-2DBFE2E682D3}"/>
              </c:ext>
            </c:extLst>
          </c:dPt>
          <c:cat>
            <c:strRef>
              <c:f>Sheet1!$A$2:$A$6</c:f>
              <c:strCache>
                <c:ptCount val="5"/>
                <c:pt idx="0">
                  <c:v>Chromosomal</c:v>
                </c:pt>
                <c:pt idx="1">
                  <c:v>Prenatal Exposure</c:v>
                </c:pt>
                <c:pt idx="2">
                  <c:v>Single-gene</c:v>
                </c:pt>
                <c:pt idx="3">
                  <c:v>Multifactorial</c:v>
                </c:pt>
                <c:pt idx="4">
                  <c:v>Unknown</c:v>
                </c:pt>
              </c:strCache>
            </c:strRef>
          </c:cat>
          <c:val>
            <c:numRef>
              <c:f>Sheet1!$B$2:$B$6</c:f>
              <c:numCache>
                <c:formatCode>0%</c:formatCode>
                <c:ptCount val="5"/>
                <c:pt idx="0">
                  <c:v>0.12</c:v>
                </c:pt>
                <c:pt idx="1">
                  <c:v>0.1</c:v>
                </c:pt>
                <c:pt idx="2">
                  <c:v>0.06</c:v>
                </c:pt>
                <c:pt idx="3">
                  <c:v>0.22</c:v>
                </c:pt>
                <c:pt idx="4">
                  <c:v>0.5</c:v>
                </c:pt>
              </c:numCache>
            </c:numRef>
          </c:val>
          <c:extLst>
            <c:ext xmlns:c16="http://schemas.microsoft.com/office/drawing/2014/chart" uri="{C3380CC4-5D6E-409C-BE32-E72D297353CC}">
              <c16:uniqueId val="{00000009-DB28-4A27-8293-2DBFE2E682D3}"/>
            </c:ext>
          </c:extLst>
        </c:ser>
        <c:dLbls>
          <c:showLegendKey val="0"/>
          <c:showVal val="0"/>
          <c:showCatName val="0"/>
          <c:showSerName val="0"/>
          <c:showPercent val="0"/>
          <c:showBubbleSize val="0"/>
        </c:dLbls>
        <c:gapWidth val="100"/>
        <c:axId val="300046640"/>
        <c:axId val="300047200"/>
      </c:barChart>
      <c:catAx>
        <c:axId val="300046640"/>
        <c:scaling>
          <c:orientation val="minMax"/>
        </c:scaling>
        <c:delete val="0"/>
        <c:axPos val="b"/>
        <c:numFmt formatCode="General" sourceLinked="1"/>
        <c:majorTickMark val="out"/>
        <c:minorTickMark val="none"/>
        <c:tickLblPos val="nextTo"/>
        <c:spPr>
          <a:ln w="12700">
            <a:solidFill>
              <a:srgbClr val="7D7C7C"/>
            </a:solidFill>
          </a:ln>
        </c:spPr>
        <c:txPr>
          <a:bodyPr/>
          <a:lstStyle/>
          <a:p>
            <a:pPr>
              <a:defRPr sz="1000"/>
            </a:pPr>
            <a:endParaRPr lang="en-US"/>
          </a:p>
        </c:txPr>
        <c:crossAx val="300047200"/>
        <c:crosses val="autoZero"/>
        <c:auto val="1"/>
        <c:lblAlgn val="ctr"/>
        <c:lblOffset val="100"/>
        <c:noMultiLvlLbl val="0"/>
      </c:catAx>
      <c:valAx>
        <c:axId val="300047200"/>
        <c:scaling>
          <c:orientation val="minMax"/>
        </c:scaling>
        <c:delete val="1"/>
        <c:axPos val="l"/>
        <c:majorGridlines>
          <c:spPr>
            <a:ln w="3175">
              <a:solidFill>
                <a:srgbClr val="FFFFFF">
                  <a:lumMod val="75000"/>
                </a:srgbClr>
              </a:solidFill>
            </a:ln>
          </c:spPr>
        </c:majorGridlines>
        <c:numFmt formatCode="0%" sourceLinked="1"/>
        <c:majorTickMark val="out"/>
        <c:minorTickMark val="none"/>
        <c:tickLblPos val="nextTo"/>
        <c:crossAx val="300046640"/>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6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6"/>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3ED-46E6-BA9A-85EDC2A96E16}"/>
              </c:ext>
            </c:extLst>
          </c:dPt>
          <c:dPt>
            <c:idx val="1"/>
            <c:bubble3D val="0"/>
            <c:spPr>
              <a:solidFill>
                <a:schemeClr val="accent3"/>
              </a:solidFill>
              <a:ln w="0">
                <a:solidFill>
                  <a:schemeClr val="lt1"/>
                </a:solidFill>
              </a:ln>
              <a:effectLst/>
            </c:spPr>
            <c:extLst>
              <c:ext xmlns:c16="http://schemas.microsoft.com/office/drawing/2014/chart" uri="{C3380CC4-5D6E-409C-BE32-E72D297353CC}">
                <c16:uniqueId val="{00000003-C3ED-46E6-BA9A-85EDC2A96E1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3ED-46E6-BA9A-85EDC2A96E1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3ED-46E6-BA9A-85EDC2A96E16}"/>
              </c:ext>
            </c:extLst>
          </c:dPt>
          <c:cat>
            <c:strRef>
              <c:f>Sheet1!$A$2:$A$5</c:f>
              <c:strCache>
                <c:ptCount val="2"/>
                <c:pt idx="0">
                  <c:v>Normal</c:v>
                </c:pt>
                <c:pt idx="1">
                  <c:v>Defects</c:v>
                </c:pt>
              </c:strCache>
            </c:strRef>
          </c:cat>
          <c:val>
            <c:numRef>
              <c:f>Sheet1!$B$2:$B$5</c:f>
              <c:numCache>
                <c:formatCode>General</c:formatCode>
                <c:ptCount val="4"/>
                <c:pt idx="0">
                  <c:v>97</c:v>
                </c:pt>
                <c:pt idx="1">
                  <c:v>3</c:v>
                </c:pt>
              </c:numCache>
            </c:numRef>
          </c:val>
          <c:extLst>
            <c:ext xmlns:c16="http://schemas.microsoft.com/office/drawing/2014/chart" uri="{C3380CC4-5D6E-409C-BE32-E72D297353CC}">
              <c16:uniqueId val="{00000008-C3ED-46E6-BA9A-85EDC2A96E16}"/>
            </c:ext>
          </c:extLst>
        </c:ser>
        <c:dLbls>
          <c:showLegendKey val="0"/>
          <c:showVal val="0"/>
          <c:showCatName val="0"/>
          <c:showSerName val="0"/>
          <c:showPercent val="0"/>
          <c:showBubbleSize val="0"/>
          <c:showLeaderLines val="1"/>
        </c:dLbls>
        <c:firstSliceAng val="9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854EBE-2A75-4BFC-860E-B7A7E790DEFB}" type="doc">
      <dgm:prSet loTypeId="urn:microsoft.com/office/officeart/2017/3/layout/DropPinTimeline" loCatId="process" qsTypeId="urn:microsoft.com/office/officeart/2005/8/quickstyle/simple1" qsCatId="simple" csTypeId="urn:microsoft.com/office/officeart/2005/8/colors/colorful5" csCatId="colorful" phldr="1"/>
      <dgm:spPr/>
      <dgm:t>
        <a:bodyPr/>
        <a:lstStyle/>
        <a:p>
          <a:endParaRPr lang="en-US"/>
        </a:p>
      </dgm:t>
    </dgm:pt>
    <dgm:pt modelId="{BCD72630-D29C-4015-9291-5640DF708F97}">
      <dgm:prSet custT="1"/>
      <dgm:spPr/>
      <dgm:t>
        <a:bodyPr/>
        <a:lstStyle/>
        <a:p>
          <a:pPr>
            <a:defRPr b="1"/>
          </a:pPr>
          <a:r>
            <a:rPr lang="en-US" sz="2000"/>
            <a:t>1997</a:t>
          </a:r>
        </a:p>
      </dgm:t>
    </dgm:pt>
    <dgm:pt modelId="{AAE057B7-9116-4339-AC11-8300E34570BC}" type="parTrans" cxnId="{EF9B7BC4-137C-42E3-BAD8-D0BCB77A5852}">
      <dgm:prSet/>
      <dgm:spPr/>
      <dgm:t>
        <a:bodyPr/>
        <a:lstStyle/>
        <a:p>
          <a:endParaRPr lang="en-US" sz="2800"/>
        </a:p>
      </dgm:t>
    </dgm:pt>
    <dgm:pt modelId="{8E82F74B-A615-4944-A8FE-152E7016E604}" type="sibTrans" cxnId="{EF9B7BC4-137C-42E3-BAD8-D0BCB77A5852}">
      <dgm:prSet/>
      <dgm:spPr/>
      <dgm:t>
        <a:bodyPr/>
        <a:lstStyle/>
        <a:p>
          <a:endParaRPr lang="en-US" sz="2800"/>
        </a:p>
      </dgm:t>
    </dgm:pt>
    <dgm:pt modelId="{0072E403-875D-43C6-BF61-A9E9D290D434}">
      <dgm:prSet custT="1"/>
      <dgm:spPr/>
      <dgm:t>
        <a:bodyPr/>
        <a:lstStyle/>
        <a:p>
          <a:r>
            <a:rPr lang="en-US" sz="1600" dirty="0"/>
            <a:t>Lo et al. discovered the presence of cell-free fetal DNA in maternal plasma</a:t>
          </a:r>
        </a:p>
      </dgm:t>
    </dgm:pt>
    <dgm:pt modelId="{9286391A-5CBE-45DD-8175-FEEC4C5D89A0}" type="parTrans" cxnId="{31D17F72-12E3-4338-B0A2-640120A01682}">
      <dgm:prSet/>
      <dgm:spPr/>
      <dgm:t>
        <a:bodyPr/>
        <a:lstStyle/>
        <a:p>
          <a:endParaRPr lang="en-US" sz="2800"/>
        </a:p>
      </dgm:t>
    </dgm:pt>
    <dgm:pt modelId="{765FD76B-C51D-475F-A087-408C4362F4AA}" type="sibTrans" cxnId="{31D17F72-12E3-4338-B0A2-640120A01682}">
      <dgm:prSet/>
      <dgm:spPr/>
      <dgm:t>
        <a:bodyPr/>
        <a:lstStyle/>
        <a:p>
          <a:endParaRPr lang="en-US" sz="2800"/>
        </a:p>
      </dgm:t>
    </dgm:pt>
    <dgm:pt modelId="{6361C187-27D4-4FD3-9BEE-9251D14DB060}">
      <dgm:prSet custT="1"/>
      <dgm:spPr/>
      <dgm:t>
        <a:bodyPr/>
        <a:lstStyle/>
        <a:p>
          <a:pPr>
            <a:defRPr b="1"/>
          </a:pPr>
          <a:r>
            <a:rPr lang="en-US" sz="2000"/>
            <a:t>2008</a:t>
          </a:r>
        </a:p>
      </dgm:t>
    </dgm:pt>
    <dgm:pt modelId="{808531D7-4FEA-4011-9ED1-4E8F9261F289}" type="parTrans" cxnId="{4D6B0351-DBF7-449C-97FD-0867292B3988}">
      <dgm:prSet/>
      <dgm:spPr/>
      <dgm:t>
        <a:bodyPr/>
        <a:lstStyle/>
        <a:p>
          <a:endParaRPr lang="en-US" sz="2800"/>
        </a:p>
      </dgm:t>
    </dgm:pt>
    <dgm:pt modelId="{BE6F1029-70C1-4976-B2B7-BED019B49F58}" type="sibTrans" cxnId="{4D6B0351-DBF7-449C-97FD-0867292B3988}">
      <dgm:prSet/>
      <dgm:spPr/>
      <dgm:t>
        <a:bodyPr/>
        <a:lstStyle/>
        <a:p>
          <a:endParaRPr lang="en-US" sz="2800"/>
        </a:p>
      </dgm:t>
    </dgm:pt>
    <dgm:pt modelId="{F2770528-7005-4373-BB08-16164C1F321E}">
      <dgm:prSet custT="1"/>
      <dgm:spPr/>
      <dgm:t>
        <a:bodyPr/>
        <a:lstStyle/>
        <a:p>
          <a:r>
            <a:rPr lang="en-US" sz="1600" dirty="0"/>
            <a:t>Lo et al. analyzed cell-free fetal DNA for the detection of trisomy 21 (T21) in the fetus</a:t>
          </a:r>
        </a:p>
      </dgm:t>
    </dgm:pt>
    <dgm:pt modelId="{3E54365F-2B34-4B09-8BB2-C1E031C15D96}" type="parTrans" cxnId="{10CE801D-FD6B-401F-9063-BC9ACA350348}">
      <dgm:prSet/>
      <dgm:spPr/>
      <dgm:t>
        <a:bodyPr/>
        <a:lstStyle/>
        <a:p>
          <a:endParaRPr lang="en-US" sz="2800"/>
        </a:p>
      </dgm:t>
    </dgm:pt>
    <dgm:pt modelId="{C6DF233D-36CB-4CCB-AE38-9876C4D4E5BA}" type="sibTrans" cxnId="{10CE801D-FD6B-401F-9063-BC9ACA350348}">
      <dgm:prSet/>
      <dgm:spPr/>
      <dgm:t>
        <a:bodyPr/>
        <a:lstStyle/>
        <a:p>
          <a:endParaRPr lang="en-US" sz="2800"/>
        </a:p>
      </dgm:t>
    </dgm:pt>
    <dgm:pt modelId="{2ACBB639-4D13-45BD-89A9-9C472B8FD0F4}">
      <dgm:prSet custT="1"/>
      <dgm:spPr/>
      <dgm:t>
        <a:bodyPr/>
        <a:lstStyle/>
        <a:p>
          <a:r>
            <a:rPr lang="en-US" sz="1600" dirty="0"/>
            <a:t>Subsequent studies established that cell-free fetal DNA was of placental origin</a:t>
          </a:r>
        </a:p>
      </dgm:t>
    </dgm:pt>
    <dgm:pt modelId="{AD9B1514-6781-4114-A141-610F08E1DE04}" type="parTrans" cxnId="{E5E5D3E8-1732-41E9-8A39-B3199AD2A967}">
      <dgm:prSet/>
      <dgm:spPr/>
      <dgm:t>
        <a:bodyPr/>
        <a:lstStyle/>
        <a:p>
          <a:endParaRPr lang="en-US" sz="2800"/>
        </a:p>
      </dgm:t>
    </dgm:pt>
    <dgm:pt modelId="{286708BD-4430-45B9-8716-B4AD1E954949}" type="sibTrans" cxnId="{E5E5D3E8-1732-41E9-8A39-B3199AD2A967}">
      <dgm:prSet/>
      <dgm:spPr/>
      <dgm:t>
        <a:bodyPr/>
        <a:lstStyle/>
        <a:p>
          <a:endParaRPr lang="en-US" sz="2800"/>
        </a:p>
      </dgm:t>
    </dgm:pt>
    <dgm:pt modelId="{7E2BFF2F-F23A-4BAD-B00A-9D0597ABDF96}">
      <dgm:prSet custT="1"/>
      <dgm:spPr/>
      <dgm:t>
        <a:bodyPr/>
        <a:lstStyle/>
        <a:p>
          <a:pPr>
            <a:defRPr b="1"/>
          </a:pPr>
          <a:r>
            <a:rPr lang="en-US" sz="2000"/>
            <a:t>2011</a:t>
          </a:r>
        </a:p>
      </dgm:t>
    </dgm:pt>
    <dgm:pt modelId="{F97078D7-5ED2-459B-9D1C-26C9EC2810DB}" type="parTrans" cxnId="{14831F59-549A-4CB1-87D8-BEE0921EBD65}">
      <dgm:prSet/>
      <dgm:spPr/>
      <dgm:t>
        <a:bodyPr/>
        <a:lstStyle/>
        <a:p>
          <a:endParaRPr lang="en-US" sz="2800"/>
        </a:p>
      </dgm:t>
    </dgm:pt>
    <dgm:pt modelId="{B4B541A9-CF91-49A5-9944-0AC0C36DBE68}" type="sibTrans" cxnId="{14831F59-549A-4CB1-87D8-BEE0921EBD65}">
      <dgm:prSet/>
      <dgm:spPr/>
      <dgm:t>
        <a:bodyPr/>
        <a:lstStyle/>
        <a:p>
          <a:endParaRPr lang="en-US" sz="2800"/>
        </a:p>
      </dgm:t>
    </dgm:pt>
    <dgm:pt modelId="{58B235C4-C7CA-48EF-B731-F053D9D06B1F}">
      <dgm:prSet custT="1"/>
      <dgm:spPr/>
      <dgm:t>
        <a:bodyPr/>
        <a:lstStyle/>
        <a:p>
          <a:r>
            <a:rPr lang="en-US" sz="1600"/>
            <a:t>Commercially available in the United States </a:t>
          </a:r>
        </a:p>
      </dgm:t>
    </dgm:pt>
    <dgm:pt modelId="{DEE218CE-F1B9-4CEE-92D6-28A411B124DC}" type="parTrans" cxnId="{E0893D9B-8261-4378-A960-35E151D7EA0D}">
      <dgm:prSet/>
      <dgm:spPr/>
      <dgm:t>
        <a:bodyPr/>
        <a:lstStyle/>
        <a:p>
          <a:endParaRPr lang="en-US" sz="2800"/>
        </a:p>
      </dgm:t>
    </dgm:pt>
    <dgm:pt modelId="{FD628EFC-23AB-4675-AE2C-DBB42DF31EA7}" type="sibTrans" cxnId="{E0893D9B-8261-4378-A960-35E151D7EA0D}">
      <dgm:prSet/>
      <dgm:spPr/>
      <dgm:t>
        <a:bodyPr/>
        <a:lstStyle/>
        <a:p>
          <a:endParaRPr lang="en-US" sz="2800"/>
        </a:p>
      </dgm:t>
    </dgm:pt>
    <dgm:pt modelId="{605E2064-F545-47D6-9D1E-528C024288DC}">
      <dgm:prSet custT="1"/>
      <dgm:spPr/>
      <dgm:t>
        <a:bodyPr/>
        <a:lstStyle/>
        <a:p>
          <a:pPr>
            <a:defRPr b="1"/>
          </a:pPr>
          <a:r>
            <a:rPr lang="en-US" sz="2000"/>
            <a:t>Today</a:t>
          </a:r>
        </a:p>
      </dgm:t>
    </dgm:pt>
    <dgm:pt modelId="{79FB703F-F34B-4BFA-BAD5-B877B74572F6}" type="parTrans" cxnId="{B5426BF5-E601-4B63-9ADF-D84800D7A8A8}">
      <dgm:prSet/>
      <dgm:spPr/>
      <dgm:t>
        <a:bodyPr/>
        <a:lstStyle/>
        <a:p>
          <a:endParaRPr lang="en-US" sz="2800"/>
        </a:p>
      </dgm:t>
    </dgm:pt>
    <dgm:pt modelId="{87094F37-C014-426E-860F-0FAA7FF2355A}" type="sibTrans" cxnId="{B5426BF5-E601-4B63-9ADF-D84800D7A8A8}">
      <dgm:prSet/>
      <dgm:spPr/>
      <dgm:t>
        <a:bodyPr/>
        <a:lstStyle/>
        <a:p>
          <a:endParaRPr lang="en-US" sz="2800"/>
        </a:p>
      </dgm:t>
    </dgm:pt>
    <dgm:pt modelId="{9EBE9EEC-51CE-4286-8D1D-BBAA77217F80}">
      <dgm:prSet custT="1"/>
      <dgm:spPr/>
      <dgm:t>
        <a:bodyPr/>
        <a:lstStyle/>
        <a:p>
          <a:r>
            <a:rPr lang="en-US" sz="1600"/>
            <a:t>Cost of NIPT has significantly decreased since its introduction in 2011</a:t>
          </a:r>
        </a:p>
      </dgm:t>
    </dgm:pt>
    <dgm:pt modelId="{D12C173A-7611-446F-9DC3-EB1AE743323A}" type="parTrans" cxnId="{DC28A057-D51A-4C7B-A99C-34A278889BEE}">
      <dgm:prSet/>
      <dgm:spPr/>
      <dgm:t>
        <a:bodyPr/>
        <a:lstStyle/>
        <a:p>
          <a:endParaRPr lang="en-US" sz="2800"/>
        </a:p>
      </dgm:t>
    </dgm:pt>
    <dgm:pt modelId="{8139ED37-730E-4074-8601-3F81512391C3}" type="sibTrans" cxnId="{DC28A057-D51A-4C7B-A99C-34A278889BEE}">
      <dgm:prSet/>
      <dgm:spPr/>
      <dgm:t>
        <a:bodyPr/>
        <a:lstStyle/>
        <a:p>
          <a:endParaRPr lang="en-US" sz="2800"/>
        </a:p>
      </dgm:t>
    </dgm:pt>
    <dgm:pt modelId="{95586C80-95A0-4AF5-A4F4-028AADC1E915}">
      <dgm:prSet custT="1"/>
      <dgm:spPr/>
      <dgm:t>
        <a:bodyPr/>
        <a:lstStyle/>
        <a:p>
          <a:r>
            <a:rPr lang="en-US" sz="1600" dirty="0"/>
            <a:t>Insurance coverage</a:t>
          </a:r>
        </a:p>
      </dgm:t>
    </dgm:pt>
    <dgm:pt modelId="{B2EE54AE-D353-4ED3-8C9C-E57B152DABC2}" type="parTrans" cxnId="{8468759E-2B41-43C5-9E6D-A249F2CDCA28}">
      <dgm:prSet/>
      <dgm:spPr/>
      <dgm:t>
        <a:bodyPr/>
        <a:lstStyle/>
        <a:p>
          <a:endParaRPr lang="en-US" sz="2800"/>
        </a:p>
      </dgm:t>
    </dgm:pt>
    <dgm:pt modelId="{42F64B89-0AD9-4822-B087-2EACD2014BEA}" type="sibTrans" cxnId="{8468759E-2B41-43C5-9E6D-A249F2CDCA28}">
      <dgm:prSet/>
      <dgm:spPr/>
      <dgm:t>
        <a:bodyPr/>
        <a:lstStyle/>
        <a:p>
          <a:endParaRPr lang="en-US" sz="2800"/>
        </a:p>
      </dgm:t>
    </dgm:pt>
    <dgm:pt modelId="{D31B9D44-4077-4C92-BCF9-FE2F63809AAD}">
      <dgm:prSet custT="1"/>
      <dgm:spPr/>
      <dgm:t>
        <a:bodyPr/>
        <a:lstStyle/>
        <a:p>
          <a:r>
            <a:rPr lang="en-US" sz="1600" dirty="0"/>
            <a:t>Financial assistance available</a:t>
          </a:r>
        </a:p>
      </dgm:t>
    </dgm:pt>
    <dgm:pt modelId="{C43DC330-E958-4DA0-857F-694AB5AD38A7}" type="parTrans" cxnId="{2DBC6494-1887-45D8-9A9F-82B9BDA6FA28}">
      <dgm:prSet/>
      <dgm:spPr/>
      <dgm:t>
        <a:bodyPr/>
        <a:lstStyle/>
        <a:p>
          <a:endParaRPr lang="en-US" sz="2800"/>
        </a:p>
      </dgm:t>
    </dgm:pt>
    <dgm:pt modelId="{7422A772-8360-4E59-AA45-EB0F8F6B7ACA}" type="sibTrans" cxnId="{2DBC6494-1887-45D8-9A9F-82B9BDA6FA28}">
      <dgm:prSet/>
      <dgm:spPr/>
      <dgm:t>
        <a:bodyPr/>
        <a:lstStyle/>
        <a:p>
          <a:endParaRPr lang="en-US" sz="2800"/>
        </a:p>
      </dgm:t>
    </dgm:pt>
    <dgm:pt modelId="{0D627004-8059-4F37-BC76-6E741DE77809}" type="pres">
      <dgm:prSet presAssocID="{36854EBE-2A75-4BFC-860E-B7A7E790DEFB}" presName="root" presStyleCnt="0">
        <dgm:presLayoutVars>
          <dgm:chMax/>
          <dgm:chPref/>
          <dgm:animLvl val="lvl"/>
        </dgm:presLayoutVars>
      </dgm:prSet>
      <dgm:spPr/>
    </dgm:pt>
    <dgm:pt modelId="{A8BDF5D2-8E05-41ED-ACFD-D9DF894948E8}" type="pres">
      <dgm:prSet presAssocID="{36854EBE-2A75-4BFC-860E-B7A7E790DEFB}" presName="divider" presStyleLbl="fgAcc1" presStyleIdx="0" presStyleCnt="5"/>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gm:spPr>
    </dgm:pt>
    <dgm:pt modelId="{41B82B61-4952-43B4-9BEB-2FD56AA3239A}" type="pres">
      <dgm:prSet presAssocID="{36854EBE-2A75-4BFC-860E-B7A7E790DEFB}" presName="nodes" presStyleCnt="0">
        <dgm:presLayoutVars>
          <dgm:chMax/>
          <dgm:chPref/>
          <dgm:animLvl val="lvl"/>
        </dgm:presLayoutVars>
      </dgm:prSet>
      <dgm:spPr/>
    </dgm:pt>
    <dgm:pt modelId="{447FF4FF-6CCC-49BF-9D6A-60780259DA71}" type="pres">
      <dgm:prSet presAssocID="{BCD72630-D29C-4015-9291-5640DF708F97}" presName="composite" presStyleCnt="0"/>
      <dgm:spPr/>
    </dgm:pt>
    <dgm:pt modelId="{70D8BDFE-9FD4-49E5-99B6-D76890BDC50D}" type="pres">
      <dgm:prSet presAssocID="{BCD72630-D29C-4015-9291-5640DF708F97}" presName="ConnectorPoint" presStyleLbl="lnNode1" presStyleIdx="0" presStyleCnt="4"/>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FD7F5DD0-F53D-4B71-9ABA-568251E5BC72}" type="pres">
      <dgm:prSet presAssocID="{BCD72630-D29C-4015-9291-5640DF708F97}" presName="DropPinPlaceHolder" presStyleCnt="0"/>
      <dgm:spPr/>
    </dgm:pt>
    <dgm:pt modelId="{09ACF21B-0DC7-43C6-AF91-F763CE83BA68}" type="pres">
      <dgm:prSet presAssocID="{BCD72630-D29C-4015-9291-5640DF708F97}" presName="DropPin" presStyleLbl="alignNode1" presStyleIdx="0" presStyleCnt="4"/>
      <dgm:spPr/>
    </dgm:pt>
    <dgm:pt modelId="{7AF58F8D-52C6-4369-B649-21A5F6A906DD}" type="pres">
      <dgm:prSet presAssocID="{BCD72630-D29C-4015-9291-5640DF708F97}" presName="Ellipse"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90A9BA11-7202-41D2-A7BF-2802F1E4927D}" type="pres">
      <dgm:prSet presAssocID="{BCD72630-D29C-4015-9291-5640DF708F97}" presName="L2TextContainer" presStyleLbl="revTx" presStyleIdx="0" presStyleCnt="8">
        <dgm:presLayoutVars>
          <dgm:bulletEnabled val="1"/>
        </dgm:presLayoutVars>
      </dgm:prSet>
      <dgm:spPr/>
    </dgm:pt>
    <dgm:pt modelId="{AD6B1A34-9BD7-4BFA-AAB3-73CB82B60E9F}" type="pres">
      <dgm:prSet presAssocID="{BCD72630-D29C-4015-9291-5640DF708F97}" presName="L1TextContainer" presStyleLbl="revTx" presStyleIdx="1" presStyleCnt="8">
        <dgm:presLayoutVars>
          <dgm:chMax val="1"/>
          <dgm:chPref val="1"/>
          <dgm:bulletEnabled val="1"/>
        </dgm:presLayoutVars>
      </dgm:prSet>
      <dgm:spPr/>
    </dgm:pt>
    <dgm:pt modelId="{32CCCD9C-537F-400A-BAF9-1DFD0B65DE1A}" type="pres">
      <dgm:prSet presAssocID="{BCD72630-D29C-4015-9291-5640DF708F97}" presName="ConnectLine" presStyleLbl="sibTrans1D1" presStyleIdx="0" presStyleCnt="4"/>
      <dgm:spPr>
        <a:noFill/>
        <a:ln w="12700" cap="flat" cmpd="sng" algn="ctr">
          <a:solidFill>
            <a:schemeClr val="accent5">
              <a:hueOff val="0"/>
              <a:satOff val="0"/>
              <a:lumOff val="0"/>
              <a:alphaOff val="0"/>
            </a:schemeClr>
          </a:solidFill>
          <a:prstDash val="dash"/>
          <a:miter lim="800000"/>
        </a:ln>
        <a:effectLst/>
      </dgm:spPr>
    </dgm:pt>
    <dgm:pt modelId="{227DF6AA-492D-4B86-B771-ABD8CC23D342}" type="pres">
      <dgm:prSet presAssocID="{BCD72630-D29C-4015-9291-5640DF708F97}" presName="EmptyPlaceHolder" presStyleCnt="0"/>
      <dgm:spPr/>
    </dgm:pt>
    <dgm:pt modelId="{8D3F451A-EE1A-43F8-995E-CE95FD879DAD}" type="pres">
      <dgm:prSet presAssocID="{8E82F74B-A615-4944-A8FE-152E7016E604}" presName="spaceBetweenRectangles" presStyleCnt="0"/>
      <dgm:spPr/>
    </dgm:pt>
    <dgm:pt modelId="{9B7AA4F7-029C-4015-952F-314840B64352}" type="pres">
      <dgm:prSet presAssocID="{6361C187-27D4-4FD3-9BEE-9251D14DB060}" presName="composite" presStyleCnt="0"/>
      <dgm:spPr/>
    </dgm:pt>
    <dgm:pt modelId="{D06B7C50-51D8-42CD-9E92-51F7AE969C2E}" type="pres">
      <dgm:prSet presAssocID="{6361C187-27D4-4FD3-9BEE-9251D14DB060}" presName="ConnectorPoint" presStyleLbl="lnNode1" presStyleIdx="1" presStyleCnt="4"/>
      <dgm:spPr>
        <a:solidFill>
          <a:schemeClr val="accent5">
            <a:hueOff val="-2252848"/>
            <a:satOff val="-5806"/>
            <a:lumOff val="-3922"/>
            <a:alphaOff val="0"/>
          </a:schemeClr>
        </a:solidFill>
        <a:ln w="6350" cap="flat" cmpd="sng" algn="ctr">
          <a:solidFill>
            <a:schemeClr val="lt1">
              <a:hueOff val="0"/>
              <a:satOff val="0"/>
              <a:lumOff val="0"/>
              <a:alphaOff val="0"/>
            </a:schemeClr>
          </a:solidFill>
          <a:prstDash val="solid"/>
          <a:miter lim="800000"/>
        </a:ln>
        <a:effectLst/>
      </dgm:spPr>
    </dgm:pt>
    <dgm:pt modelId="{E3E1D7B2-28B1-4714-B38B-40B55C0313AD}" type="pres">
      <dgm:prSet presAssocID="{6361C187-27D4-4FD3-9BEE-9251D14DB060}" presName="DropPinPlaceHolder" presStyleCnt="0"/>
      <dgm:spPr/>
    </dgm:pt>
    <dgm:pt modelId="{C59C9A06-4ABC-4EB1-AC42-D7067BD7BBA8}" type="pres">
      <dgm:prSet presAssocID="{6361C187-27D4-4FD3-9BEE-9251D14DB060}" presName="DropPin" presStyleLbl="alignNode1" presStyleIdx="1" presStyleCnt="4"/>
      <dgm:spPr/>
    </dgm:pt>
    <dgm:pt modelId="{3055E207-DACC-417B-90D4-E0F8E25B7C2F}" type="pres">
      <dgm:prSet presAssocID="{6361C187-27D4-4FD3-9BEE-9251D14DB060}" presName="Ellipse"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CF10CB79-0E86-4067-A44C-79732A8BB1D2}" type="pres">
      <dgm:prSet presAssocID="{6361C187-27D4-4FD3-9BEE-9251D14DB060}" presName="L2TextContainer" presStyleLbl="revTx" presStyleIdx="2" presStyleCnt="8">
        <dgm:presLayoutVars>
          <dgm:bulletEnabled val="1"/>
        </dgm:presLayoutVars>
      </dgm:prSet>
      <dgm:spPr/>
    </dgm:pt>
    <dgm:pt modelId="{63C1995B-DBA4-4E2A-BBE0-AE0B99307E51}" type="pres">
      <dgm:prSet presAssocID="{6361C187-27D4-4FD3-9BEE-9251D14DB060}" presName="L1TextContainer" presStyleLbl="revTx" presStyleIdx="3" presStyleCnt="8" custLinFactNeighborX="-570" custLinFactNeighborY="99099">
        <dgm:presLayoutVars>
          <dgm:chMax val="1"/>
          <dgm:chPref val="1"/>
          <dgm:bulletEnabled val="1"/>
        </dgm:presLayoutVars>
      </dgm:prSet>
      <dgm:spPr/>
    </dgm:pt>
    <dgm:pt modelId="{ADE70497-9048-44F8-A829-FD8066D19C72}" type="pres">
      <dgm:prSet presAssocID="{6361C187-27D4-4FD3-9BEE-9251D14DB060}" presName="ConnectLine" presStyleLbl="sibTrans1D1" presStyleIdx="1" presStyleCnt="4"/>
      <dgm:spPr>
        <a:noFill/>
        <a:ln w="12700" cap="flat" cmpd="sng" algn="ctr">
          <a:solidFill>
            <a:schemeClr val="accent5">
              <a:hueOff val="-2252848"/>
              <a:satOff val="-5806"/>
              <a:lumOff val="-3922"/>
              <a:alphaOff val="0"/>
            </a:schemeClr>
          </a:solidFill>
          <a:prstDash val="dash"/>
          <a:miter lim="800000"/>
        </a:ln>
        <a:effectLst/>
      </dgm:spPr>
    </dgm:pt>
    <dgm:pt modelId="{964DB357-D7C1-47E6-A6DB-70694D408BF3}" type="pres">
      <dgm:prSet presAssocID="{6361C187-27D4-4FD3-9BEE-9251D14DB060}" presName="EmptyPlaceHolder" presStyleCnt="0"/>
      <dgm:spPr/>
    </dgm:pt>
    <dgm:pt modelId="{696E2D5D-7D90-48CA-868C-7A41AD5856C7}" type="pres">
      <dgm:prSet presAssocID="{BE6F1029-70C1-4976-B2B7-BED019B49F58}" presName="spaceBetweenRectangles" presStyleCnt="0"/>
      <dgm:spPr/>
    </dgm:pt>
    <dgm:pt modelId="{241F5F71-A306-4B9F-8BE6-6C784273AC2D}" type="pres">
      <dgm:prSet presAssocID="{7E2BFF2F-F23A-4BAD-B00A-9D0597ABDF96}" presName="composite" presStyleCnt="0"/>
      <dgm:spPr/>
    </dgm:pt>
    <dgm:pt modelId="{37615075-D983-436B-AAAB-AF6B69740F16}" type="pres">
      <dgm:prSet presAssocID="{7E2BFF2F-F23A-4BAD-B00A-9D0597ABDF96}" presName="ConnectorPoint" presStyleLbl="lnNode1" presStyleIdx="2" presStyleCnt="4"/>
      <dgm:spPr>
        <a:solidFill>
          <a:schemeClr val="accent5">
            <a:hueOff val="-4505695"/>
            <a:satOff val="-11613"/>
            <a:lumOff val="-7843"/>
            <a:alphaOff val="0"/>
          </a:schemeClr>
        </a:solidFill>
        <a:ln w="6350" cap="flat" cmpd="sng" algn="ctr">
          <a:solidFill>
            <a:schemeClr val="lt1">
              <a:hueOff val="0"/>
              <a:satOff val="0"/>
              <a:lumOff val="0"/>
              <a:alphaOff val="0"/>
            </a:schemeClr>
          </a:solidFill>
          <a:prstDash val="solid"/>
          <a:miter lim="800000"/>
        </a:ln>
        <a:effectLst/>
      </dgm:spPr>
    </dgm:pt>
    <dgm:pt modelId="{E56DB4C2-1E23-4EB5-8DF1-BFFB7E6A0E81}" type="pres">
      <dgm:prSet presAssocID="{7E2BFF2F-F23A-4BAD-B00A-9D0597ABDF96}" presName="DropPinPlaceHolder" presStyleCnt="0"/>
      <dgm:spPr/>
    </dgm:pt>
    <dgm:pt modelId="{D1873FD7-A0C5-4782-B0A4-AD4E4294425F}" type="pres">
      <dgm:prSet presAssocID="{7E2BFF2F-F23A-4BAD-B00A-9D0597ABDF96}" presName="DropPin" presStyleLbl="alignNode1" presStyleIdx="2" presStyleCnt="4"/>
      <dgm:spPr/>
    </dgm:pt>
    <dgm:pt modelId="{7C8C315A-2C83-4CC2-AF0E-DCA3E1DBE092}" type="pres">
      <dgm:prSet presAssocID="{7E2BFF2F-F23A-4BAD-B00A-9D0597ABDF96}" presName="Ellipse"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0E1993DA-3E32-417E-B773-6FD8B8338C04}" type="pres">
      <dgm:prSet presAssocID="{7E2BFF2F-F23A-4BAD-B00A-9D0597ABDF96}" presName="L2TextContainer" presStyleLbl="revTx" presStyleIdx="4" presStyleCnt="8">
        <dgm:presLayoutVars>
          <dgm:bulletEnabled val="1"/>
        </dgm:presLayoutVars>
      </dgm:prSet>
      <dgm:spPr/>
    </dgm:pt>
    <dgm:pt modelId="{79415E73-5062-497E-B5BA-AEFB66907A22}" type="pres">
      <dgm:prSet presAssocID="{7E2BFF2F-F23A-4BAD-B00A-9D0597ABDF96}" presName="L1TextContainer" presStyleLbl="revTx" presStyleIdx="5" presStyleCnt="8">
        <dgm:presLayoutVars>
          <dgm:chMax val="1"/>
          <dgm:chPref val="1"/>
          <dgm:bulletEnabled val="1"/>
        </dgm:presLayoutVars>
      </dgm:prSet>
      <dgm:spPr/>
    </dgm:pt>
    <dgm:pt modelId="{FF2F45BF-B896-42AE-B38A-E20ACB615B33}" type="pres">
      <dgm:prSet presAssocID="{7E2BFF2F-F23A-4BAD-B00A-9D0597ABDF96}" presName="ConnectLine" presStyleLbl="sibTrans1D1" presStyleIdx="2" presStyleCnt="4"/>
      <dgm:spPr>
        <a:noFill/>
        <a:ln w="12700" cap="flat" cmpd="sng" algn="ctr">
          <a:solidFill>
            <a:schemeClr val="accent5">
              <a:hueOff val="-4505695"/>
              <a:satOff val="-11613"/>
              <a:lumOff val="-7843"/>
              <a:alphaOff val="0"/>
            </a:schemeClr>
          </a:solidFill>
          <a:prstDash val="dash"/>
          <a:miter lim="800000"/>
        </a:ln>
        <a:effectLst/>
      </dgm:spPr>
    </dgm:pt>
    <dgm:pt modelId="{149D3E18-3219-46CD-BC8F-7BA2B04EF10F}" type="pres">
      <dgm:prSet presAssocID="{7E2BFF2F-F23A-4BAD-B00A-9D0597ABDF96}" presName="EmptyPlaceHolder" presStyleCnt="0"/>
      <dgm:spPr/>
    </dgm:pt>
    <dgm:pt modelId="{B45E12E9-7D7A-42B6-8B67-9DE60A0087FE}" type="pres">
      <dgm:prSet presAssocID="{B4B541A9-CF91-49A5-9944-0AC0C36DBE68}" presName="spaceBetweenRectangles" presStyleCnt="0"/>
      <dgm:spPr/>
    </dgm:pt>
    <dgm:pt modelId="{7FE29A50-6FAB-4060-A14E-C33480AF9573}" type="pres">
      <dgm:prSet presAssocID="{605E2064-F545-47D6-9D1E-528C024288DC}" presName="composite" presStyleCnt="0"/>
      <dgm:spPr/>
    </dgm:pt>
    <dgm:pt modelId="{16E7220F-FC60-431F-B91D-0F2E2EA1B289}" type="pres">
      <dgm:prSet presAssocID="{605E2064-F545-47D6-9D1E-528C024288DC}" presName="ConnectorPoint" presStyleLbl="lnNode1" presStyleIdx="3" presStyleCnt="4"/>
      <dgm:spPr>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gm:spPr>
    </dgm:pt>
    <dgm:pt modelId="{05CE9998-7B43-4F21-A16C-C4B0BAE16FAF}" type="pres">
      <dgm:prSet presAssocID="{605E2064-F545-47D6-9D1E-528C024288DC}" presName="DropPinPlaceHolder" presStyleCnt="0"/>
      <dgm:spPr/>
    </dgm:pt>
    <dgm:pt modelId="{F9AAAEC9-2B03-4EE4-AE51-C346CF2B8252}" type="pres">
      <dgm:prSet presAssocID="{605E2064-F545-47D6-9D1E-528C024288DC}" presName="DropPin" presStyleLbl="alignNode1" presStyleIdx="3" presStyleCnt="4"/>
      <dgm:spPr/>
    </dgm:pt>
    <dgm:pt modelId="{10965492-0E1E-4247-AF9A-C4122A0A623E}" type="pres">
      <dgm:prSet presAssocID="{605E2064-F545-47D6-9D1E-528C024288DC}" presName="Ellipse"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899B662F-35CA-417B-A516-5D343E4FD0D4}" type="pres">
      <dgm:prSet presAssocID="{605E2064-F545-47D6-9D1E-528C024288DC}" presName="L2TextContainer" presStyleLbl="revTx" presStyleIdx="6" presStyleCnt="8">
        <dgm:presLayoutVars>
          <dgm:bulletEnabled val="1"/>
        </dgm:presLayoutVars>
      </dgm:prSet>
      <dgm:spPr/>
    </dgm:pt>
    <dgm:pt modelId="{D01A54FB-B3BF-4ECB-9C97-948F7C014D72}" type="pres">
      <dgm:prSet presAssocID="{605E2064-F545-47D6-9D1E-528C024288DC}" presName="L1TextContainer" presStyleLbl="revTx" presStyleIdx="7" presStyleCnt="8" custLinFactNeighborX="2224" custLinFactNeighborY="97196">
        <dgm:presLayoutVars>
          <dgm:chMax val="1"/>
          <dgm:chPref val="1"/>
          <dgm:bulletEnabled val="1"/>
        </dgm:presLayoutVars>
      </dgm:prSet>
      <dgm:spPr/>
    </dgm:pt>
    <dgm:pt modelId="{00F1FD5F-A860-45E7-9419-2B0D65180FC7}" type="pres">
      <dgm:prSet presAssocID="{605E2064-F545-47D6-9D1E-528C024288DC}" presName="ConnectLine" presStyleLbl="sibTrans1D1" presStyleIdx="3" presStyleCnt="4"/>
      <dgm:spPr>
        <a:noFill/>
        <a:ln w="12700" cap="flat" cmpd="sng" algn="ctr">
          <a:solidFill>
            <a:schemeClr val="accent5">
              <a:hueOff val="-6758543"/>
              <a:satOff val="-17419"/>
              <a:lumOff val="-11765"/>
              <a:alphaOff val="0"/>
            </a:schemeClr>
          </a:solidFill>
          <a:prstDash val="dash"/>
          <a:miter lim="800000"/>
        </a:ln>
        <a:effectLst/>
      </dgm:spPr>
    </dgm:pt>
    <dgm:pt modelId="{9507FCF5-B4D0-4559-BA8A-627DBC96D813}" type="pres">
      <dgm:prSet presAssocID="{605E2064-F545-47D6-9D1E-528C024288DC}" presName="EmptyPlaceHolder" presStyleCnt="0"/>
      <dgm:spPr/>
    </dgm:pt>
  </dgm:ptLst>
  <dgm:cxnLst>
    <dgm:cxn modelId="{0224AE04-4BC9-4712-8E5C-EFCA60D6F2F3}" type="presOf" srcId="{7E2BFF2F-F23A-4BAD-B00A-9D0597ABDF96}" destId="{79415E73-5062-497E-B5BA-AEFB66907A22}" srcOrd="0" destOrd="0" presId="urn:microsoft.com/office/officeart/2017/3/layout/DropPinTimeline"/>
    <dgm:cxn modelId="{EE18401A-F867-4B86-BEBB-A133788B5D51}" type="presOf" srcId="{BCD72630-D29C-4015-9291-5640DF708F97}" destId="{AD6B1A34-9BD7-4BFA-AAB3-73CB82B60E9F}" srcOrd="0" destOrd="0" presId="urn:microsoft.com/office/officeart/2017/3/layout/DropPinTimeline"/>
    <dgm:cxn modelId="{10CE801D-FD6B-401F-9063-BC9ACA350348}" srcId="{6361C187-27D4-4FD3-9BEE-9251D14DB060}" destId="{F2770528-7005-4373-BB08-16164C1F321E}" srcOrd="0" destOrd="0" parTransId="{3E54365F-2B34-4B09-8BB2-C1E031C15D96}" sibTransId="{C6DF233D-36CB-4CCB-AE38-9876C4D4E5BA}"/>
    <dgm:cxn modelId="{4C1B583F-386B-46E2-B465-65916CD1D718}" type="presOf" srcId="{2ACBB639-4D13-45BD-89A9-9C472B8FD0F4}" destId="{CF10CB79-0E86-4067-A44C-79732A8BB1D2}" srcOrd="0" destOrd="1" presId="urn:microsoft.com/office/officeart/2017/3/layout/DropPinTimeline"/>
    <dgm:cxn modelId="{4D6B0351-DBF7-449C-97FD-0867292B3988}" srcId="{36854EBE-2A75-4BFC-860E-B7A7E790DEFB}" destId="{6361C187-27D4-4FD3-9BEE-9251D14DB060}" srcOrd="1" destOrd="0" parTransId="{808531D7-4FEA-4011-9ED1-4E8F9261F289}" sibTransId="{BE6F1029-70C1-4976-B2B7-BED019B49F58}"/>
    <dgm:cxn modelId="{DC28A057-D51A-4C7B-A99C-34A278889BEE}" srcId="{605E2064-F545-47D6-9D1E-528C024288DC}" destId="{9EBE9EEC-51CE-4286-8D1D-BBAA77217F80}" srcOrd="0" destOrd="0" parTransId="{D12C173A-7611-446F-9DC3-EB1AE743323A}" sibTransId="{8139ED37-730E-4074-8601-3F81512391C3}"/>
    <dgm:cxn modelId="{14831F59-549A-4CB1-87D8-BEE0921EBD65}" srcId="{36854EBE-2A75-4BFC-860E-B7A7E790DEFB}" destId="{7E2BFF2F-F23A-4BAD-B00A-9D0597ABDF96}" srcOrd="2" destOrd="0" parTransId="{F97078D7-5ED2-459B-9D1C-26C9EC2810DB}" sibTransId="{B4B541A9-CF91-49A5-9944-0AC0C36DBE68}"/>
    <dgm:cxn modelId="{31D17F72-12E3-4338-B0A2-640120A01682}" srcId="{BCD72630-D29C-4015-9291-5640DF708F97}" destId="{0072E403-875D-43C6-BF61-A9E9D290D434}" srcOrd="0" destOrd="0" parTransId="{9286391A-5CBE-45DD-8175-FEEC4C5D89A0}" sibTransId="{765FD76B-C51D-475F-A087-408C4362F4AA}"/>
    <dgm:cxn modelId="{4F6F977B-2C9E-438C-A9C7-38E2E89D1AE0}" type="presOf" srcId="{F2770528-7005-4373-BB08-16164C1F321E}" destId="{CF10CB79-0E86-4067-A44C-79732A8BB1D2}" srcOrd="0" destOrd="0" presId="urn:microsoft.com/office/officeart/2017/3/layout/DropPinTimeline"/>
    <dgm:cxn modelId="{2DBC6494-1887-45D8-9A9F-82B9BDA6FA28}" srcId="{605E2064-F545-47D6-9D1E-528C024288DC}" destId="{D31B9D44-4077-4C92-BCF9-FE2F63809AAD}" srcOrd="2" destOrd="0" parTransId="{C43DC330-E958-4DA0-857F-694AB5AD38A7}" sibTransId="{7422A772-8360-4E59-AA45-EB0F8F6B7ACA}"/>
    <dgm:cxn modelId="{E0893D9B-8261-4378-A960-35E151D7EA0D}" srcId="{7E2BFF2F-F23A-4BAD-B00A-9D0597ABDF96}" destId="{58B235C4-C7CA-48EF-B731-F053D9D06B1F}" srcOrd="0" destOrd="0" parTransId="{DEE218CE-F1B9-4CEE-92D6-28A411B124DC}" sibTransId="{FD628EFC-23AB-4675-AE2C-DBB42DF31EA7}"/>
    <dgm:cxn modelId="{8468759E-2B41-43C5-9E6D-A249F2CDCA28}" srcId="{605E2064-F545-47D6-9D1E-528C024288DC}" destId="{95586C80-95A0-4AF5-A4F4-028AADC1E915}" srcOrd="1" destOrd="0" parTransId="{B2EE54AE-D353-4ED3-8C9C-E57B152DABC2}" sibTransId="{42F64B89-0AD9-4822-B087-2EACD2014BEA}"/>
    <dgm:cxn modelId="{388D68B8-853B-48B1-BC01-FC03B2383F60}" type="presOf" srcId="{6361C187-27D4-4FD3-9BEE-9251D14DB060}" destId="{63C1995B-DBA4-4E2A-BBE0-AE0B99307E51}" srcOrd="0" destOrd="0" presId="urn:microsoft.com/office/officeart/2017/3/layout/DropPinTimeline"/>
    <dgm:cxn modelId="{5AAAAFBB-803E-4F3D-9C27-B2FFA7268841}" type="presOf" srcId="{95586C80-95A0-4AF5-A4F4-028AADC1E915}" destId="{899B662F-35CA-417B-A516-5D343E4FD0D4}" srcOrd="0" destOrd="1" presId="urn:microsoft.com/office/officeart/2017/3/layout/DropPinTimeline"/>
    <dgm:cxn modelId="{EF9B7BC4-137C-42E3-BAD8-D0BCB77A5852}" srcId="{36854EBE-2A75-4BFC-860E-B7A7E790DEFB}" destId="{BCD72630-D29C-4015-9291-5640DF708F97}" srcOrd="0" destOrd="0" parTransId="{AAE057B7-9116-4339-AC11-8300E34570BC}" sibTransId="{8E82F74B-A615-4944-A8FE-152E7016E604}"/>
    <dgm:cxn modelId="{9578F6D5-9A7C-465A-A174-54F64822B6B1}" type="presOf" srcId="{36854EBE-2A75-4BFC-860E-B7A7E790DEFB}" destId="{0D627004-8059-4F37-BC76-6E741DE77809}" srcOrd="0" destOrd="0" presId="urn:microsoft.com/office/officeart/2017/3/layout/DropPinTimeline"/>
    <dgm:cxn modelId="{700CCCD8-7612-4A82-89A3-D1A9D766A3D7}" type="presOf" srcId="{9EBE9EEC-51CE-4286-8D1D-BBAA77217F80}" destId="{899B662F-35CA-417B-A516-5D343E4FD0D4}" srcOrd="0" destOrd="0" presId="urn:microsoft.com/office/officeart/2017/3/layout/DropPinTimeline"/>
    <dgm:cxn modelId="{E5E5D3E8-1732-41E9-8A39-B3199AD2A967}" srcId="{6361C187-27D4-4FD3-9BEE-9251D14DB060}" destId="{2ACBB639-4D13-45BD-89A9-9C472B8FD0F4}" srcOrd="1" destOrd="0" parTransId="{AD9B1514-6781-4114-A141-610F08E1DE04}" sibTransId="{286708BD-4430-45B9-8716-B4AD1E954949}"/>
    <dgm:cxn modelId="{FA0D9CE9-22FB-4E04-BAEF-39F67AE36BBF}" type="presOf" srcId="{0072E403-875D-43C6-BF61-A9E9D290D434}" destId="{90A9BA11-7202-41D2-A7BF-2802F1E4927D}" srcOrd="0" destOrd="0" presId="urn:microsoft.com/office/officeart/2017/3/layout/DropPinTimeline"/>
    <dgm:cxn modelId="{B61548EC-1926-49F0-82C1-B150978C76CA}" type="presOf" srcId="{58B235C4-C7CA-48EF-B731-F053D9D06B1F}" destId="{0E1993DA-3E32-417E-B773-6FD8B8338C04}" srcOrd="0" destOrd="0" presId="urn:microsoft.com/office/officeart/2017/3/layout/DropPinTimeline"/>
    <dgm:cxn modelId="{F069D1F0-EF23-48E5-96E1-35AC8A467A3D}" type="presOf" srcId="{D31B9D44-4077-4C92-BCF9-FE2F63809AAD}" destId="{899B662F-35CA-417B-A516-5D343E4FD0D4}" srcOrd="0" destOrd="2" presId="urn:microsoft.com/office/officeart/2017/3/layout/DropPinTimeline"/>
    <dgm:cxn modelId="{C8EDB8F4-C0E3-4691-B682-85F2743D6C7E}" type="presOf" srcId="{605E2064-F545-47D6-9D1E-528C024288DC}" destId="{D01A54FB-B3BF-4ECB-9C97-948F7C014D72}" srcOrd="0" destOrd="0" presId="urn:microsoft.com/office/officeart/2017/3/layout/DropPinTimeline"/>
    <dgm:cxn modelId="{B5426BF5-E601-4B63-9ADF-D84800D7A8A8}" srcId="{36854EBE-2A75-4BFC-860E-B7A7E790DEFB}" destId="{605E2064-F545-47D6-9D1E-528C024288DC}" srcOrd="3" destOrd="0" parTransId="{79FB703F-F34B-4BFA-BAD5-B877B74572F6}" sibTransId="{87094F37-C014-426E-860F-0FAA7FF2355A}"/>
    <dgm:cxn modelId="{8679EE16-DF83-4CBD-B667-C73510ADC3EB}" type="presParOf" srcId="{0D627004-8059-4F37-BC76-6E741DE77809}" destId="{A8BDF5D2-8E05-41ED-ACFD-D9DF894948E8}" srcOrd="0" destOrd="0" presId="urn:microsoft.com/office/officeart/2017/3/layout/DropPinTimeline"/>
    <dgm:cxn modelId="{C6DA020D-1104-43F9-8E1B-9BA4AB4BE84C}" type="presParOf" srcId="{0D627004-8059-4F37-BC76-6E741DE77809}" destId="{41B82B61-4952-43B4-9BEB-2FD56AA3239A}" srcOrd="1" destOrd="0" presId="urn:microsoft.com/office/officeart/2017/3/layout/DropPinTimeline"/>
    <dgm:cxn modelId="{4B25D4F6-96E7-4152-AC04-A72BEED875B3}" type="presParOf" srcId="{41B82B61-4952-43B4-9BEB-2FD56AA3239A}" destId="{447FF4FF-6CCC-49BF-9D6A-60780259DA71}" srcOrd="0" destOrd="0" presId="urn:microsoft.com/office/officeart/2017/3/layout/DropPinTimeline"/>
    <dgm:cxn modelId="{DE38F8FA-10DB-468C-9214-D4AA202138D9}" type="presParOf" srcId="{447FF4FF-6CCC-49BF-9D6A-60780259DA71}" destId="{70D8BDFE-9FD4-49E5-99B6-D76890BDC50D}" srcOrd="0" destOrd="0" presId="urn:microsoft.com/office/officeart/2017/3/layout/DropPinTimeline"/>
    <dgm:cxn modelId="{28FB10DD-B1E8-4470-BBC1-4A7A96D4D17D}" type="presParOf" srcId="{447FF4FF-6CCC-49BF-9D6A-60780259DA71}" destId="{FD7F5DD0-F53D-4B71-9ABA-568251E5BC72}" srcOrd="1" destOrd="0" presId="urn:microsoft.com/office/officeart/2017/3/layout/DropPinTimeline"/>
    <dgm:cxn modelId="{87AD3266-11B5-493E-86F1-A57ADF94F47D}" type="presParOf" srcId="{FD7F5DD0-F53D-4B71-9ABA-568251E5BC72}" destId="{09ACF21B-0DC7-43C6-AF91-F763CE83BA68}" srcOrd="0" destOrd="0" presId="urn:microsoft.com/office/officeart/2017/3/layout/DropPinTimeline"/>
    <dgm:cxn modelId="{CCCDDA97-B85C-420C-822C-B5666C65BCB4}" type="presParOf" srcId="{FD7F5DD0-F53D-4B71-9ABA-568251E5BC72}" destId="{7AF58F8D-52C6-4369-B649-21A5F6A906DD}" srcOrd="1" destOrd="0" presId="urn:microsoft.com/office/officeart/2017/3/layout/DropPinTimeline"/>
    <dgm:cxn modelId="{F5B855EC-0CE3-430F-8E1C-357297614975}" type="presParOf" srcId="{447FF4FF-6CCC-49BF-9D6A-60780259DA71}" destId="{90A9BA11-7202-41D2-A7BF-2802F1E4927D}" srcOrd="2" destOrd="0" presId="urn:microsoft.com/office/officeart/2017/3/layout/DropPinTimeline"/>
    <dgm:cxn modelId="{A414CAF3-3FE0-43D4-8255-91539C6A6031}" type="presParOf" srcId="{447FF4FF-6CCC-49BF-9D6A-60780259DA71}" destId="{AD6B1A34-9BD7-4BFA-AAB3-73CB82B60E9F}" srcOrd="3" destOrd="0" presId="urn:microsoft.com/office/officeart/2017/3/layout/DropPinTimeline"/>
    <dgm:cxn modelId="{B397AD55-D6DB-4804-943F-E80817A7926E}" type="presParOf" srcId="{447FF4FF-6CCC-49BF-9D6A-60780259DA71}" destId="{32CCCD9C-537F-400A-BAF9-1DFD0B65DE1A}" srcOrd="4" destOrd="0" presId="urn:microsoft.com/office/officeart/2017/3/layout/DropPinTimeline"/>
    <dgm:cxn modelId="{EF8CF77A-76E1-4F54-85C7-4A58F1B1B88F}" type="presParOf" srcId="{447FF4FF-6CCC-49BF-9D6A-60780259DA71}" destId="{227DF6AA-492D-4B86-B771-ABD8CC23D342}" srcOrd="5" destOrd="0" presId="urn:microsoft.com/office/officeart/2017/3/layout/DropPinTimeline"/>
    <dgm:cxn modelId="{A5E36A56-B069-4F98-88CF-6A19D859EF40}" type="presParOf" srcId="{41B82B61-4952-43B4-9BEB-2FD56AA3239A}" destId="{8D3F451A-EE1A-43F8-995E-CE95FD879DAD}" srcOrd="1" destOrd="0" presId="urn:microsoft.com/office/officeart/2017/3/layout/DropPinTimeline"/>
    <dgm:cxn modelId="{D71037CC-BC5A-44CF-A33F-27553746C64A}" type="presParOf" srcId="{41B82B61-4952-43B4-9BEB-2FD56AA3239A}" destId="{9B7AA4F7-029C-4015-952F-314840B64352}" srcOrd="2" destOrd="0" presId="urn:microsoft.com/office/officeart/2017/3/layout/DropPinTimeline"/>
    <dgm:cxn modelId="{B3E3F4CF-B539-4FE3-8254-C2DE74614D13}" type="presParOf" srcId="{9B7AA4F7-029C-4015-952F-314840B64352}" destId="{D06B7C50-51D8-42CD-9E92-51F7AE969C2E}" srcOrd="0" destOrd="0" presId="urn:microsoft.com/office/officeart/2017/3/layout/DropPinTimeline"/>
    <dgm:cxn modelId="{55BAE438-EF7E-4B9C-B35D-F5C3E2654685}" type="presParOf" srcId="{9B7AA4F7-029C-4015-952F-314840B64352}" destId="{E3E1D7B2-28B1-4714-B38B-40B55C0313AD}" srcOrd="1" destOrd="0" presId="urn:microsoft.com/office/officeart/2017/3/layout/DropPinTimeline"/>
    <dgm:cxn modelId="{FA37DA99-0C8F-490A-AD53-15329E1BAFB5}" type="presParOf" srcId="{E3E1D7B2-28B1-4714-B38B-40B55C0313AD}" destId="{C59C9A06-4ABC-4EB1-AC42-D7067BD7BBA8}" srcOrd="0" destOrd="0" presId="urn:microsoft.com/office/officeart/2017/3/layout/DropPinTimeline"/>
    <dgm:cxn modelId="{611A90BD-C222-4587-A451-9602B721E823}" type="presParOf" srcId="{E3E1D7B2-28B1-4714-B38B-40B55C0313AD}" destId="{3055E207-DACC-417B-90D4-E0F8E25B7C2F}" srcOrd="1" destOrd="0" presId="urn:microsoft.com/office/officeart/2017/3/layout/DropPinTimeline"/>
    <dgm:cxn modelId="{14156E34-F322-4EC6-B4CE-96EF5F4774C1}" type="presParOf" srcId="{9B7AA4F7-029C-4015-952F-314840B64352}" destId="{CF10CB79-0E86-4067-A44C-79732A8BB1D2}" srcOrd="2" destOrd="0" presId="urn:microsoft.com/office/officeart/2017/3/layout/DropPinTimeline"/>
    <dgm:cxn modelId="{8201F552-CA15-4362-A335-B4A97943E062}" type="presParOf" srcId="{9B7AA4F7-029C-4015-952F-314840B64352}" destId="{63C1995B-DBA4-4E2A-BBE0-AE0B99307E51}" srcOrd="3" destOrd="0" presId="urn:microsoft.com/office/officeart/2017/3/layout/DropPinTimeline"/>
    <dgm:cxn modelId="{B48EDC05-C1FC-4C4A-A7B4-06C826217668}" type="presParOf" srcId="{9B7AA4F7-029C-4015-952F-314840B64352}" destId="{ADE70497-9048-44F8-A829-FD8066D19C72}" srcOrd="4" destOrd="0" presId="urn:microsoft.com/office/officeart/2017/3/layout/DropPinTimeline"/>
    <dgm:cxn modelId="{78895E30-4428-437D-93CE-7F55845F726C}" type="presParOf" srcId="{9B7AA4F7-029C-4015-952F-314840B64352}" destId="{964DB357-D7C1-47E6-A6DB-70694D408BF3}" srcOrd="5" destOrd="0" presId="urn:microsoft.com/office/officeart/2017/3/layout/DropPinTimeline"/>
    <dgm:cxn modelId="{84C757E0-0DC1-417B-8A41-EDC4456D2460}" type="presParOf" srcId="{41B82B61-4952-43B4-9BEB-2FD56AA3239A}" destId="{696E2D5D-7D90-48CA-868C-7A41AD5856C7}" srcOrd="3" destOrd="0" presId="urn:microsoft.com/office/officeart/2017/3/layout/DropPinTimeline"/>
    <dgm:cxn modelId="{62B531E5-EB02-4492-BBBC-EF25F77F9EA1}" type="presParOf" srcId="{41B82B61-4952-43B4-9BEB-2FD56AA3239A}" destId="{241F5F71-A306-4B9F-8BE6-6C784273AC2D}" srcOrd="4" destOrd="0" presId="urn:microsoft.com/office/officeart/2017/3/layout/DropPinTimeline"/>
    <dgm:cxn modelId="{73BEF8C1-577E-421B-9A82-6A1FB3D0F728}" type="presParOf" srcId="{241F5F71-A306-4B9F-8BE6-6C784273AC2D}" destId="{37615075-D983-436B-AAAB-AF6B69740F16}" srcOrd="0" destOrd="0" presId="urn:microsoft.com/office/officeart/2017/3/layout/DropPinTimeline"/>
    <dgm:cxn modelId="{D229F777-C39C-4C74-8BEC-AE5D654FE206}" type="presParOf" srcId="{241F5F71-A306-4B9F-8BE6-6C784273AC2D}" destId="{E56DB4C2-1E23-4EB5-8DF1-BFFB7E6A0E81}" srcOrd="1" destOrd="0" presId="urn:microsoft.com/office/officeart/2017/3/layout/DropPinTimeline"/>
    <dgm:cxn modelId="{EADA8767-E3EB-48B2-AA9F-02079320FEFF}" type="presParOf" srcId="{E56DB4C2-1E23-4EB5-8DF1-BFFB7E6A0E81}" destId="{D1873FD7-A0C5-4782-B0A4-AD4E4294425F}" srcOrd="0" destOrd="0" presId="urn:microsoft.com/office/officeart/2017/3/layout/DropPinTimeline"/>
    <dgm:cxn modelId="{9FCC5927-5072-45A9-A862-68AAFEF7654C}" type="presParOf" srcId="{E56DB4C2-1E23-4EB5-8DF1-BFFB7E6A0E81}" destId="{7C8C315A-2C83-4CC2-AF0E-DCA3E1DBE092}" srcOrd="1" destOrd="0" presId="urn:microsoft.com/office/officeart/2017/3/layout/DropPinTimeline"/>
    <dgm:cxn modelId="{2E411BE3-B185-4462-A575-41745F7D36E2}" type="presParOf" srcId="{241F5F71-A306-4B9F-8BE6-6C784273AC2D}" destId="{0E1993DA-3E32-417E-B773-6FD8B8338C04}" srcOrd="2" destOrd="0" presId="urn:microsoft.com/office/officeart/2017/3/layout/DropPinTimeline"/>
    <dgm:cxn modelId="{E3D33D80-3186-459C-94E5-017E3CECB5EF}" type="presParOf" srcId="{241F5F71-A306-4B9F-8BE6-6C784273AC2D}" destId="{79415E73-5062-497E-B5BA-AEFB66907A22}" srcOrd="3" destOrd="0" presId="urn:microsoft.com/office/officeart/2017/3/layout/DropPinTimeline"/>
    <dgm:cxn modelId="{093E55E0-D0F6-4F94-82D4-B77140C65F48}" type="presParOf" srcId="{241F5F71-A306-4B9F-8BE6-6C784273AC2D}" destId="{FF2F45BF-B896-42AE-B38A-E20ACB615B33}" srcOrd="4" destOrd="0" presId="urn:microsoft.com/office/officeart/2017/3/layout/DropPinTimeline"/>
    <dgm:cxn modelId="{98E31091-15EC-472B-828E-12B87EC50585}" type="presParOf" srcId="{241F5F71-A306-4B9F-8BE6-6C784273AC2D}" destId="{149D3E18-3219-46CD-BC8F-7BA2B04EF10F}" srcOrd="5" destOrd="0" presId="urn:microsoft.com/office/officeart/2017/3/layout/DropPinTimeline"/>
    <dgm:cxn modelId="{05D62012-B79A-4826-84D4-0EBE6FCF3793}" type="presParOf" srcId="{41B82B61-4952-43B4-9BEB-2FD56AA3239A}" destId="{B45E12E9-7D7A-42B6-8B67-9DE60A0087FE}" srcOrd="5" destOrd="0" presId="urn:microsoft.com/office/officeart/2017/3/layout/DropPinTimeline"/>
    <dgm:cxn modelId="{8BB3514C-052A-4BA9-8A7F-0094293E464E}" type="presParOf" srcId="{41B82B61-4952-43B4-9BEB-2FD56AA3239A}" destId="{7FE29A50-6FAB-4060-A14E-C33480AF9573}" srcOrd="6" destOrd="0" presId="urn:microsoft.com/office/officeart/2017/3/layout/DropPinTimeline"/>
    <dgm:cxn modelId="{976D4C11-5FCC-4F41-99E0-C9A2BC902795}" type="presParOf" srcId="{7FE29A50-6FAB-4060-A14E-C33480AF9573}" destId="{16E7220F-FC60-431F-B91D-0F2E2EA1B289}" srcOrd="0" destOrd="0" presId="urn:microsoft.com/office/officeart/2017/3/layout/DropPinTimeline"/>
    <dgm:cxn modelId="{856880C2-7525-46CA-AE12-2314F2F9C096}" type="presParOf" srcId="{7FE29A50-6FAB-4060-A14E-C33480AF9573}" destId="{05CE9998-7B43-4F21-A16C-C4B0BAE16FAF}" srcOrd="1" destOrd="0" presId="urn:microsoft.com/office/officeart/2017/3/layout/DropPinTimeline"/>
    <dgm:cxn modelId="{A6D9162D-BD43-435C-AA9C-94DCA75BE0D6}" type="presParOf" srcId="{05CE9998-7B43-4F21-A16C-C4B0BAE16FAF}" destId="{F9AAAEC9-2B03-4EE4-AE51-C346CF2B8252}" srcOrd="0" destOrd="0" presId="urn:microsoft.com/office/officeart/2017/3/layout/DropPinTimeline"/>
    <dgm:cxn modelId="{1D8D148B-E772-4CA3-8140-5333D939F277}" type="presParOf" srcId="{05CE9998-7B43-4F21-A16C-C4B0BAE16FAF}" destId="{10965492-0E1E-4247-AF9A-C4122A0A623E}" srcOrd="1" destOrd="0" presId="urn:microsoft.com/office/officeart/2017/3/layout/DropPinTimeline"/>
    <dgm:cxn modelId="{DB1FD7E3-4EF0-499C-BB51-9165C7F538CF}" type="presParOf" srcId="{7FE29A50-6FAB-4060-A14E-C33480AF9573}" destId="{899B662F-35CA-417B-A516-5D343E4FD0D4}" srcOrd="2" destOrd="0" presId="urn:microsoft.com/office/officeart/2017/3/layout/DropPinTimeline"/>
    <dgm:cxn modelId="{B429559C-4099-4F52-90DC-676AF549476E}" type="presParOf" srcId="{7FE29A50-6FAB-4060-A14E-C33480AF9573}" destId="{D01A54FB-B3BF-4ECB-9C97-948F7C014D72}" srcOrd="3" destOrd="0" presId="urn:microsoft.com/office/officeart/2017/3/layout/DropPinTimeline"/>
    <dgm:cxn modelId="{2A40640D-D7AC-4E95-8674-51A7ACEE5709}" type="presParOf" srcId="{7FE29A50-6FAB-4060-A14E-C33480AF9573}" destId="{00F1FD5F-A860-45E7-9419-2B0D65180FC7}" srcOrd="4" destOrd="0" presId="urn:microsoft.com/office/officeart/2017/3/layout/DropPinTimeline"/>
    <dgm:cxn modelId="{FC61D7B6-2287-4EB4-AF88-E6D72A841B75}" type="presParOf" srcId="{7FE29A50-6FAB-4060-A14E-C33480AF9573}" destId="{9507FCF5-B4D0-4559-BA8A-627DBC96D813}"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C8F7F7-7CFF-4DD6-8415-63FC1A04178A}"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B233C057-608B-4783-A761-91F7DA9457E5}">
      <dgm:prSet/>
      <dgm:spPr/>
      <dgm:t>
        <a:bodyPr/>
        <a:lstStyle/>
        <a:p>
          <a:r>
            <a:rPr lang="en-US"/>
            <a:t>Most sensitive and specific screening test for common aneuploidies</a:t>
          </a:r>
        </a:p>
      </dgm:t>
    </dgm:pt>
    <dgm:pt modelId="{DD14A2D7-3700-4AE5-9A3C-098206F6D69F}" type="parTrans" cxnId="{C0C46A49-F8D5-4084-AC4D-25AE291F7725}">
      <dgm:prSet/>
      <dgm:spPr/>
      <dgm:t>
        <a:bodyPr/>
        <a:lstStyle/>
        <a:p>
          <a:endParaRPr lang="en-US"/>
        </a:p>
      </dgm:t>
    </dgm:pt>
    <dgm:pt modelId="{28192A69-A3BF-4647-BBDD-FE5687EF9927}" type="sibTrans" cxnId="{C0C46A49-F8D5-4084-AC4D-25AE291F7725}">
      <dgm:prSet/>
      <dgm:spPr/>
      <dgm:t>
        <a:bodyPr/>
        <a:lstStyle/>
        <a:p>
          <a:endParaRPr lang="en-US"/>
        </a:p>
      </dgm:t>
    </dgm:pt>
    <dgm:pt modelId="{B74F4067-5C19-442A-A7C5-C13AFE75A42B}">
      <dgm:prSet/>
      <dgm:spPr/>
      <dgm:t>
        <a:bodyPr/>
        <a:lstStyle/>
        <a:p>
          <a:r>
            <a:rPr lang="en-US" dirty="0"/>
            <a:t>Lowest false positive rate</a:t>
          </a:r>
        </a:p>
      </dgm:t>
    </dgm:pt>
    <dgm:pt modelId="{39A5C2C9-DDFF-4D10-ACD5-C436DB1162DB}" type="parTrans" cxnId="{496F30F0-6A72-4E04-872E-82D62C442979}">
      <dgm:prSet/>
      <dgm:spPr/>
      <dgm:t>
        <a:bodyPr/>
        <a:lstStyle/>
        <a:p>
          <a:endParaRPr lang="en-US"/>
        </a:p>
      </dgm:t>
    </dgm:pt>
    <dgm:pt modelId="{B5C691F0-566F-4A46-B288-3104E8C9D873}" type="sibTrans" cxnId="{496F30F0-6A72-4E04-872E-82D62C442979}">
      <dgm:prSet/>
      <dgm:spPr/>
      <dgm:t>
        <a:bodyPr/>
        <a:lstStyle/>
        <a:p>
          <a:endParaRPr lang="en-US"/>
        </a:p>
      </dgm:t>
    </dgm:pt>
    <dgm:pt modelId="{EAB7D3AA-2069-480B-9138-A5C4116E218B}">
      <dgm:prSet/>
      <dgm:spPr/>
      <dgm:t>
        <a:bodyPr/>
        <a:lstStyle/>
        <a:p>
          <a:r>
            <a:rPr lang="en-US" dirty="0"/>
            <a:t>Only screening test for fetal sex aneuploidies</a:t>
          </a:r>
        </a:p>
      </dgm:t>
    </dgm:pt>
    <dgm:pt modelId="{5260E6CC-B199-4932-B560-1025DC7CADC7}" type="parTrans" cxnId="{D91DBCD9-5A03-4550-843F-C37F8C63A123}">
      <dgm:prSet/>
      <dgm:spPr/>
      <dgm:t>
        <a:bodyPr/>
        <a:lstStyle/>
        <a:p>
          <a:endParaRPr lang="en-US"/>
        </a:p>
      </dgm:t>
    </dgm:pt>
    <dgm:pt modelId="{38F96AEE-28ED-4169-BC08-885F93E9DD0A}" type="sibTrans" cxnId="{D91DBCD9-5A03-4550-843F-C37F8C63A123}">
      <dgm:prSet/>
      <dgm:spPr/>
      <dgm:t>
        <a:bodyPr/>
        <a:lstStyle/>
        <a:p>
          <a:endParaRPr lang="en-US"/>
        </a:p>
      </dgm:t>
    </dgm:pt>
    <dgm:pt modelId="{028552FE-57A2-473E-9628-B040509D5D23}">
      <dgm:prSet/>
      <dgm:spPr/>
      <dgm:t>
        <a:bodyPr/>
        <a:lstStyle/>
        <a:p>
          <a:r>
            <a:rPr lang="en-US" dirty="0"/>
            <a:t>Early gestational age allows for optimal patient decision making</a:t>
          </a:r>
        </a:p>
      </dgm:t>
    </dgm:pt>
    <dgm:pt modelId="{C22C31EC-62B9-4F42-AC1D-DDFCD6624F1C}" type="parTrans" cxnId="{46789EB2-6237-42FB-8054-82A7BA19F02C}">
      <dgm:prSet/>
      <dgm:spPr/>
      <dgm:t>
        <a:bodyPr/>
        <a:lstStyle/>
        <a:p>
          <a:endParaRPr lang="en-US"/>
        </a:p>
      </dgm:t>
    </dgm:pt>
    <dgm:pt modelId="{F10EE8AC-6FF2-4711-B239-10C4DBFA0200}" type="sibTrans" cxnId="{46789EB2-6237-42FB-8054-82A7BA19F02C}">
      <dgm:prSet/>
      <dgm:spPr/>
      <dgm:t>
        <a:bodyPr/>
        <a:lstStyle/>
        <a:p>
          <a:endParaRPr lang="en-US"/>
        </a:p>
      </dgm:t>
    </dgm:pt>
    <dgm:pt modelId="{C82A8A38-E7AD-45A8-8801-01A02BA9F65F}">
      <dgm:prSet/>
      <dgm:spPr/>
      <dgm:t>
        <a:bodyPr/>
        <a:lstStyle/>
        <a:p>
          <a:r>
            <a:rPr lang="en-US" dirty="0"/>
            <a:t>Risk assessment – NOT diagnostic</a:t>
          </a:r>
        </a:p>
      </dgm:t>
    </dgm:pt>
    <dgm:pt modelId="{F86D53B1-F350-4DE6-9D4E-94DB1A5E7B3A}" type="parTrans" cxnId="{9A75CD53-EA08-428C-8732-50FB0E42E430}">
      <dgm:prSet/>
      <dgm:spPr/>
      <dgm:t>
        <a:bodyPr/>
        <a:lstStyle/>
        <a:p>
          <a:endParaRPr lang="en-US"/>
        </a:p>
      </dgm:t>
    </dgm:pt>
    <dgm:pt modelId="{084B50EE-9742-4396-9393-0CD763FCE53B}" type="sibTrans" cxnId="{9A75CD53-EA08-428C-8732-50FB0E42E430}">
      <dgm:prSet/>
      <dgm:spPr/>
      <dgm:t>
        <a:bodyPr/>
        <a:lstStyle/>
        <a:p>
          <a:endParaRPr lang="en-US"/>
        </a:p>
      </dgm:t>
    </dgm:pt>
    <dgm:pt modelId="{15D37BAC-1592-44EE-8F79-D7D9BB034BA8}" type="pres">
      <dgm:prSet presAssocID="{EDC8F7F7-7CFF-4DD6-8415-63FC1A04178A}" presName="vert0" presStyleCnt="0">
        <dgm:presLayoutVars>
          <dgm:dir/>
          <dgm:animOne val="branch"/>
          <dgm:animLvl val="lvl"/>
        </dgm:presLayoutVars>
      </dgm:prSet>
      <dgm:spPr/>
    </dgm:pt>
    <dgm:pt modelId="{7277B9FE-96A3-497C-AFC2-4C11E6D6CD6F}" type="pres">
      <dgm:prSet presAssocID="{B233C057-608B-4783-A761-91F7DA9457E5}" presName="thickLine" presStyleLbl="alignNode1" presStyleIdx="0" presStyleCnt="5"/>
      <dgm:spPr/>
    </dgm:pt>
    <dgm:pt modelId="{9EC4CC32-61BE-40E7-93FC-FC039E3C0F3F}" type="pres">
      <dgm:prSet presAssocID="{B233C057-608B-4783-A761-91F7DA9457E5}" presName="horz1" presStyleCnt="0"/>
      <dgm:spPr/>
    </dgm:pt>
    <dgm:pt modelId="{0D5F8E38-63E6-4594-8848-2D590A5AF112}" type="pres">
      <dgm:prSet presAssocID="{B233C057-608B-4783-A761-91F7DA9457E5}" presName="tx1" presStyleLbl="revTx" presStyleIdx="0" presStyleCnt="5"/>
      <dgm:spPr/>
    </dgm:pt>
    <dgm:pt modelId="{A37C544A-6FA7-4F15-9F1C-6776D57EDA25}" type="pres">
      <dgm:prSet presAssocID="{B233C057-608B-4783-A761-91F7DA9457E5}" presName="vert1" presStyleCnt="0"/>
      <dgm:spPr/>
    </dgm:pt>
    <dgm:pt modelId="{0684932E-54A9-4E40-B239-9806FA2C6D42}" type="pres">
      <dgm:prSet presAssocID="{B74F4067-5C19-442A-A7C5-C13AFE75A42B}" presName="thickLine" presStyleLbl="alignNode1" presStyleIdx="1" presStyleCnt="5"/>
      <dgm:spPr/>
    </dgm:pt>
    <dgm:pt modelId="{0AF2C949-A70A-4410-A2B1-9B4246FC6315}" type="pres">
      <dgm:prSet presAssocID="{B74F4067-5C19-442A-A7C5-C13AFE75A42B}" presName="horz1" presStyleCnt="0"/>
      <dgm:spPr/>
    </dgm:pt>
    <dgm:pt modelId="{1E00ECEB-E134-4D84-92C6-8A48D4CD3425}" type="pres">
      <dgm:prSet presAssocID="{B74F4067-5C19-442A-A7C5-C13AFE75A42B}" presName="tx1" presStyleLbl="revTx" presStyleIdx="1" presStyleCnt="5"/>
      <dgm:spPr/>
    </dgm:pt>
    <dgm:pt modelId="{AF40C24B-5A9E-485E-9872-4939E3045DEA}" type="pres">
      <dgm:prSet presAssocID="{B74F4067-5C19-442A-A7C5-C13AFE75A42B}" presName="vert1" presStyleCnt="0"/>
      <dgm:spPr/>
    </dgm:pt>
    <dgm:pt modelId="{95AB0EF3-BF3E-4C07-B342-F8E3A224219C}" type="pres">
      <dgm:prSet presAssocID="{EAB7D3AA-2069-480B-9138-A5C4116E218B}" presName="thickLine" presStyleLbl="alignNode1" presStyleIdx="2" presStyleCnt="5"/>
      <dgm:spPr/>
    </dgm:pt>
    <dgm:pt modelId="{9F20D690-8334-4CB3-B0E7-8F9A681B51E2}" type="pres">
      <dgm:prSet presAssocID="{EAB7D3AA-2069-480B-9138-A5C4116E218B}" presName="horz1" presStyleCnt="0"/>
      <dgm:spPr/>
    </dgm:pt>
    <dgm:pt modelId="{8EE1B2B5-FFBE-4AFD-AFA0-D2F41017278B}" type="pres">
      <dgm:prSet presAssocID="{EAB7D3AA-2069-480B-9138-A5C4116E218B}" presName="tx1" presStyleLbl="revTx" presStyleIdx="2" presStyleCnt="5"/>
      <dgm:spPr/>
    </dgm:pt>
    <dgm:pt modelId="{43AECC79-DF83-44DC-A56A-A8A0080CE727}" type="pres">
      <dgm:prSet presAssocID="{EAB7D3AA-2069-480B-9138-A5C4116E218B}" presName="vert1" presStyleCnt="0"/>
      <dgm:spPr/>
    </dgm:pt>
    <dgm:pt modelId="{DDD54C05-CD9E-478A-BF27-57BE4D899B8D}" type="pres">
      <dgm:prSet presAssocID="{028552FE-57A2-473E-9628-B040509D5D23}" presName="thickLine" presStyleLbl="alignNode1" presStyleIdx="3" presStyleCnt="5"/>
      <dgm:spPr/>
    </dgm:pt>
    <dgm:pt modelId="{CF6E78A4-32C2-474E-B975-FB6D128B9E88}" type="pres">
      <dgm:prSet presAssocID="{028552FE-57A2-473E-9628-B040509D5D23}" presName="horz1" presStyleCnt="0"/>
      <dgm:spPr/>
    </dgm:pt>
    <dgm:pt modelId="{F6E16890-B3B3-432C-9A44-78A3418D6F55}" type="pres">
      <dgm:prSet presAssocID="{028552FE-57A2-473E-9628-B040509D5D23}" presName="tx1" presStyleLbl="revTx" presStyleIdx="3" presStyleCnt="5"/>
      <dgm:spPr/>
    </dgm:pt>
    <dgm:pt modelId="{2CCAB473-1AC2-442A-A07F-5BD9902A716F}" type="pres">
      <dgm:prSet presAssocID="{028552FE-57A2-473E-9628-B040509D5D23}" presName="vert1" presStyleCnt="0"/>
      <dgm:spPr/>
    </dgm:pt>
    <dgm:pt modelId="{DEA95FA6-342B-4112-BF8C-DDE0E34DA8A8}" type="pres">
      <dgm:prSet presAssocID="{C82A8A38-E7AD-45A8-8801-01A02BA9F65F}" presName="thickLine" presStyleLbl="alignNode1" presStyleIdx="4" presStyleCnt="5"/>
      <dgm:spPr/>
    </dgm:pt>
    <dgm:pt modelId="{ADD146E8-B99B-42ED-A432-62019BAE264A}" type="pres">
      <dgm:prSet presAssocID="{C82A8A38-E7AD-45A8-8801-01A02BA9F65F}" presName="horz1" presStyleCnt="0"/>
      <dgm:spPr/>
    </dgm:pt>
    <dgm:pt modelId="{35832F04-7FF4-4E11-AE85-D1E7F59CB837}" type="pres">
      <dgm:prSet presAssocID="{C82A8A38-E7AD-45A8-8801-01A02BA9F65F}" presName="tx1" presStyleLbl="revTx" presStyleIdx="4" presStyleCnt="5"/>
      <dgm:spPr/>
    </dgm:pt>
    <dgm:pt modelId="{D52B1E27-0C0A-441D-9C1B-59DD509AB82C}" type="pres">
      <dgm:prSet presAssocID="{C82A8A38-E7AD-45A8-8801-01A02BA9F65F}" presName="vert1" presStyleCnt="0"/>
      <dgm:spPr/>
    </dgm:pt>
  </dgm:ptLst>
  <dgm:cxnLst>
    <dgm:cxn modelId="{3240952E-AB42-41F4-9208-4ADFC03E9EBE}" type="presOf" srcId="{EDC8F7F7-7CFF-4DD6-8415-63FC1A04178A}" destId="{15D37BAC-1592-44EE-8F79-D7D9BB034BA8}" srcOrd="0" destOrd="0" presId="urn:microsoft.com/office/officeart/2008/layout/LinedList"/>
    <dgm:cxn modelId="{C0C46A49-F8D5-4084-AC4D-25AE291F7725}" srcId="{EDC8F7F7-7CFF-4DD6-8415-63FC1A04178A}" destId="{B233C057-608B-4783-A761-91F7DA9457E5}" srcOrd="0" destOrd="0" parTransId="{DD14A2D7-3700-4AE5-9A3C-098206F6D69F}" sibTransId="{28192A69-A3BF-4647-BBDD-FE5687EF9927}"/>
    <dgm:cxn modelId="{9A75CD53-EA08-428C-8732-50FB0E42E430}" srcId="{EDC8F7F7-7CFF-4DD6-8415-63FC1A04178A}" destId="{C82A8A38-E7AD-45A8-8801-01A02BA9F65F}" srcOrd="4" destOrd="0" parTransId="{F86D53B1-F350-4DE6-9D4E-94DB1A5E7B3A}" sibTransId="{084B50EE-9742-4396-9393-0CD763FCE53B}"/>
    <dgm:cxn modelId="{3333D75B-B33F-49E8-BC77-AF797BCF2ED0}" type="presOf" srcId="{028552FE-57A2-473E-9628-B040509D5D23}" destId="{F6E16890-B3B3-432C-9A44-78A3418D6F55}" srcOrd="0" destOrd="0" presId="urn:microsoft.com/office/officeart/2008/layout/LinedList"/>
    <dgm:cxn modelId="{E1C97E64-73C2-48F8-8D14-9E3265F5ECB2}" type="presOf" srcId="{B233C057-608B-4783-A761-91F7DA9457E5}" destId="{0D5F8E38-63E6-4594-8848-2D590A5AF112}" srcOrd="0" destOrd="0" presId="urn:microsoft.com/office/officeart/2008/layout/LinedList"/>
    <dgm:cxn modelId="{46789EB2-6237-42FB-8054-82A7BA19F02C}" srcId="{EDC8F7F7-7CFF-4DD6-8415-63FC1A04178A}" destId="{028552FE-57A2-473E-9628-B040509D5D23}" srcOrd="3" destOrd="0" parTransId="{C22C31EC-62B9-4F42-AC1D-DDFCD6624F1C}" sibTransId="{F10EE8AC-6FF2-4711-B239-10C4DBFA0200}"/>
    <dgm:cxn modelId="{B5C3EBB3-9D23-4E6F-8A0B-191F611FF4F8}" type="presOf" srcId="{EAB7D3AA-2069-480B-9138-A5C4116E218B}" destId="{8EE1B2B5-FFBE-4AFD-AFA0-D2F41017278B}" srcOrd="0" destOrd="0" presId="urn:microsoft.com/office/officeart/2008/layout/LinedList"/>
    <dgm:cxn modelId="{1C0DBEB7-BB5B-450B-8F6A-214D55467FA8}" type="presOf" srcId="{C82A8A38-E7AD-45A8-8801-01A02BA9F65F}" destId="{35832F04-7FF4-4E11-AE85-D1E7F59CB837}" srcOrd="0" destOrd="0" presId="urn:microsoft.com/office/officeart/2008/layout/LinedList"/>
    <dgm:cxn modelId="{CD8DE2D4-C5D3-4F9A-A8AA-F20CC972664E}" type="presOf" srcId="{B74F4067-5C19-442A-A7C5-C13AFE75A42B}" destId="{1E00ECEB-E134-4D84-92C6-8A48D4CD3425}" srcOrd="0" destOrd="0" presId="urn:microsoft.com/office/officeart/2008/layout/LinedList"/>
    <dgm:cxn modelId="{D91DBCD9-5A03-4550-843F-C37F8C63A123}" srcId="{EDC8F7F7-7CFF-4DD6-8415-63FC1A04178A}" destId="{EAB7D3AA-2069-480B-9138-A5C4116E218B}" srcOrd="2" destOrd="0" parTransId="{5260E6CC-B199-4932-B560-1025DC7CADC7}" sibTransId="{38F96AEE-28ED-4169-BC08-885F93E9DD0A}"/>
    <dgm:cxn modelId="{496F30F0-6A72-4E04-872E-82D62C442979}" srcId="{EDC8F7F7-7CFF-4DD6-8415-63FC1A04178A}" destId="{B74F4067-5C19-442A-A7C5-C13AFE75A42B}" srcOrd="1" destOrd="0" parTransId="{39A5C2C9-DDFF-4D10-ACD5-C436DB1162DB}" sibTransId="{B5C691F0-566F-4A46-B288-3104E8C9D873}"/>
    <dgm:cxn modelId="{F57851A7-58B0-4A49-913E-CEFC6B701473}" type="presParOf" srcId="{15D37BAC-1592-44EE-8F79-D7D9BB034BA8}" destId="{7277B9FE-96A3-497C-AFC2-4C11E6D6CD6F}" srcOrd="0" destOrd="0" presId="urn:microsoft.com/office/officeart/2008/layout/LinedList"/>
    <dgm:cxn modelId="{175F127A-7BA1-4EC8-A591-FB6B627E9DB4}" type="presParOf" srcId="{15D37BAC-1592-44EE-8F79-D7D9BB034BA8}" destId="{9EC4CC32-61BE-40E7-93FC-FC039E3C0F3F}" srcOrd="1" destOrd="0" presId="urn:microsoft.com/office/officeart/2008/layout/LinedList"/>
    <dgm:cxn modelId="{41E1FF8D-1F76-4DC8-A562-C1B1DB98FEA6}" type="presParOf" srcId="{9EC4CC32-61BE-40E7-93FC-FC039E3C0F3F}" destId="{0D5F8E38-63E6-4594-8848-2D590A5AF112}" srcOrd="0" destOrd="0" presId="urn:microsoft.com/office/officeart/2008/layout/LinedList"/>
    <dgm:cxn modelId="{356164DA-8A48-4ACD-9134-D53015991AF7}" type="presParOf" srcId="{9EC4CC32-61BE-40E7-93FC-FC039E3C0F3F}" destId="{A37C544A-6FA7-4F15-9F1C-6776D57EDA25}" srcOrd="1" destOrd="0" presId="urn:microsoft.com/office/officeart/2008/layout/LinedList"/>
    <dgm:cxn modelId="{B923AE89-4897-4ED6-9B37-E47BCC041D48}" type="presParOf" srcId="{15D37BAC-1592-44EE-8F79-D7D9BB034BA8}" destId="{0684932E-54A9-4E40-B239-9806FA2C6D42}" srcOrd="2" destOrd="0" presId="urn:microsoft.com/office/officeart/2008/layout/LinedList"/>
    <dgm:cxn modelId="{495DBE2F-9F54-4B8D-85DC-FBCE4CB1C320}" type="presParOf" srcId="{15D37BAC-1592-44EE-8F79-D7D9BB034BA8}" destId="{0AF2C949-A70A-4410-A2B1-9B4246FC6315}" srcOrd="3" destOrd="0" presId="urn:microsoft.com/office/officeart/2008/layout/LinedList"/>
    <dgm:cxn modelId="{5DF2CE17-EA16-48F1-9C23-F545A30B97FF}" type="presParOf" srcId="{0AF2C949-A70A-4410-A2B1-9B4246FC6315}" destId="{1E00ECEB-E134-4D84-92C6-8A48D4CD3425}" srcOrd="0" destOrd="0" presId="urn:microsoft.com/office/officeart/2008/layout/LinedList"/>
    <dgm:cxn modelId="{AE87AFA7-6B6A-4FA8-8305-6DAFC0CBA0F2}" type="presParOf" srcId="{0AF2C949-A70A-4410-A2B1-9B4246FC6315}" destId="{AF40C24B-5A9E-485E-9872-4939E3045DEA}" srcOrd="1" destOrd="0" presId="urn:microsoft.com/office/officeart/2008/layout/LinedList"/>
    <dgm:cxn modelId="{247CE245-53FC-492D-8166-4BA7B0B6A684}" type="presParOf" srcId="{15D37BAC-1592-44EE-8F79-D7D9BB034BA8}" destId="{95AB0EF3-BF3E-4C07-B342-F8E3A224219C}" srcOrd="4" destOrd="0" presId="urn:microsoft.com/office/officeart/2008/layout/LinedList"/>
    <dgm:cxn modelId="{61A9D4BC-A188-49A9-9AF9-CBCDACA1B91C}" type="presParOf" srcId="{15D37BAC-1592-44EE-8F79-D7D9BB034BA8}" destId="{9F20D690-8334-4CB3-B0E7-8F9A681B51E2}" srcOrd="5" destOrd="0" presId="urn:microsoft.com/office/officeart/2008/layout/LinedList"/>
    <dgm:cxn modelId="{5CACE43F-070E-4998-AF20-1D7F9E52BB9C}" type="presParOf" srcId="{9F20D690-8334-4CB3-B0E7-8F9A681B51E2}" destId="{8EE1B2B5-FFBE-4AFD-AFA0-D2F41017278B}" srcOrd="0" destOrd="0" presId="urn:microsoft.com/office/officeart/2008/layout/LinedList"/>
    <dgm:cxn modelId="{E97AB0F7-8018-4229-8D05-9B2A687BB7E9}" type="presParOf" srcId="{9F20D690-8334-4CB3-B0E7-8F9A681B51E2}" destId="{43AECC79-DF83-44DC-A56A-A8A0080CE727}" srcOrd="1" destOrd="0" presId="urn:microsoft.com/office/officeart/2008/layout/LinedList"/>
    <dgm:cxn modelId="{51B804B2-C72D-4D49-9642-9BF4CB73453B}" type="presParOf" srcId="{15D37BAC-1592-44EE-8F79-D7D9BB034BA8}" destId="{DDD54C05-CD9E-478A-BF27-57BE4D899B8D}" srcOrd="6" destOrd="0" presId="urn:microsoft.com/office/officeart/2008/layout/LinedList"/>
    <dgm:cxn modelId="{61BDE704-FB4A-4A24-83FF-2269762B1FDB}" type="presParOf" srcId="{15D37BAC-1592-44EE-8F79-D7D9BB034BA8}" destId="{CF6E78A4-32C2-474E-B975-FB6D128B9E88}" srcOrd="7" destOrd="0" presId="urn:microsoft.com/office/officeart/2008/layout/LinedList"/>
    <dgm:cxn modelId="{3E436A3E-056A-4930-B117-61B257CAB373}" type="presParOf" srcId="{CF6E78A4-32C2-474E-B975-FB6D128B9E88}" destId="{F6E16890-B3B3-432C-9A44-78A3418D6F55}" srcOrd="0" destOrd="0" presId="urn:microsoft.com/office/officeart/2008/layout/LinedList"/>
    <dgm:cxn modelId="{CE808151-FA6C-42AC-9227-B98CA2F85250}" type="presParOf" srcId="{CF6E78A4-32C2-474E-B975-FB6D128B9E88}" destId="{2CCAB473-1AC2-442A-A07F-5BD9902A716F}" srcOrd="1" destOrd="0" presId="urn:microsoft.com/office/officeart/2008/layout/LinedList"/>
    <dgm:cxn modelId="{DCDB62B0-951B-463B-8ACA-91442236F83A}" type="presParOf" srcId="{15D37BAC-1592-44EE-8F79-D7D9BB034BA8}" destId="{DEA95FA6-342B-4112-BF8C-DDE0E34DA8A8}" srcOrd="8" destOrd="0" presId="urn:microsoft.com/office/officeart/2008/layout/LinedList"/>
    <dgm:cxn modelId="{34D4E100-8738-4724-BBFF-5CF89D2D677A}" type="presParOf" srcId="{15D37BAC-1592-44EE-8F79-D7D9BB034BA8}" destId="{ADD146E8-B99B-42ED-A432-62019BAE264A}" srcOrd="9" destOrd="0" presId="urn:microsoft.com/office/officeart/2008/layout/LinedList"/>
    <dgm:cxn modelId="{A1A983FD-B0FF-4CBD-BC2E-F28ADE53370E}" type="presParOf" srcId="{ADD146E8-B99B-42ED-A432-62019BAE264A}" destId="{35832F04-7FF4-4E11-AE85-D1E7F59CB837}" srcOrd="0" destOrd="0" presId="urn:microsoft.com/office/officeart/2008/layout/LinedList"/>
    <dgm:cxn modelId="{23681340-7D3A-46AD-8DE0-74E63E9F4C9E}" type="presParOf" srcId="{ADD146E8-B99B-42ED-A432-62019BAE264A}" destId="{D52B1E27-0C0A-441D-9C1B-59DD509AB82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318A78-5498-4425-9E30-7F687583391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27BB421-FEF6-4DCC-880D-D8DC1CA13881}">
      <dgm:prSet/>
      <dgm:spPr/>
      <dgm:t>
        <a:bodyPr/>
        <a:lstStyle/>
        <a:p>
          <a:r>
            <a:rPr lang="en-US" dirty="0"/>
            <a:t>ACOG Practice Bulletin 226, May 2016, Reaffirmed 2018</a:t>
          </a:r>
        </a:p>
      </dgm:t>
    </dgm:pt>
    <dgm:pt modelId="{901F7D25-258A-4B6E-B322-0ADA095113FE}" type="parTrans" cxnId="{38F424EC-7F95-4AA8-87FC-8A0D322074AE}">
      <dgm:prSet/>
      <dgm:spPr/>
      <dgm:t>
        <a:bodyPr/>
        <a:lstStyle/>
        <a:p>
          <a:endParaRPr lang="en-US"/>
        </a:p>
      </dgm:t>
    </dgm:pt>
    <dgm:pt modelId="{A0ECBB80-E082-4825-A5E8-EDE02CA3493E}" type="sibTrans" cxnId="{38F424EC-7F95-4AA8-87FC-8A0D322074AE}">
      <dgm:prSet/>
      <dgm:spPr/>
      <dgm:t>
        <a:bodyPr/>
        <a:lstStyle/>
        <a:p>
          <a:endParaRPr lang="en-US"/>
        </a:p>
      </dgm:t>
    </dgm:pt>
    <dgm:pt modelId="{3855EFCB-34F5-44B5-AE48-1055357B9577}">
      <dgm:prSet/>
      <dgm:spPr/>
      <dgm:t>
        <a:bodyPr/>
        <a:lstStyle/>
        <a:p>
          <a:r>
            <a:rPr lang="en-US" dirty="0"/>
            <a:t>ISPD 2015</a:t>
          </a:r>
        </a:p>
      </dgm:t>
    </dgm:pt>
    <dgm:pt modelId="{01D902E4-9D24-41D4-A6E1-00BEDBFCD909}" type="parTrans" cxnId="{B32ED0CC-D649-43F7-90A7-EBFE1C736B90}">
      <dgm:prSet/>
      <dgm:spPr/>
      <dgm:t>
        <a:bodyPr/>
        <a:lstStyle/>
        <a:p>
          <a:endParaRPr lang="en-US"/>
        </a:p>
      </dgm:t>
    </dgm:pt>
    <dgm:pt modelId="{B61F1DDC-814F-44C1-AB4A-60C84FCB17B0}" type="sibTrans" cxnId="{B32ED0CC-D649-43F7-90A7-EBFE1C736B90}">
      <dgm:prSet/>
      <dgm:spPr/>
      <dgm:t>
        <a:bodyPr/>
        <a:lstStyle/>
        <a:p>
          <a:endParaRPr lang="en-US"/>
        </a:p>
      </dgm:t>
    </dgm:pt>
    <dgm:pt modelId="{376AEE72-0064-4037-930E-72B082C87E87}">
      <dgm:prSet/>
      <dgm:spPr/>
      <dgm:t>
        <a:bodyPr/>
        <a:lstStyle/>
        <a:p>
          <a:r>
            <a:rPr lang="en-US" dirty="0"/>
            <a:t>ACMG 2016</a:t>
          </a:r>
        </a:p>
      </dgm:t>
    </dgm:pt>
    <dgm:pt modelId="{74804234-4CB9-4CAA-81BA-702D0B74D49E}" type="parTrans" cxnId="{3F24F05D-1009-48DC-858E-AD76C128A315}">
      <dgm:prSet/>
      <dgm:spPr/>
      <dgm:t>
        <a:bodyPr/>
        <a:lstStyle/>
        <a:p>
          <a:endParaRPr lang="en-US"/>
        </a:p>
      </dgm:t>
    </dgm:pt>
    <dgm:pt modelId="{B428349F-993A-4376-8326-2A4869DEFA63}" type="sibTrans" cxnId="{3F24F05D-1009-48DC-858E-AD76C128A315}">
      <dgm:prSet/>
      <dgm:spPr/>
      <dgm:t>
        <a:bodyPr/>
        <a:lstStyle/>
        <a:p>
          <a:endParaRPr lang="en-US"/>
        </a:p>
      </dgm:t>
    </dgm:pt>
    <dgm:pt modelId="{66474C30-BAA4-433B-96AC-0B6545D67808}">
      <dgm:prSet/>
      <dgm:spPr/>
      <dgm:t>
        <a:bodyPr/>
        <a:lstStyle/>
        <a:p>
          <a:r>
            <a:rPr lang="en-US" dirty="0"/>
            <a:t>All pregnant women, regardless of maternal age or aneuploidy risk, </a:t>
          </a:r>
          <a:r>
            <a:rPr lang="en-US" b="1" dirty="0"/>
            <a:t>should be offered prenatal genetic screening [including NIPS] </a:t>
          </a:r>
          <a:r>
            <a:rPr lang="en-US" dirty="0"/>
            <a:t>and diagnostic testing </a:t>
          </a:r>
        </a:p>
      </dgm:t>
    </dgm:pt>
    <dgm:pt modelId="{88FB8B75-ADDF-42CE-BB8F-FD87C74BF9AE}" type="parTrans" cxnId="{20E34243-FBE4-49E0-AFB0-9F852A719597}">
      <dgm:prSet/>
      <dgm:spPr/>
      <dgm:t>
        <a:bodyPr/>
        <a:lstStyle/>
        <a:p>
          <a:endParaRPr lang="en-US"/>
        </a:p>
      </dgm:t>
    </dgm:pt>
    <dgm:pt modelId="{0E4C5FB8-0CA5-43E1-91D9-BA4330C752C5}" type="sibTrans" cxnId="{20E34243-FBE4-49E0-AFB0-9F852A719597}">
      <dgm:prSet/>
      <dgm:spPr/>
      <dgm:t>
        <a:bodyPr/>
        <a:lstStyle/>
        <a:p>
          <a:endParaRPr lang="en-US"/>
        </a:p>
      </dgm:t>
    </dgm:pt>
    <dgm:pt modelId="{F658A052-954B-4641-B9E5-3CB0FBDE645E}">
      <dgm:prSet/>
      <dgm:spPr/>
      <dgm:t>
        <a:bodyPr/>
        <a:lstStyle/>
        <a:p>
          <a:r>
            <a:rPr lang="en-US" dirty="0"/>
            <a:t>All pregnant women </a:t>
          </a:r>
          <a:r>
            <a:rPr lang="en-US" b="1" dirty="0"/>
            <a:t>should be offered </a:t>
          </a:r>
          <a:r>
            <a:rPr lang="en-US" b="1" dirty="0" err="1"/>
            <a:t>cfDNA</a:t>
          </a:r>
          <a:r>
            <a:rPr lang="en-US" b="1" dirty="0"/>
            <a:t> screening </a:t>
          </a:r>
          <a:r>
            <a:rPr lang="en-US" dirty="0"/>
            <a:t>as a primary test</a:t>
          </a:r>
        </a:p>
      </dgm:t>
    </dgm:pt>
    <dgm:pt modelId="{F132A9F7-2CCC-4209-BABC-9DB91AC942C2}" type="parTrans" cxnId="{EF86F06E-48DA-47FA-B0F0-AEB01902A309}">
      <dgm:prSet/>
      <dgm:spPr/>
      <dgm:t>
        <a:bodyPr/>
        <a:lstStyle/>
        <a:p>
          <a:endParaRPr lang="en-US"/>
        </a:p>
      </dgm:t>
    </dgm:pt>
    <dgm:pt modelId="{DD15129C-0F69-479E-B781-1AA7B6FE5552}" type="sibTrans" cxnId="{EF86F06E-48DA-47FA-B0F0-AEB01902A309}">
      <dgm:prSet/>
      <dgm:spPr/>
      <dgm:t>
        <a:bodyPr/>
        <a:lstStyle/>
        <a:p>
          <a:endParaRPr lang="en-US"/>
        </a:p>
      </dgm:t>
    </dgm:pt>
    <dgm:pt modelId="{DC0446A7-CB6C-4D49-97CB-D07196495CBD}">
      <dgm:prSet/>
      <dgm:spPr/>
      <dgm:t>
        <a:bodyPr/>
        <a:lstStyle/>
        <a:p>
          <a:r>
            <a:rPr lang="en-US" dirty="0"/>
            <a:t>All pregnant </a:t>
          </a:r>
          <a:r>
            <a:rPr lang="en-US" b="1" dirty="0"/>
            <a:t>women should be informed that NIPS is the most sensitive screening option</a:t>
          </a:r>
          <a:r>
            <a:rPr lang="en-US" dirty="0"/>
            <a:t> for the common </a:t>
          </a:r>
          <a:r>
            <a:rPr lang="en-US" dirty="0" err="1"/>
            <a:t>trisomies</a:t>
          </a:r>
          <a:r>
            <a:rPr lang="en-US" dirty="0"/>
            <a:t> 13,18,21 (i.e., Patau, Edwards and Down syndrome)</a:t>
          </a:r>
        </a:p>
      </dgm:t>
    </dgm:pt>
    <dgm:pt modelId="{B61DCAEC-35AB-4C10-9494-89DCA60AE067}" type="parTrans" cxnId="{648255CD-1208-46CA-B7BC-885197B4864D}">
      <dgm:prSet/>
      <dgm:spPr/>
      <dgm:t>
        <a:bodyPr/>
        <a:lstStyle/>
        <a:p>
          <a:endParaRPr lang="en-US"/>
        </a:p>
      </dgm:t>
    </dgm:pt>
    <dgm:pt modelId="{0839EF44-76D1-42E1-A7AF-4445DA30A0B1}" type="sibTrans" cxnId="{648255CD-1208-46CA-B7BC-885197B4864D}">
      <dgm:prSet/>
      <dgm:spPr/>
      <dgm:t>
        <a:bodyPr/>
        <a:lstStyle/>
        <a:p>
          <a:endParaRPr lang="en-US"/>
        </a:p>
      </dgm:t>
    </dgm:pt>
    <dgm:pt modelId="{7DE01579-5159-4DE2-AAB5-A577A1D683BF}" type="pres">
      <dgm:prSet presAssocID="{E3318A78-5498-4425-9E30-7F687583391F}" presName="Name0" presStyleCnt="0">
        <dgm:presLayoutVars>
          <dgm:dir/>
          <dgm:animLvl val="lvl"/>
          <dgm:resizeHandles val="exact"/>
        </dgm:presLayoutVars>
      </dgm:prSet>
      <dgm:spPr/>
    </dgm:pt>
    <dgm:pt modelId="{C733ABE1-5397-499D-AE49-D41B981638C8}" type="pres">
      <dgm:prSet presAssocID="{C27BB421-FEF6-4DCC-880D-D8DC1CA13881}" presName="linNode" presStyleCnt="0"/>
      <dgm:spPr/>
    </dgm:pt>
    <dgm:pt modelId="{2F8D6707-70FE-4A99-910D-04E0F24681B0}" type="pres">
      <dgm:prSet presAssocID="{C27BB421-FEF6-4DCC-880D-D8DC1CA13881}" presName="parentText" presStyleLbl="node1" presStyleIdx="0" presStyleCnt="3">
        <dgm:presLayoutVars>
          <dgm:chMax val="1"/>
          <dgm:bulletEnabled val="1"/>
        </dgm:presLayoutVars>
      </dgm:prSet>
      <dgm:spPr/>
    </dgm:pt>
    <dgm:pt modelId="{94B291F4-5001-4716-B5C8-33EE5E3C1111}" type="pres">
      <dgm:prSet presAssocID="{C27BB421-FEF6-4DCC-880D-D8DC1CA13881}" presName="descendantText" presStyleLbl="alignAccFollowNode1" presStyleIdx="0" presStyleCnt="3">
        <dgm:presLayoutVars>
          <dgm:bulletEnabled val="1"/>
        </dgm:presLayoutVars>
      </dgm:prSet>
      <dgm:spPr/>
    </dgm:pt>
    <dgm:pt modelId="{6BFED6AE-F15F-432A-ADFC-5C2B378E6773}" type="pres">
      <dgm:prSet presAssocID="{A0ECBB80-E082-4825-A5E8-EDE02CA3493E}" presName="sp" presStyleCnt="0"/>
      <dgm:spPr/>
    </dgm:pt>
    <dgm:pt modelId="{1B3F7B15-5DEA-4E63-A936-0BB0C522BC60}" type="pres">
      <dgm:prSet presAssocID="{3855EFCB-34F5-44B5-AE48-1055357B9577}" presName="linNode" presStyleCnt="0"/>
      <dgm:spPr/>
    </dgm:pt>
    <dgm:pt modelId="{E17DD079-EFCC-4E01-924E-BC10CE388DAE}" type="pres">
      <dgm:prSet presAssocID="{3855EFCB-34F5-44B5-AE48-1055357B9577}" presName="parentText" presStyleLbl="node1" presStyleIdx="1" presStyleCnt="3">
        <dgm:presLayoutVars>
          <dgm:chMax val="1"/>
          <dgm:bulletEnabled val="1"/>
        </dgm:presLayoutVars>
      </dgm:prSet>
      <dgm:spPr/>
    </dgm:pt>
    <dgm:pt modelId="{93CE562A-27F3-48BB-BF29-1B0D558337C8}" type="pres">
      <dgm:prSet presAssocID="{3855EFCB-34F5-44B5-AE48-1055357B9577}" presName="descendantText" presStyleLbl="alignAccFollowNode1" presStyleIdx="1" presStyleCnt="3">
        <dgm:presLayoutVars>
          <dgm:bulletEnabled val="1"/>
        </dgm:presLayoutVars>
      </dgm:prSet>
      <dgm:spPr/>
    </dgm:pt>
    <dgm:pt modelId="{E6A40303-F51D-41AE-A70F-5B5D2D11D7B8}" type="pres">
      <dgm:prSet presAssocID="{B61F1DDC-814F-44C1-AB4A-60C84FCB17B0}" presName="sp" presStyleCnt="0"/>
      <dgm:spPr/>
    </dgm:pt>
    <dgm:pt modelId="{7692AD42-967A-49B0-949F-362DA610CB7E}" type="pres">
      <dgm:prSet presAssocID="{376AEE72-0064-4037-930E-72B082C87E87}" presName="linNode" presStyleCnt="0"/>
      <dgm:spPr/>
    </dgm:pt>
    <dgm:pt modelId="{5C01DBCD-E487-4EE7-9090-8B3C3A6D341A}" type="pres">
      <dgm:prSet presAssocID="{376AEE72-0064-4037-930E-72B082C87E87}" presName="parentText" presStyleLbl="node1" presStyleIdx="2" presStyleCnt="3">
        <dgm:presLayoutVars>
          <dgm:chMax val="1"/>
          <dgm:bulletEnabled val="1"/>
        </dgm:presLayoutVars>
      </dgm:prSet>
      <dgm:spPr/>
    </dgm:pt>
    <dgm:pt modelId="{42BE99FC-06C7-4DD9-8843-B8CD35117A4C}" type="pres">
      <dgm:prSet presAssocID="{376AEE72-0064-4037-930E-72B082C87E87}" presName="descendantText" presStyleLbl="alignAccFollowNode1" presStyleIdx="2" presStyleCnt="3">
        <dgm:presLayoutVars>
          <dgm:bulletEnabled val="1"/>
        </dgm:presLayoutVars>
      </dgm:prSet>
      <dgm:spPr/>
    </dgm:pt>
  </dgm:ptLst>
  <dgm:cxnLst>
    <dgm:cxn modelId="{C43CDF0B-69E9-4D27-A870-BE6B8876676A}" type="presOf" srcId="{66474C30-BAA4-433B-96AC-0B6545D67808}" destId="{94B291F4-5001-4716-B5C8-33EE5E3C1111}" srcOrd="0" destOrd="0" presId="urn:microsoft.com/office/officeart/2005/8/layout/vList5"/>
    <dgm:cxn modelId="{CF751B29-021D-41BE-BD64-D06603FEA530}" type="presOf" srcId="{DC0446A7-CB6C-4D49-97CB-D07196495CBD}" destId="{42BE99FC-06C7-4DD9-8843-B8CD35117A4C}" srcOrd="0" destOrd="0" presId="urn:microsoft.com/office/officeart/2005/8/layout/vList5"/>
    <dgm:cxn modelId="{20E34243-FBE4-49E0-AFB0-9F852A719597}" srcId="{C27BB421-FEF6-4DCC-880D-D8DC1CA13881}" destId="{66474C30-BAA4-433B-96AC-0B6545D67808}" srcOrd="0" destOrd="0" parTransId="{88FB8B75-ADDF-42CE-BB8F-FD87C74BF9AE}" sibTransId="{0E4C5FB8-0CA5-43E1-91D9-BA4330C752C5}"/>
    <dgm:cxn modelId="{E9A3ED55-AF68-49B6-B389-CAC3BE8A325E}" type="presOf" srcId="{E3318A78-5498-4425-9E30-7F687583391F}" destId="{7DE01579-5159-4DE2-AAB5-A577A1D683BF}" srcOrd="0" destOrd="0" presId="urn:microsoft.com/office/officeart/2005/8/layout/vList5"/>
    <dgm:cxn modelId="{3F24F05D-1009-48DC-858E-AD76C128A315}" srcId="{E3318A78-5498-4425-9E30-7F687583391F}" destId="{376AEE72-0064-4037-930E-72B082C87E87}" srcOrd="2" destOrd="0" parTransId="{74804234-4CB9-4CAA-81BA-702D0B74D49E}" sibTransId="{B428349F-993A-4376-8326-2A4869DEFA63}"/>
    <dgm:cxn modelId="{EF86F06E-48DA-47FA-B0F0-AEB01902A309}" srcId="{3855EFCB-34F5-44B5-AE48-1055357B9577}" destId="{F658A052-954B-4641-B9E5-3CB0FBDE645E}" srcOrd="0" destOrd="0" parTransId="{F132A9F7-2CCC-4209-BABC-9DB91AC942C2}" sibTransId="{DD15129C-0F69-479E-B781-1AA7B6FE5552}"/>
    <dgm:cxn modelId="{4CFD17C0-9CEA-4C00-A847-B1570117578A}" type="presOf" srcId="{376AEE72-0064-4037-930E-72B082C87E87}" destId="{5C01DBCD-E487-4EE7-9090-8B3C3A6D341A}" srcOrd="0" destOrd="0" presId="urn:microsoft.com/office/officeart/2005/8/layout/vList5"/>
    <dgm:cxn modelId="{9E1B10C6-BAB2-4276-A8CA-7ABE72311D7C}" type="presOf" srcId="{C27BB421-FEF6-4DCC-880D-D8DC1CA13881}" destId="{2F8D6707-70FE-4A99-910D-04E0F24681B0}" srcOrd="0" destOrd="0" presId="urn:microsoft.com/office/officeart/2005/8/layout/vList5"/>
    <dgm:cxn modelId="{B32ED0CC-D649-43F7-90A7-EBFE1C736B90}" srcId="{E3318A78-5498-4425-9E30-7F687583391F}" destId="{3855EFCB-34F5-44B5-AE48-1055357B9577}" srcOrd="1" destOrd="0" parTransId="{01D902E4-9D24-41D4-A6E1-00BEDBFCD909}" sibTransId="{B61F1DDC-814F-44C1-AB4A-60C84FCB17B0}"/>
    <dgm:cxn modelId="{648255CD-1208-46CA-B7BC-885197B4864D}" srcId="{376AEE72-0064-4037-930E-72B082C87E87}" destId="{DC0446A7-CB6C-4D49-97CB-D07196495CBD}" srcOrd="0" destOrd="0" parTransId="{B61DCAEC-35AB-4C10-9494-89DCA60AE067}" sibTransId="{0839EF44-76D1-42E1-A7AF-4445DA30A0B1}"/>
    <dgm:cxn modelId="{8D195CD9-50C6-4277-B369-774ED383DE83}" type="presOf" srcId="{3855EFCB-34F5-44B5-AE48-1055357B9577}" destId="{E17DD079-EFCC-4E01-924E-BC10CE388DAE}" srcOrd="0" destOrd="0" presId="urn:microsoft.com/office/officeart/2005/8/layout/vList5"/>
    <dgm:cxn modelId="{8883E3E5-FAA2-40D4-BB69-B907206C3030}" type="presOf" srcId="{F658A052-954B-4641-B9E5-3CB0FBDE645E}" destId="{93CE562A-27F3-48BB-BF29-1B0D558337C8}" srcOrd="0" destOrd="0" presId="urn:microsoft.com/office/officeart/2005/8/layout/vList5"/>
    <dgm:cxn modelId="{38F424EC-7F95-4AA8-87FC-8A0D322074AE}" srcId="{E3318A78-5498-4425-9E30-7F687583391F}" destId="{C27BB421-FEF6-4DCC-880D-D8DC1CA13881}" srcOrd="0" destOrd="0" parTransId="{901F7D25-258A-4B6E-B322-0ADA095113FE}" sibTransId="{A0ECBB80-E082-4825-A5E8-EDE02CA3493E}"/>
    <dgm:cxn modelId="{DBF20702-5CA2-4676-BCDB-C751DDD8917F}" type="presParOf" srcId="{7DE01579-5159-4DE2-AAB5-A577A1D683BF}" destId="{C733ABE1-5397-499D-AE49-D41B981638C8}" srcOrd="0" destOrd="0" presId="urn:microsoft.com/office/officeart/2005/8/layout/vList5"/>
    <dgm:cxn modelId="{301B7FF4-0C75-422A-9ED4-C88F1EA8E5F9}" type="presParOf" srcId="{C733ABE1-5397-499D-AE49-D41B981638C8}" destId="{2F8D6707-70FE-4A99-910D-04E0F24681B0}" srcOrd="0" destOrd="0" presId="urn:microsoft.com/office/officeart/2005/8/layout/vList5"/>
    <dgm:cxn modelId="{AF0CAA29-09EA-4290-ADEE-4A8D61361560}" type="presParOf" srcId="{C733ABE1-5397-499D-AE49-D41B981638C8}" destId="{94B291F4-5001-4716-B5C8-33EE5E3C1111}" srcOrd="1" destOrd="0" presId="urn:microsoft.com/office/officeart/2005/8/layout/vList5"/>
    <dgm:cxn modelId="{FD5ADC1A-0DDE-4B46-B64B-C3F21DC631F4}" type="presParOf" srcId="{7DE01579-5159-4DE2-AAB5-A577A1D683BF}" destId="{6BFED6AE-F15F-432A-ADFC-5C2B378E6773}" srcOrd="1" destOrd="0" presId="urn:microsoft.com/office/officeart/2005/8/layout/vList5"/>
    <dgm:cxn modelId="{4DD01538-AA9D-4E13-B11F-9B14A8F95F81}" type="presParOf" srcId="{7DE01579-5159-4DE2-AAB5-A577A1D683BF}" destId="{1B3F7B15-5DEA-4E63-A936-0BB0C522BC60}" srcOrd="2" destOrd="0" presId="urn:microsoft.com/office/officeart/2005/8/layout/vList5"/>
    <dgm:cxn modelId="{2AC6D06F-0BE9-427F-9F4C-0DA1976E770E}" type="presParOf" srcId="{1B3F7B15-5DEA-4E63-A936-0BB0C522BC60}" destId="{E17DD079-EFCC-4E01-924E-BC10CE388DAE}" srcOrd="0" destOrd="0" presId="urn:microsoft.com/office/officeart/2005/8/layout/vList5"/>
    <dgm:cxn modelId="{C314B4D2-1FEB-4B7C-BCF9-C351DCF97FA4}" type="presParOf" srcId="{1B3F7B15-5DEA-4E63-A936-0BB0C522BC60}" destId="{93CE562A-27F3-48BB-BF29-1B0D558337C8}" srcOrd="1" destOrd="0" presId="urn:microsoft.com/office/officeart/2005/8/layout/vList5"/>
    <dgm:cxn modelId="{430793E3-EBD9-4BD3-B098-E6E50A01B6E4}" type="presParOf" srcId="{7DE01579-5159-4DE2-AAB5-A577A1D683BF}" destId="{E6A40303-F51D-41AE-A70F-5B5D2D11D7B8}" srcOrd="3" destOrd="0" presId="urn:microsoft.com/office/officeart/2005/8/layout/vList5"/>
    <dgm:cxn modelId="{207BAEB7-E3C9-426C-997E-1590D6F3E046}" type="presParOf" srcId="{7DE01579-5159-4DE2-AAB5-A577A1D683BF}" destId="{7692AD42-967A-49B0-949F-362DA610CB7E}" srcOrd="4" destOrd="0" presId="urn:microsoft.com/office/officeart/2005/8/layout/vList5"/>
    <dgm:cxn modelId="{ED30C70A-85A3-4F99-907F-D6EBEEC5E312}" type="presParOf" srcId="{7692AD42-967A-49B0-949F-362DA610CB7E}" destId="{5C01DBCD-E487-4EE7-9090-8B3C3A6D341A}" srcOrd="0" destOrd="0" presId="urn:microsoft.com/office/officeart/2005/8/layout/vList5"/>
    <dgm:cxn modelId="{802D27A1-8E08-4882-B320-B509B84A8471}" type="presParOf" srcId="{7692AD42-967A-49B0-949F-362DA610CB7E}" destId="{42BE99FC-06C7-4DD9-8843-B8CD35117A4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5261C6-D3EB-4598-AB79-417FF42F5150}"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D0093DC1-AEB5-4F8F-B4C5-3E80D0802EB2}">
      <dgm:prSet/>
      <dgm:spPr/>
      <dgm:t>
        <a:bodyPr/>
        <a:lstStyle/>
        <a:p>
          <a:r>
            <a:rPr lang="en-US" dirty="0"/>
            <a:t>Various laboratories offer deletion analysis of relatively well described conditions such as 22q11.2, Prader Willi and Angelman syndromes, Williams syndrome, etc.</a:t>
          </a:r>
        </a:p>
      </dgm:t>
    </dgm:pt>
    <dgm:pt modelId="{4500D0FB-8F93-4EBE-906B-8D8AD9173AD5}" type="parTrans" cxnId="{C5A40E0A-2CBD-47C1-A070-1C9A84623106}">
      <dgm:prSet/>
      <dgm:spPr/>
      <dgm:t>
        <a:bodyPr/>
        <a:lstStyle/>
        <a:p>
          <a:endParaRPr lang="en-US"/>
        </a:p>
      </dgm:t>
    </dgm:pt>
    <dgm:pt modelId="{19AFF023-DC06-4F16-9B82-5D7D72F219A1}" type="sibTrans" cxnId="{C5A40E0A-2CBD-47C1-A070-1C9A84623106}">
      <dgm:prSet/>
      <dgm:spPr/>
      <dgm:t>
        <a:bodyPr/>
        <a:lstStyle/>
        <a:p>
          <a:endParaRPr lang="en-US"/>
        </a:p>
      </dgm:t>
    </dgm:pt>
    <dgm:pt modelId="{6B425C99-B3C4-4BF6-8A12-88872251A8AD}">
      <dgm:prSet/>
      <dgm:spPr/>
      <dgm:t>
        <a:bodyPr/>
        <a:lstStyle/>
        <a:p>
          <a:r>
            <a:rPr lang="en-US" dirty="0"/>
            <a:t>Current guidelines </a:t>
          </a:r>
          <a:r>
            <a:rPr lang="en-US" b="1" dirty="0"/>
            <a:t>do not recommend NIPS deletion screening </a:t>
          </a:r>
          <a:r>
            <a:rPr lang="en-US" dirty="0"/>
            <a:t>as sensitivity/specificity/PPV are difficult to estimate. </a:t>
          </a:r>
        </a:p>
      </dgm:t>
    </dgm:pt>
    <dgm:pt modelId="{C2D136FB-9802-4F64-88EE-74778FF850B4}" type="parTrans" cxnId="{564A2958-50FC-4A7D-B04E-2991DD9E6970}">
      <dgm:prSet/>
      <dgm:spPr/>
      <dgm:t>
        <a:bodyPr/>
        <a:lstStyle/>
        <a:p>
          <a:endParaRPr lang="en-US"/>
        </a:p>
      </dgm:t>
    </dgm:pt>
    <dgm:pt modelId="{CD6C2D85-F9EF-4033-B1D8-52CDBC67CAA1}" type="sibTrans" cxnId="{564A2958-50FC-4A7D-B04E-2991DD9E6970}">
      <dgm:prSet/>
      <dgm:spPr/>
      <dgm:t>
        <a:bodyPr/>
        <a:lstStyle/>
        <a:p>
          <a:endParaRPr lang="en-US"/>
        </a:p>
      </dgm:t>
    </dgm:pt>
    <dgm:pt modelId="{43373F48-C145-4B04-A62D-CF33F0ADDF45}">
      <dgm:prSet/>
      <dgm:spPr/>
      <dgm:t>
        <a:bodyPr/>
        <a:lstStyle/>
        <a:p>
          <a:r>
            <a:rPr lang="en-US" dirty="0"/>
            <a:t>Chromosomal Microarray (CMA), performed on CVS or amnio sample, can detect deletions and duplications which occur in approximately 1.5% of all pregnancies, regardless of maternal age. </a:t>
          </a:r>
        </a:p>
      </dgm:t>
    </dgm:pt>
    <dgm:pt modelId="{3DDBE9F1-F2CE-4882-9401-245CBA9B887D}" type="parTrans" cxnId="{72031162-7CE9-41A3-A1CC-23C20AC47E05}">
      <dgm:prSet/>
      <dgm:spPr/>
      <dgm:t>
        <a:bodyPr/>
        <a:lstStyle/>
        <a:p>
          <a:endParaRPr lang="en-US"/>
        </a:p>
      </dgm:t>
    </dgm:pt>
    <dgm:pt modelId="{7C15A00F-EE82-4AE0-AF6E-067AAADB9179}" type="sibTrans" cxnId="{72031162-7CE9-41A3-A1CC-23C20AC47E05}">
      <dgm:prSet/>
      <dgm:spPr/>
      <dgm:t>
        <a:bodyPr/>
        <a:lstStyle/>
        <a:p>
          <a:endParaRPr lang="en-US"/>
        </a:p>
      </dgm:t>
    </dgm:pt>
    <dgm:pt modelId="{828917C6-DF90-4C13-84FF-C512301BBB3D}" type="pres">
      <dgm:prSet presAssocID="{E55261C6-D3EB-4598-AB79-417FF42F5150}" presName="vert0" presStyleCnt="0">
        <dgm:presLayoutVars>
          <dgm:dir/>
          <dgm:animOne val="branch"/>
          <dgm:animLvl val="lvl"/>
        </dgm:presLayoutVars>
      </dgm:prSet>
      <dgm:spPr/>
    </dgm:pt>
    <dgm:pt modelId="{34F45862-DCAA-4C53-BFA5-7AC0578C3EBC}" type="pres">
      <dgm:prSet presAssocID="{D0093DC1-AEB5-4F8F-B4C5-3E80D0802EB2}" presName="thickLine" presStyleLbl="alignNode1" presStyleIdx="0" presStyleCnt="3"/>
      <dgm:spPr/>
    </dgm:pt>
    <dgm:pt modelId="{7B430B7E-A5B5-4543-972F-3EADC3D61E4E}" type="pres">
      <dgm:prSet presAssocID="{D0093DC1-AEB5-4F8F-B4C5-3E80D0802EB2}" presName="horz1" presStyleCnt="0"/>
      <dgm:spPr/>
    </dgm:pt>
    <dgm:pt modelId="{4118D438-2AB2-46C0-B8AF-B3E905F7CE6B}" type="pres">
      <dgm:prSet presAssocID="{D0093DC1-AEB5-4F8F-B4C5-3E80D0802EB2}" presName="tx1" presStyleLbl="revTx" presStyleIdx="0" presStyleCnt="3"/>
      <dgm:spPr/>
    </dgm:pt>
    <dgm:pt modelId="{02EAE1F3-8719-4C0E-9781-46EB20E183F5}" type="pres">
      <dgm:prSet presAssocID="{D0093DC1-AEB5-4F8F-B4C5-3E80D0802EB2}" presName="vert1" presStyleCnt="0"/>
      <dgm:spPr/>
    </dgm:pt>
    <dgm:pt modelId="{8E20476A-741A-4519-90EE-792A89139AA7}" type="pres">
      <dgm:prSet presAssocID="{6B425C99-B3C4-4BF6-8A12-88872251A8AD}" presName="thickLine" presStyleLbl="alignNode1" presStyleIdx="1" presStyleCnt="3"/>
      <dgm:spPr/>
    </dgm:pt>
    <dgm:pt modelId="{C587A6BD-478E-41D9-8D83-337DC67EE04F}" type="pres">
      <dgm:prSet presAssocID="{6B425C99-B3C4-4BF6-8A12-88872251A8AD}" presName="horz1" presStyleCnt="0"/>
      <dgm:spPr/>
    </dgm:pt>
    <dgm:pt modelId="{A755988A-4AAE-497B-BFC8-E0A6CB70E55B}" type="pres">
      <dgm:prSet presAssocID="{6B425C99-B3C4-4BF6-8A12-88872251A8AD}" presName="tx1" presStyleLbl="revTx" presStyleIdx="1" presStyleCnt="3"/>
      <dgm:spPr/>
    </dgm:pt>
    <dgm:pt modelId="{2C5CFEE0-A59B-40D7-8585-B733BA2C4FA8}" type="pres">
      <dgm:prSet presAssocID="{6B425C99-B3C4-4BF6-8A12-88872251A8AD}" presName="vert1" presStyleCnt="0"/>
      <dgm:spPr/>
    </dgm:pt>
    <dgm:pt modelId="{44F265D0-B908-4548-83ED-C90A509719FD}" type="pres">
      <dgm:prSet presAssocID="{43373F48-C145-4B04-A62D-CF33F0ADDF45}" presName="thickLine" presStyleLbl="alignNode1" presStyleIdx="2" presStyleCnt="3"/>
      <dgm:spPr/>
    </dgm:pt>
    <dgm:pt modelId="{5332F2D5-B090-4A28-965E-FCA71F6B9B3C}" type="pres">
      <dgm:prSet presAssocID="{43373F48-C145-4B04-A62D-CF33F0ADDF45}" presName="horz1" presStyleCnt="0"/>
      <dgm:spPr/>
    </dgm:pt>
    <dgm:pt modelId="{261EE11B-F4CD-4E2A-A43F-B4B9AFA241F0}" type="pres">
      <dgm:prSet presAssocID="{43373F48-C145-4B04-A62D-CF33F0ADDF45}" presName="tx1" presStyleLbl="revTx" presStyleIdx="2" presStyleCnt="3"/>
      <dgm:spPr/>
    </dgm:pt>
    <dgm:pt modelId="{D69EC56B-097E-4071-B578-83C1626A8CA0}" type="pres">
      <dgm:prSet presAssocID="{43373F48-C145-4B04-A62D-CF33F0ADDF45}" presName="vert1" presStyleCnt="0"/>
      <dgm:spPr/>
    </dgm:pt>
  </dgm:ptLst>
  <dgm:cxnLst>
    <dgm:cxn modelId="{61666205-3CF8-4A2C-8D3A-C1F6A81FCE4D}" type="presOf" srcId="{E55261C6-D3EB-4598-AB79-417FF42F5150}" destId="{828917C6-DF90-4C13-84FF-C512301BBB3D}" srcOrd="0" destOrd="0" presId="urn:microsoft.com/office/officeart/2008/layout/LinedList"/>
    <dgm:cxn modelId="{C5A40E0A-2CBD-47C1-A070-1C9A84623106}" srcId="{E55261C6-D3EB-4598-AB79-417FF42F5150}" destId="{D0093DC1-AEB5-4F8F-B4C5-3E80D0802EB2}" srcOrd="0" destOrd="0" parTransId="{4500D0FB-8F93-4EBE-906B-8D8AD9173AD5}" sibTransId="{19AFF023-DC06-4F16-9B82-5D7D72F219A1}"/>
    <dgm:cxn modelId="{564A2958-50FC-4A7D-B04E-2991DD9E6970}" srcId="{E55261C6-D3EB-4598-AB79-417FF42F5150}" destId="{6B425C99-B3C4-4BF6-8A12-88872251A8AD}" srcOrd="1" destOrd="0" parTransId="{C2D136FB-9802-4F64-88EE-74778FF850B4}" sibTransId="{CD6C2D85-F9EF-4033-B1D8-52CDBC67CAA1}"/>
    <dgm:cxn modelId="{72031162-7CE9-41A3-A1CC-23C20AC47E05}" srcId="{E55261C6-D3EB-4598-AB79-417FF42F5150}" destId="{43373F48-C145-4B04-A62D-CF33F0ADDF45}" srcOrd="2" destOrd="0" parTransId="{3DDBE9F1-F2CE-4882-9401-245CBA9B887D}" sibTransId="{7C15A00F-EE82-4AE0-AF6E-067AAADB9179}"/>
    <dgm:cxn modelId="{248F9E89-7CCE-43CF-BD60-BC4C485247A8}" type="presOf" srcId="{6B425C99-B3C4-4BF6-8A12-88872251A8AD}" destId="{A755988A-4AAE-497B-BFC8-E0A6CB70E55B}" srcOrd="0" destOrd="0" presId="urn:microsoft.com/office/officeart/2008/layout/LinedList"/>
    <dgm:cxn modelId="{51D5F68B-9709-4845-A85E-4E13297D0ADF}" type="presOf" srcId="{43373F48-C145-4B04-A62D-CF33F0ADDF45}" destId="{261EE11B-F4CD-4E2A-A43F-B4B9AFA241F0}" srcOrd="0" destOrd="0" presId="urn:microsoft.com/office/officeart/2008/layout/LinedList"/>
    <dgm:cxn modelId="{595B549F-F281-47C9-8E0F-2A71F8A435B9}" type="presOf" srcId="{D0093DC1-AEB5-4F8F-B4C5-3E80D0802EB2}" destId="{4118D438-2AB2-46C0-B8AF-B3E905F7CE6B}" srcOrd="0" destOrd="0" presId="urn:microsoft.com/office/officeart/2008/layout/LinedList"/>
    <dgm:cxn modelId="{9F091BD0-9012-43B1-A2EA-357C2E303225}" type="presParOf" srcId="{828917C6-DF90-4C13-84FF-C512301BBB3D}" destId="{34F45862-DCAA-4C53-BFA5-7AC0578C3EBC}" srcOrd="0" destOrd="0" presId="urn:microsoft.com/office/officeart/2008/layout/LinedList"/>
    <dgm:cxn modelId="{C5BC2356-3EDF-4265-9565-F85EF221BD61}" type="presParOf" srcId="{828917C6-DF90-4C13-84FF-C512301BBB3D}" destId="{7B430B7E-A5B5-4543-972F-3EADC3D61E4E}" srcOrd="1" destOrd="0" presId="urn:microsoft.com/office/officeart/2008/layout/LinedList"/>
    <dgm:cxn modelId="{5BE024CA-F8FD-4843-B71A-BFE84E0256E2}" type="presParOf" srcId="{7B430B7E-A5B5-4543-972F-3EADC3D61E4E}" destId="{4118D438-2AB2-46C0-B8AF-B3E905F7CE6B}" srcOrd="0" destOrd="0" presId="urn:microsoft.com/office/officeart/2008/layout/LinedList"/>
    <dgm:cxn modelId="{79B58FCC-63AC-4071-86D2-9B2D35114956}" type="presParOf" srcId="{7B430B7E-A5B5-4543-972F-3EADC3D61E4E}" destId="{02EAE1F3-8719-4C0E-9781-46EB20E183F5}" srcOrd="1" destOrd="0" presId="urn:microsoft.com/office/officeart/2008/layout/LinedList"/>
    <dgm:cxn modelId="{6C8F7AEC-9B6A-42C0-9EC2-45A7C02DAB30}" type="presParOf" srcId="{828917C6-DF90-4C13-84FF-C512301BBB3D}" destId="{8E20476A-741A-4519-90EE-792A89139AA7}" srcOrd="2" destOrd="0" presId="urn:microsoft.com/office/officeart/2008/layout/LinedList"/>
    <dgm:cxn modelId="{3DA618AA-C81E-4C82-9ED3-1F65ECB7E208}" type="presParOf" srcId="{828917C6-DF90-4C13-84FF-C512301BBB3D}" destId="{C587A6BD-478E-41D9-8D83-337DC67EE04F}" srcOrd="3" destOrd="0" presId="urn:microsoft.com/office/officeart/2008/layout/LinedList"/>
    <dgm:cxn modelId="{CBF683C5-6DA8-4B98-A4DE-0B917062F476}" type="presParOf" srcId="{C587A6BD-478E-41D9-8D83-337DC67EE04F}" destId="{A755988A-4AAE-497B-BFC8-E0A6CB70E55B}" srcOrd="0" destOrd="0" presId="urn:microsoft.com/office/officeart/2008/layout/LinedList"/>
    <dgm:cxn modelId="{FC8900DC-8DF1-41ED-8932-3F7F0BD3CD96}" type="presParOf" srcId="{C587A6BD-478E-41D9-8D83-337DC67EE04F}" destId="{2C5CFEE0-A59B-40D7-8585-B733BA2C4FA8}" srcOrd="1" destOrd="0" presId="urn:microsoft.com/office/officeart/2008/layout/LinedList"/>
    <dgm:cxn modelId="{A76AC209-6812-4E7E-BC4A-6E755E5B7879}" type="presParOf" srcId="{828917C6-DF90-4C13-84FF-C512301BBB3D}" destId="{44F265D0-B908-4548-83ED-C90A509719FD}" srcOrd="4" destOrd="0" presId="urn:microsoft.com/office/officeart/2008/layout/LinedList"/>
    <dgm:cxn modelId="{05AC42C5-5F32-4571-A3E8-4AE12699A5B8}" type="presParOf" srcId="{828917C6-DF90-4C13-84FF-C512301BBB3D}" destId="{5332F2D5-B090-4A28-965E-FCA71F6B9B3C}" srcOrd="5" destOrd="0" presId="urn:microsoft.com/office/officeart/2008/layout/LinedList"/>
    <dgm:cxn modelId="{700069F4-767A-48FF-922C-2863453BB3DE}" type="presParOf" srcId="{5332F2D5-B090-4A28-965E-FCA71F6B9B3C}" destId="{261EE11B-F4CD-4E2A-A43F-B4B9AFA241F0}" srcOrd="0" destOrd="0" presId="urn:microsoft.com/office/officeart/2008/layout/LinedList"/>
    <dgm:cxn modelId="{AB5A51CE-11BC-472A-B5C4-B07DA60F5E8E}" type="presParOf" srcId="{5332F2D5-B090-4A28-965E-FCA71F6B9B3C}" destId="{D69EC56B-097E-4071-B578-83C1626A8CA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C7257C-4823-491F-B92D-CA224999945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29E164C-F83A-40F7-BC93-DC5A704C9433}">
      <dgm:prSet/>
      <dgm:spPr/>
      <dgm:t>
        <a:bodyPr/>
        <a:lstStyle/>
        <a:p>
          <a:pPr algn="ctr"/>
          <a:r>
            <a:rPr lang="en-US" dirty="0"/>
            <a:t>Maternal </a:t>
          </a:r>
          <a:r>
            <a:rPr lang="en-US" dirty="0" err="1"/>
            <a:t>cfDNA</a:t>
          </a:r>
          <a:r>
            <a:rPr lang="en-US" dirty="0"/>
            <a:t> derived from adipocytes + WBCs</a:t>
          </a:r>
        </a:p>
      </dgm:t>
    </dgm:pt>
    <dgm:pt modelId="{BE2BB046-34FE-4686-8E92-1DD7243CDD72}" type="parTrans" cxnId="{9C623D37-0478-4366-A0A7-A1F180FBEC64}">
      <dgm:prSet/>
      <dgm:spPr/>
      <dgm:t>
        <a:bodyPr/>
        <a:lstStyle/>
        <a:p>
          <a:endParaRPr lang="en-US"/>
        </a:p>
      </dgm:t>
    </dgm:pt>
    <dgm:pt modelId="{C4653226-96CC-4674-8719-4117BEC17479}" type="sibTrans" cxnId="{9C623D37-0478-4366-A0A7-A1F180FBEC64}">
      <dgm:prSet/>
      <dgm:spPr/>
      <dgm:t>
        <a:bodyPr/>
        <a:lstStyle/>
        <a:p>
          <a:endParaRPr lang="en-US"/>
        </a:p>
      </dgm:t>
    </dgm:pt>
    <dgm:pt modelId="{555E579A-1502-4660-A4D2-56BCC2A394D8}">
      <dgm:prSet/>
      <dgm:spPr/>
      <dgm:t>
        <a:bodyPr/>
        <a:lstStyle/>
        <a:p>
          <a:pPr algn="ctr"/>
          <a:r>
            <a:rPr lang="en-US"/>
            <a:t>Fetal cfDNA derived from placental trophoblasts</a:t>
          </a:r>
          <a:endParaRPr lang="en-US" dirty="0"/>
        </a:p>
      </dgm:t>
    </dgm:pt>
    <dgm:pt modelId="{ADD7F108-5050-4455-A729-C05B4FBBC086}" type="parTrans" cxnId="{B525AB41-11B0-4889-B8EE-BCC237DA067D}">
      <dgm:prSet/>
      <dgm:spPr/>
      <dgm:t>
        <a:bodyPr/>
        <a:lstStyle/>
        <a:p>
          <a:endParaRPr lang="en-US"/>
        </a:p>
      </dgm:t>
    </dgm:pt>
    <dgm:pt modelId="{F08AFA53-1142-4463-B40F-E59CCA89DA1F}" type="sibTrans" cxnId="{B525AB41-11B0-4889-B8EE-BCC237DA067D}">
      <dgm:prSet/>
      <dgm:spPr/>
      <dgm:t>
        <a:bodyPr/>
        <a:lstStyle/>
        <a:p>
          <a:endParaRPr lang="en-US"/>
        </a:p>
      </dgm:t>
    </dgm:pt>
    <dgm:pt modelId="{80CA0053-F27E-44E1-BB0B-EE1B3C25F8D8}">
      <dgm:prSet/>
      <dgm:spPr/>
      <dgm:t>
        <a:bodyPr/>
        <a:lstStyle/>
        <a:p>
          <a:pPr algn="ctr"/>
          <a:r>
            <a:rPr lang="en-US" dirty="0" err="1"/>
            <a:t>cfDNA</a:t>
          </a:r>
          <a:r>
            <a:rPr lang="en-US" dirty="0"/>
            <a:t> fragments are derived from cells undergoing apoptosis in maternal circulation</a:t>
          </a:r>
        </a:p>
      </dgm:t>
    </dgm:pt>
    <dgm:pt modelId="{B5D509BD-4613-4F48-85E7-5F9EA3FC070E}" type="parTrans" cxnId="{B8B3804C-12B3-4912-A00D-203D6AC81FAC}">
      <dgm:prSet/>
      <dgm:spPr/>
      <dgm:t>
        <a:bodyPr/>
        <a:lstStyle/>
        <a:p>
          <a:endParaRPr lang="en-US"/>
        </a:p>
      </dgm:t>
    </dgm:pt>
    <dgm:pt modelId="{1162E4E9-9602-42BD-BBE6-372C2D787E84}" type="sibTrans" cxnId="{B8B3804C-12B3-4912-A00D-203D6AC81FAC}">
      <dgm:prSet/>
      <dgm:spPr/>
      <dgm:t>
        <a:bodyPr/>
        <a:lstStyle/>
        <a:p>
          <a:endParaRPr lang="en-US"/>
        </a:p>
      </dgm:t>
    </dgm:pt>
    <dgm:pt modelId="{1FA42F15-28D8-4EE2-939E-15641D260488}">
      <dgm:prSet/>
      <dgm:spPr/>
      <dgm:t>
        <a:bodyPr/>
        <a:lstStyle/>
        <a:p>
          <a:pPr algn="ctr"/>
          <a:r>
            <a:rPr lang="en-US" dirty="0"/>
            <a:t>FF in maternal plasma ranges from 10-15% between 10-20 weeks</a:t>
          </a:r>
          <a:r>
            <a:rPr lang="en-US" baseline="30000" dirty="0"/>
            <a:t>2</a:t>
          </a:r>
        </a:p>
        <a:p>
          <a:pPr algn="ctr"/>
          <a:r>
            <a:rPr lang="en-US" dirty="0"/>
            <a:t>FF is lower at early GA and increases ~ 0.1% weekly from 13-20 weeks </a:t>
          </a:r>
          <a:r>
            <a:rPr lang="en-US" baseline="30000" dirty="0"/>
            <a:t>2</a:t>
          </a:r>
        </a:p>
      </dgm:t>
    </dgm:pt>
    <dgm:pt modelId="{57D08705-EB11-4508-A395-3364BA57D06A}" type="parTrans" cxnId="{19707D06-F9E5-4284-8AE7-0D36E50D8A7F}">
      <dgm:prSet/>
      <dgm:spPr/>
      <dgm:t>
        <a:bodyPr/>
        <a:lstStyle/>
        <a:p>
          <a:endParaRPr lang="en-US"/>
        </a:p>
      </dgm:t>
    </dgm:pt>
    <dgm:pt modelId="{E12E91D5-1898-4CF4-915D-05FDAC45D5E6}" type="sibTrans" cxnId="{19707D06-F9E5-4284-8AE7-0D36E50D8A7F}">
      <dgm:prSet/>
      <dgm:spPr/>
      <dgm:t>
        <a:bodyPr/>
        <a:lstStyle/>
        <a:p>
          <a:endParaRPr lang="en-US"/>
        </a:p>
      </dgm:t>
    </dgm:pt>
    <dgm:pt modelId="{44902371-DEE9-468C-8337-E5E3BF646D21}" type="pres">
      <dgm:prSet presAssocID="{03C7257C-4823-491F-B92D-CA2249999457}" presName="linear" presStyleCnt="0">
        <dgm:presLayoutVars>
          <dgm:animLvl val="lvl"/>
          <dgm:resizeHandles val="exact"/>
        </dgm:presLayoutVars>
      </dgm:prSet>
      <dgm:spPr/>
    </dgm:pt>
    <dgm:pt modelId="{4A240358-7280-493E-A5C6-E66E2BED52ED}" type="pres">
      <dgm:prSet presAssocID="{80CA0053-F27E-44E1-BB0B-EE1B3C25F8D8}" presName="parentText" presStyleLbl="node1" presStyleIdx="0" presStyleCnt="4">
        <dgm:presLayoutVars>
          <dgm:chMax val="0"/>
          <dgm:bulletEnabled val="1"/>
        </dgm:presLayoutVars>
      </dgm:prSet>
      <dgm:spPr/>
    </dgm:pt>
    <dgm:pt modelId="{482AC318-0BAE-417F-92F5-529BFF0068E6}" type="pres">
      <dgm:prSet presAssocID="{1162E4E9-9602-42BD-BBE6-372C2D787E84}" presName="spacer" presStyleCnt="0"/>
      <dgm:spPr/>
    </dgm:pt>
    <dgm:pt modelId="{5322E136-2022-48AB-948A-90D49DF5B609}" type="pres">
      <dgm:prSet presAssocID="{555E579A-1502-4660-A4D2-56BCC2A394D8}" presName="parentText" presStyleLbl="node1" presStyleIdx="1" presStyleCnt="4" custScaleX="31030" custLinFactY="46375" custLinFactNeighborX="-19547" custLinFactNeighborY="100000">
        <dgm:presLayoutVars>
          <dgm:chMax val="0"/>
          <dgm:bulletEnabled val="1"/>
        </dgm:presLayoutVars>
      </dgm:prSet>
      <dgm:spPr/>
    </dgm:pt>
    <dgm:pt modelId="{0FBA1A34-1A4A-4411-AF96-01BB58BD0738}" type="pres">
      <dgm:prSet presAssocID="{F08AFA53-1142-4463-B40F-E59CCA89DA1F}" presName="spacer" presStyleCnt="0"/>
      <dgm:spPr/>
    </dgm:pt>
    <dgm:pt modelId="{9F25821C-6B0E-4044-9711-99B01BE0CDD1}" type="pres">
      <dgm:prSet presAssocID="{C29E164C-F83A-40F7-BC93-DC5A704C9433}" presName="parentText" presStyleLbl="node1" presStyleIdx="2" presStyleCnt="4" custScaleX="31101" custLinFactY="-46375" custLinFactNeighborX="18181" custLinFactNeighborY="-100000">
        <dgm:presLayoutVars>
          <dgm:chMax val="0"/>
          <dgm:bulletEnabled val="1"/>
        </dgm:presLayoutVars>
      </dgm:prSet>
      <dgm:spPr/>
    </dgm:pt>
    <dgm:pt modelId="{FB5AE9A3-1578-4A4E-9C54-8B85A98DAB93}" type="pres">
      <dgm:prSet presAssocID="{C4653226-96CC-4674-8719-4117BEC17479}" presName="spacer" presStyleCnt="0"/>
      <dgm:spPr/>
    </dgm:pt>
    <dgm:pt modelId="{CDBBDCE0-BCAA-49C8-A6F1-1EBFAC8F0D56}" type="pres">
      <dgm:prSet presAssocID="{1FA42F15-28D8-4EE2-939E-15641D260488}" presName="parentText" presStyleLbl="node1" presStyleIdx="3" presStyleCnt="4">
        <dgm:presLayoutVars>
          <dgm:chMax val="0"/>
          <dgm:bulletEnabled val="1"/>
        </dgm:presLayoutVars>
      </dgm:prSet>
      <dgm:spPr/>
    </dgm:pt>
  </dgm:ptLst>
  <dgm:cxnLst>
    <dgm:cxn modelId="{19707D06-F9E5-4284-8AE7-0D36E50D8A7F}" srcId="{03C7257C-4823-491F-B92D-CA2249999457}" destId="{1FA42F15-28D8-4EE2-939E-15641D260488}" srcOrd="3" destOrd="0" parTransId="{57D08705-EB11-4508-A395-3364BA57D06A}" sibTransId="{E12E91D5-1898-4CF4-915D-05FDAC45D5E6}"/>
    <dgm:cxn modelId="{2533341B-954F-4BC2-B35A-7C8A0DB8458F}" type="presOf" srcId="{C29E164C-F83A-40F7-BC93-DC5A704C9433}" destId="{9F25821C-6B0E-4044-9711-99B01BE0CDD1}" srcOrd="0" destOrd="0" presId="urn:microsoft.com/office/officeart/2005/8/layout/vList2"/>
    <dgm:cxn modelId="{4FFB172F-9005-4204-A707-98F08F962BB9}" type="presOf" srcId="{03C7257C-4823-491F-B92D-CA2249999457}" destId="{44902371-DEE9-468C-8337-E5E3BF646D21}" srcOrd="0" destOrd="0" presId="urn:microsoft.com/office/officeart/2005/8/layout/vList2"/>
    <dgm:cxn modelId="{9C623D37-0478-4366-A0A7-A1F180FBEC64}" srcId="{03C7257C-4823-491F-B92D-CA2249999457}" destId="{C29E164C-F83A-40F7-BC93-DC5A704C9433}" srcOrd="2" destOrd="0" parTransId="{BE2BB046-34FE-4686-8E92-1DD7243CDD72}" sibTransId="{C4653226-96CC-4674-8719-4117BEC17479}"/>
    <dgm:cxn modelId="{B525AB41-11B0-4889-B8EE-BCC237DA067D}" srcId="{03C7257C-4823-491F-B92D-CA2249999457}" destId="{555E579A-1502-4660-A4D2-56BCC2A394D8}" srcOrd="1" destOrd="0" parTransId="{ADD7F108-5050-4455-A729-C05B4FBBC086}" sibTransId="{F08AFA53-1142-4463-B40F-E59CCA89DA1F}"/>
    <dgm:cxn modelId="{B8B3804C-12B3-4912-A00D-203D6AC81FAC}" srcId="{03C7257C-4823-491F-B92D-CA2249999457}" destId="{80CA0053-F27E-44E1-BB0B-EE1B3C25F8D8}" srcOrd="0" destOrd="0" parTransId="{B5D509BD-4613-4F48-85E7-5F9EA3FC070E}" sibTransId="{1162E4E9-9602-42BD-BBE6-372C2D787E84}"/>
    <dgm:cxn modelId="{4FAD64A5-35B9-4D3D-833E-A756DC089CBF}" type="presOf" srcId="{1FA42F15-28D8-4EE2-939E-15641D260488}" destId="{CDBBDCE0-BCAA-49C8-A6F1-1EBFAC8F0D56}" srcOrd="0" destOrd="0" presId="urn:microsoft.com/office/officeart/2005/8/layout/vList2"/>
    <dgm:cxn modelId="{B464E0DD-EAB3-4D90-B1C1-4C6FF063FF88}" type="presOf" srcId="{555E579A-1502-4660-A4D2-56BCC2A394D8}" destId="{5322E136-2022-48AB-948A-90D49DF5B609}" srcOrd="0" destOrd="0" presId="urn:microsoft.com/office/officeart/2005/8/layout/vList2"/>
    <dgm:cxn modelId="{B5D720ED-937B-42B8-87B0-4A43C750FF80}" type="presOf" srcId="{80CA0053-F27E-44E1-BB0B-EE1B3C25F8D8}" destId="{4A240358-7280-493E-A5C6-E66E2BED52ED}" srcOrd="0" destOrd="0" presId="urn:microsoft.com/office/officeart/2005/8/layout/vList2"/>
    <dgm:cxn modelId="{1EF843E6-AD80-466B-B18F-4E47E27E2F5A}" type="presParOf" srcId="{44902371-DEE9-468C-8337-E5E3BF646D21}" destId="{4A240358-7280-493E-A5C6-E66E2BED52ED}" srcOrd="0" destOrd="0" presId="urn:microsoft.com/office/officeart/2005/8/layout/vList2"/>
    <dgm:cxn modelId="{3B9F1DB9-0BEB-42CE-B271-925884AE6851}" type="presParOf" srcId="{44902371-DEE9-468C-8337-E5E3BF646D21}" destId="{482AC318-0BAE-417F-92F5-529BFF0068E6}" srcOrd="1" destOrd="0" presId="urn:microsoft.com/office/officeart/2005/8/layout/vList2"/>
    <dgm:cxn modelId="{916B7636-CD22-4E81-AAE2-CA50268F139E}" type="presParOf" srcId="{44902371-DEE9-468C-8337-E5E3BF646D21}" destId="{5322E136-2022-48AB-948A-90D49DF5B609}" srcOrd="2" destOrd="0" presId="urn:microsoft.com/office/officeart/2005/8/layout/vList2"/>
    <dgm:cxn modelId="{62CBE376-9119-40EF-84A3-1C9A2FC39AED}" type="presParOf" srcId="{44902371-DEE9-468C-8337-E5E3BF646D21}" destId="{0FBA1A34-1A4A-4411-AF96-01BB58BD0738}" srcOrd="3" destOrd="0" presId="urn:microsoft.com/office/officeart/2005/8/layout/vList2"/>
    <dgm:cxn modelId="{D49D1ED1-FC0F-4D79-BC57-517E76608014}" type="presParOf" srcId="{44902371-DEE9-468C-8337-E5E3BF646D21}" destId="{9F25821C-6B0E-4044-9711-99B01BE0CDD1}" srcOrd="4" destOrd="0" presId="urn:microsoft.com/office/officeart/2005/8/layout/vList2"/>
    <dgm:cxn modelId="{D850A318-393A-4D94-BC83-84CEED2870BD}" type="presParOf" srcId="{44902371-DEE9-468C-8337-E5E3BF646D21}" destId="{FB5AE9A3-1578-4A4E-9C54-8B85A98DAB93}" srcOrd="5" destOrd="0" presId="urn:microsoft.com/office/officeart/2005/8/layout/vList2"/>
    <dgm:cxn modelId="{24A48E2D-EC1D-416A-9598-58E5A2272393}" type="presParOf" srcId="{44902371-DEE9-468C-8337-E5E3BF646D21}" destId="{CDBBDCE0-BCAA-49C8-A6F1-1EBFAC8F0D5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6EF175-B372-4A67-B221-AED1A56F9D93}"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0C026B73-9338-4AE2-84A9-4679628F7439}">
      <dgm:prSet/>
      <dgm:spPr/>
      <dgm:t>
        <a:bodyPr/>
        <a:lstStyle/>
        <a:p>
          <a:r>
            <a:rPr lang="en-US" dirty="0"/>
            <a:t>Placental Size </a:t>
          </a:r>
          <a:r>
            <a:rPr lang="en-US" baseline="30000" dirty="0"/>
            <a:t>3-6</a:t>
          </a:r>
          <a:endParaRPr lang="en-US" dirty="0"/>
        </a:p>
      </dgm:t>
    </dgm:pt>
    <dgm:pt modelId="{BE0395E9-56F5-4A26-B60B-D936E2FEDCFE}" type="parTrans" cxnId="{22DE9CEF-9705-4510-A200-30A197D559C1}">
      <dgm:prSet/>
      <dgm:spPr/>
      <dgm:t>
        <a:bodyPr/>
        <a:lstStyle/>
        <a:p>
          <a:endParaRPr lang="en-US"/>
        </a:p>
      </dgm:t>
    </dgm:pt>
    <dgm:pt modelId="{2CBE5E3F-CD62-45D4-9686-AC7C81E9C036}" type="sibTrans" cxnId="{22DE9CEF-9705-4510-A200-30A197D559C1}">
      <dgm:prSet/>
      <dgm:spPr/>
      <dgm:t>
        <a:bodyPr/>
        <a:lstStyle/>
        <a:p>
          <a:endParaRPr lang="en-US"/>
        </a:p>
      </dgm:t>
    </dgm:pt>
    <dgm:pt modelId="{249AE563-E2D9-43DB-A6DD-6C3F547B688F}">
      <dgm:prSet/>
      <dgm:spPr/>
      <dgm:t>
        <a:bodyPr/>
        <a:lstStyle/>
        <a:p>
          <a:r>
            <a:rPr lang="en-US" dirty="0"/>
            <a:t>Maternal Factors</a:t>
          </a:r>
          <a:endParaRPr lang="en-US" baseline="30000" dirty="0"/>
        </a:p>
      </dgm:t>
    </dgm:pt>
    <dgm:pt modelId="{9CB29795-6AF9-42B0-8648-143DCFD53FA6}" type="parTrans" cxnId="{55C101BD-D2B9-40B3-874A-742C9F1C6454}">
      <dgm:prSet/>
      <dgm:spPr/>
      <dgm:t>
        <a:bodyPr/>
        <a:lstStyle/>
        <a:p>
          <a:endParaRPr lang="en-US"/>
        </a:p>
      </dgm:t>
    </dgm:pt>
    <dgm:pt modelId="{0656D61F-87EA-4459-8BFE-0DA618EBE8EF}" type="sibTrans" cxnId="{55C101BD-D2B9-40B3-874A-742C9F1C6454}">
      <dgm:prSet/>
      <dgm:spPr/>
      <dgm:t>
        <a:bodyPr/>
        <a:lstStyle/>
        <a:p>
          <a:endParaRPr lang="en-US"/>
        </a:p>
      </dgm:t>
    </dgm:pt>
    <dgm:pt modelId="{68484F4B-07CC-4A1F-AD57-03F1C13D5D22}">
      <dgm:prSet/>
      <dgm:spPr/>
      <dgm:t>
        <a:bodyPr/>
        <a:lstStyle/>
        <a:p>
          <a:r>
            <a:rPr lang="en-US" dirty="0"/>
            <a:t>Aneuploidy </a:t>
          </a:r>
          <a:r>
            <a:rPr lang="en-US" baseline="30000" dirty="0"/>
            <a:t>3,9</a:t>
          </a:r>
        </a:p>
      </dgm:t>
    </dgm:pt>
    <dgm:pt modelId="{4DA2EBA5-495D-4A41-97BB-E0300BDD27AE}" type="parTrans" cxnId="{B2717DB1-3F6F-464F-A81A-45A6B9B9A654}">
      <dgm:prSet/>
      <dgm:spPr/>
      <dgm:t>
        <a:bodyPr/>
        <a:lstStyle/>
        <a:p>
          <a:endParaRPr lang="en-US"/>
        </a:p>
      </dgm:t>
    </dgm:pt>
    <dgm:pt modelId="{F2F48600-92BD-40F1-9E59-DB973037D6FE}" type="sibTrans" cxnId="{B2717DB1-3F6F-464F-A81A-45A6B9B9A654}">
      <dgm:prSet/>
      <dgm:spPr/>
      <dgm:t>
        <a:bodyPr/>
        <a:lstStyle/>
        <a:p>
          <a:endParaRPr lang="en-US"/>
        </a:p>
      </dgm:t>
    </dgm:pt>
    <dgm:pt modelId="{D268A1B1-227B-4170-9523-18FDDB07044A}">
      <dgm:prSet/>
      <dgm:spPr/>
      <dgm:t>
        <a:bodyPr/>
        <a:lstStyle/>
        <a:p>
          <a:r>
            <a:rPr lang="en-US" dirty="0"/>
            <a:t>Multiple gestation </a:t>
          </a:r>
          <a:r>
            <a:rPr lang="en-US" baseline="30000" dirty="0"/>
            <a:t>9,10</a:t>
          </a:r>
        </a:p>
      </dgm:t>
    </dgm:pt>
    <dgm:pt modelId="{E93C507D-4256-4891-AAC3-85481E05BDC4}" type="parTrans" cxnId="{BEA246DF-BD42-46CB-B12F-2CD40FFAA77B}">
      <dgm:prSet/>
      <dgm:spPr/>
      <dgm:t>
        <a:bodyPr/>
        <a:lstStyle/>
        <a:p>
          <a:endParaRPr lang="en-US"/>
        </a:p>
      </dgm:t>
    </dgm:pt>
    <dgm:pt modelId="{DDF57D26-096D-4875-A0C2-978634CEF41B}" type="sibTrans" cxnId="{BEA246DF-BD42-46CB-B12F-2CD40FFAA77B}">
      <dgm:prSet/>
      <dgm:spPr/>
      <dgm:t>
        <a:bodyPr/>
        <a:lstStyle/>
        <a:p>
          <a:endParaRPr lang="en-US"/>
        </a:p>
      </dgm:t>
    </dgm:pt>
    <dgm:pt modelId="{07A65B8E-2F3E-4DF0-8FF5-35ECE3A3F05D}">
      <dgm:prSet custT="1"/>
      <dgm:spPr/>
      <dgm:t>
        <a:bodyPr/>
        <a:lstStyle/>
        <a:p>
          <a:r>
            <a:rPr lang="en-US" sz="1600" dirty="0"/>
            <a:t>Studies have found an association b/w low FF and placental dysfunction including </a:t>
          </a:r>
          <a:r>
            <a:rPr lang="en-US" sz="1600" dirty="0" err="1"/>
            <a:t>preclampsia</a:t>
          </a:r>
          <a:r>
            <a:rPr lang="en-US" sz="1600" dirty="0"/>
            <a:t> and FGR</a:t>
          </a:r>
        </a:p>
      </dgm:t>
    </dgm:pt>
    <dgm:pt modelId="{F4D7DB33-5388-4E83-AF2B-6720DB6597EB}" type="parTrans" cxnId="{0F832481-6D5F-4B7F-AE78-A895B3553E08}">
      <dgm:prSet/>
      <dgm:spPr/>
      <dgm:t>
        <a:bodyPr/>
        <a:lstStyle/>
        <a:p>
          <a:endParaRPr lang="en-US"/>
        </a:p>
      </dgm:t>
    </dgm:pt>
    <dgm:pt modelId="{49595A32-5514-4B05-84E2-82A1C7AE9D7D}" type="sibTrans" cxnId="{0F832481-6D5F-4B7F-AE78-A895B3553E08}">
      <dgm:prSet/>
      <dgm:spPr/>
      <dgm:t>
        <a:bodyPr/>
        <a:lstStyle/>
        <a:p>
          <a:endParaRPr lang="en-US"/>
        </a:p>
      </dgm:t>
    </dgm:pt>
    <dgm:pt modelId="{29CA61F0-A754-4EE5-9AC4-2BBB525D3E24}">
      <dgm:prSet/>
      <dgm:spPr/>
      <dgm:t>
        <a:bodyPr/>
        <a:lstStyle/>
        <a:p>
          <a:r>
            <a:rPr lang="en-US" dirty="0"/>
            <a:t>FF is decreased in </a:t>
          </a:r>
          <a:r>
            <a:rPr lang="en-US" dirty="0" err="1"/>
            <a:t>trisomies</a:t>
          </a:r>
          <a:r>
            <a:rPr lang="en-US" dirty="0"/>
            <a:t> 13, 18, </a:t>
          </a:r>
          <a:r>
            <a:rPr lang="en-US" dirty="0" err="1"/>
            <a:t>triploidy</a:t>
          </a:r>
          <a:endParaRPr lang="en-US" dirty="0"/>
        </a:p>
      </dgm:t>
    </dgm:pt>
    <dgm:pt modelId="{7359D3FA-819C-4FC6-840B-ABD9F2AADAC7}" type="parTrans" cxnId="{DB3E5CD8-63EB-4879-BBE7-036B7BA18249}">
      <dgm:prSet/>
      <dgm:spPr/>
      <dgm:t>
        <a:bodyPr/>
        <a:lstStyle/>
        <a:p>
          <a:endParaRPr lang="en-US"/>
        </a:p>
      </dgm:t>
    </dgm:pt>
    <dgm:pt modelId="{58C46C4B-50F2-406D-B084-A80457B4FF3F}" type="sibTrans" cxnId="{DB3E5CD8-63EB-4879-BBE7-036B7BA18249}">
      <dgm:prSet/>
      <dgm:spPr/>
      <dgm:t>
        <a:bodyPr/>
        <a:lstStyle/>
        <a:p>
          <a:endParaRPr lang="en-US"/>
        </a:p>
      </dgm:t>
    </dgm:pt>
    <dgm:pt modelId="{9E1CE4DD-0CA0-42CA-B650-1AB9A31BF76F}">
      <dgm:prSet/>
      <dgm:spPr/>
      <dgm:t>
        <a:bodyPr/>
        <a:lstStyle/>
        <a:p>
          <a:r>
            <a:rPr lang="en-US" dirty="0"/>
            <a:t>Test failures due to low FF are generally higher in twins</a:t>
          </a:r>
        </a:p>
      </dgm:t>
    </dgm:pt>
    <dgm:pt modelId="{348C2075-8EA3-41C6-A55E-D5A29E506138}" type="parTrans" cxnId="{53352A4E-6605-4C48-B273-7317D03F785D}">
      <dgm:prSet/>
      <dgm:spPr/>
      <dgm:t>
        <a:bodyPr/>
        <a:lstStyle/>
        <a:p>
          <a:endParaRPr lang="en-US"/>
        </a:p>
      </dgm:t>
    </dgm:pt>
    <dgm:pt modelId="{9BF56B4C-3478-4F31-BB17-8413909D59E4}" type="sibTrans" cxnId="{53352A4E-6605-4C48-B273-7317D03F785D}">
      <dgm:prSet/>
      <dgm:spPr/>
      <dgm:t>
        <a:bodyPr/>
        <a:lstStyle/>
        <a:p>
          <a:endParaRPr lang="en-US"/>
        </a:p>
      </dgm:t>
    </dgm:pt>
    <dgm:pt modelId="{9059D635-6BAE-4B8F-86C6-73156A4CFE0A}">
      <dgm:prSet/>
      <dgm:spPr/>
      <dgm:t>
        <a:bodyPr/>
        <a:lstStyle/>
        <a:p>
          <a:r>
            <a:rPr lang="en-US" dirty="0"/>
            <a:t>Varies by </a:t>
          </a:r>
          <a:r>
            <a:rPr lang="en-US" dirty="0" err="1"/>
            <a:t>chorionicity</a:t>
          </a:r>
          <a:r>
            <a:rPr lang="en-US" dirty="0"/>
            <a:t> and </a:t>
          </a:r>
          <a:r>
            <a:rPr lang="en-US" dirty="0" err="1"/>
            <a:t>cfDNA</a:t>
          </a:r>
          <a:r>
            <a:rPr lang="en-US" dirty="0"/>
            <a:t> platform</a:t>
          </a:r>
        </a:p>
      </dgm:t>
    </dgm:pt>
    <dgm:pt modelId="{A5BA055A-4BC2-495B-80E6-B1A5DF2453EF}" type="parTrans" cxnId="{25195B3A-1A09-460C-B12F-ED84C5C1DBAF}">
      <dgm:prSet/>
      <dgm:spPr/>
      <dgm:t>
        <a:bodyPr/>
        <a:lstStyle/>
        <a:p>
          <a:endParaRPr lang="en-US"/>
        </a:p>
      </dgm:t>
    </dgm:pt>
    <dgm:pt modelId="{D0C92518-4460-4D9C-81A7-4F579CDD7EAB}" type="sibTrans" cxnId="{25195B3A-1A09-460C-B12F-ED84C5C1DBAF}">
      <dgm:prSet/>
      <dgm:spPr/>
      <dgm:t>
        <a:bodyPr/>
        <a:lstStyle/>
        <a:p>
          <a:endParaRPr lang="en-US"/>
        </a:p>
      </dgm:t>
    </dgm:pt>
    <dgm:pt modelId="{8B3B3423-6AC5-4159-A58B-600D9A840864}">
      <dgm:prSet custT="1"/>
      <dgm:spPr/>
      <dgm:t>
        <a:bodyPr/>
        <a:lstStyle/>
        <a:p>
          <a:r>
            <a:rPr lang="en-US" sz="1600" dirty="0"/>
            <a:t>HBB Hemoglobinopathies </a:t>
          </a:r>
          <a:r>
            <a:rPr lang="en-US" sz="1600" b="0" i="0" baseline="30000" dirty="0"/>
            <a:t>6,7</a:t>
          </a:r>
          <a:endParaRPr lang="en-US" sz="1600" baseline="30000" dirty="0"/>
        </a:p>
      </dgm:t>
    </dgm:pt>
    <dgm:pt modelId="{B77C56C8-C495-487E-8F79-6F5488C5B103}" type="parTrans" cxnId="{D45607B7-3D71-493A-91AD-FFEEF90AE856}">
      <dgm:prSet/>
      <dgm:spPr/>
      <dgm:t>
        <a:bodyPr/>
        <a:lstStyle/>
        <a:p>
          <a:endParaRPr lang="en-US"/>
        </a:p>
      </dgm:t>
    </dgm:pt>
    <dgm:pt modelId="{8051C9EC-A55A-4F85-9010-5FE2C21950E6}" type="sibTrans" cxnId="{D45607B7-3D71-493A-91AD-FFEEF90AE856}">
      <dgm:prSet/>
      <dgm:spPr/>
      <dgm:t>
        <a:bodyPr/>
        <a:lstStyle/>
        <a:p>
          <a:endParaRPr lang="en-US"/>
        </a:p>
      </dgm:t>
    </dgm:pt>
    <dgm:pt modelId="{E9BAD0B2-4FAE-4838-9EB3-04825466306B}">
      <dgm:prSet custT="1"/>
      <dgm:spPr/>
      <dgm:t>
        <a:bodyPr/>
        <a:lstStyle/>
        <a:p>
          <a:r>
            <a:rPr lang="en-US" sz="1600" dirty="0"/>
            <a:t>Active autoimmune disease</a:t>
          </a:r>
          <a:endParaRPr lang="en-US" sz="1600" baseline="30000" dirty="0"/>
        </a:p>
      </dgm:t>
    </dgm:pt>
    <dgm:pt modelId="{04516C1B-B685-440E-BF21-763D52E900AA}" type="parTrans" cxnId="{A597489B-AC82-4D75-BBCC-6F5EE24DD92B}">
      <dgm:prSet/>
      <dgm:spPr/>
    </dgm:pt>
    <dgm:pt modelId="{C0492ED6-79ED-4D14-A55C-5C0D43A77A9A}" type="sibTrans" cxnId="{A597489B-AC82-4D75-BBCC-6F5EE24DD92B}">
      <dgm:prSet/>
      <dgm:spPr/>
    </dgm:pt>
    <dgm:pt modelId="{6622A7C2-727A-41B9-85E9-B64EC301C071}">
      <dgm:prSet custT="1"/>
      <dgm:spPr/>
      <dgm:t>
        <a:bodyPr/>
        <a:lstStyle/>
        <a:p>
          <a:r>
            <a:rPr lang="en-US" sz="1600" b="0" i="0" dirty="0"/>
            <a:t>Anticoagulation Therapy </a:t>
          </a:r>
          <a:r>
            <a:rPr lang="en-US" sz="1600" b="0" i="0" baseline="30000" dirty="0"/>
            <a:t>10, 11</a:t>
          </a:r>
          <a:endParaRPr lang="en-US" sz="1600" baseline="30000" dirty="0"/>
        </a:p>
      </dgm:t>
    </dgm:pt>
    <dgm:pt modelId="{6D8212FE-A53C-4B28-995B-007AADE84668}" type="parTrans" cxnId="{6C08C255-7E2C-4D22-A7AC-2385B94B62BC}">
      <dgm:prSet/>
      <dgm:spPr/>
    </dgm:pt>
    <dgm:pt modelId="{AD005592-D4CE-471F-876E-7550AC3AB617}" type="sibTrans" cxnId="{6C08C255-7E2C-4D22-A7AC-2385B94B62BC}">
      <dgm:prSet/>
      <dgm:spPr/>
    </dgm:pt>
    <dgm:pt modelId="{0CD5B1F1-489E-46C7-AB28-F53A6BF0B68D}" type="pres">
      <dgm:prSet presAssocID="{F36EF175-B372-4A67-B221-AED1A56F9D93}" presName="Name0" presStyleCnt="0">
        <dgm:presLayoutVars>
          <dgm:dir/>
          <dgm:animLvl val="lvl"/>
          <dgm:resizeHandles val="exact"/>
        </dgm:presLayoutVars>
      </dgm:prSet>
      <dgm:spPr/>
    </dgm:pt>
    <dgm:pt modelId="{9B3F19BD-284A-44B6-903F-CE104CD36EB1}" type="pres">
      <dgm:prSet presAssocID="{0C026B73-9338-4AE2-84A9-4679628F7439}" presName="linNode" presStyleCnt="0"/>
      <dgm:spPr/>
    </dgm:pt>
    <dgm:pt modelId="{BC121C1F-16D3-4912-B95D-B496FD5DA4DB}" type="pres">
      <dgm:prSet presAssocID="{0C026B73-9338-4AE2-84A9-4679628F7439}" presName="parentText" presStyleLbl="node1" presStyleIdx="0" presStyleCnt="4">
        <dgm:presLayoutVars>
          <dgm:chMax val="1"/>
          <dgm:bulletEnabled val="1"/>
        </dgm:presLayoutVars>
      </dgm:prSet>
      <dgm:spPr/>
    </dgm:pt>
    <dgm:pt modelId="{8AB165EB-ED68-4F0E-ACDF-F47648DD1F33}" type="pres">
      <dgm:prSet presAssocID="{0C026B73-9338-4AE2-84A9-4679628F7439}" presName="descendantText" presStyleLbl="alignAccFollowNode1" presStyleIdx="0" presStyleCnt="4">
        <dgm:presLayoutVars>
          <dgm:bulletEnabled val="1"/>
        </dgm:presLayoutVars>
      </dgm:prSet>
      <dgm:spPr/>
    </dgm:pt>
    <dgm:pt modelId="{C1333BB1-7DCA-472F-BE71-07932CF2DABF}" type="pres">
      <dgm:prSet presAssocID="{2CBE5E3F-CD62-45D4-9686-AC7C81E9C036}" presName="sp" presStyleCnt="0"/>
      <dgm:spPr/>
    </dgm:pt>
    <dgm:pt modelId="{2B061BB2-981F-4244-B24C-56CD65137903}" type="pres">
      <dgm:prSet presAssocID="{249AE563-E2D9-43DB-A6DD-6C3F547B688F}" presName="linNode" presStyleCnt="0"/>
      <dgm:spPr/>
    </dgm:pt>
    <dgm:pt modelId="{C457A0E3-B17B-42D8-AF7F-72E8DE2F488D}" type="pres">
      <dgm:prSet presAssocID="{249AE563-E2D9-43DB-A6DD-6C3F547B688F}" presName="parentText" presStyleLbl="node1" presStyleIdx="1" presStyleCnt="4">
        <dgm:presLayoutVars>
          <dgm:chMax val="1"/>
          <dgm:bulletEnabled val="1"/>
        </dgm:presLayoutVars>
      </dgm:prSet>
      <dgm:spPr/>
    </dgm:pt>
    <dgm:pt modelId="{C2324A7F-335E-41B2-B149-FC19DC9AA317}" type="pres">
      <dgm:prSet presAssocID="{249AE563-E2D9-43DB-A6DD-6C3F547B688F}" presName="descendantText" presStyleLbl="alignAccFollowNode1" presStyleIdx="1" presStyleCnt="4">
        <dgm:presLayoutVars>
          <dgm:bulletEnabled val="1"/>
        </dgm:presLayoutVars>
      </dgm:prSet>
      <dgm:spPr/>
    </dgm:pt>
    <dgm:pt modelId="{168FD57A-FD20-4A5B-908D-88558A952B44}" type="pres">
      <dgm:prSet presAssocID="{0656D61F-87EA-4459-8BFE-0DA618EBE8EF}" presName="sp" presStyleCnt="0"/>
      <dgm:spPr/>
    </dgm:pt>
    <dgm:pt modelId="{655269CD-D345-4EA0-9270-E3A5984182DF}" type="pres">
      <dgm:prSet presAssocID="{68484F4B-07CC-4A1F-AD57-03F1C13D5D22}" presName="linNode" presStyleCnt="0"/>
      <dgm:spPr/>
    </dgm:pt>
    <dgm:pt modelId="{F6AC1D5B-152B-4EC7-B668-2014BF4739E0}" type="pres">
      <dgm:prSet presAssocID="{68484F4B-07CC-4A1F-AD57-03F1C13D5D22}" presName="parentText" presStyleLbl="node1" presStyleIdx="2" presStyleCnt="4">
        <dgm:presLayoutVars>
          <dgm:chMax val="1"/>
          <dgm:bulletEnabled val="1"/>
        </dgm:presLayoutVars>
      </dgm:prSet>
      <dgm:spPr/>
    </dgm:pt>
    <dgm:pt modelId="{F39BBC69-AA1F-4AAD-95AC-84ABBF781AA1}" type="pres">
      <dgm:prSet presAssocID="{68484F4B-07CC-4A1F-AD57-03F1C13D5D22}" presName="descendantText" presStyleLbl="alignAccFollowNode1" presStyleIdx="2" presStyleCnt="4">
        <dgm:presLayoutVars>
          <dgm:bulletEnabled val="1"/>
        </dgm:presLayoutVars>
      </dgm:prSet>
      <dgm:spPr/>
    </dgm:pt>
    <dgm:pt modelId="{E044E73C-F091-47C5-89FD-60FFB873ECF4}" type="pres">
      <dgm:prSet presAssocID="{F2F48600-92BD-40F1-9E59-DB973037D6FE}" presName="sp" presStyleCnt="0"/>
      <dgm:spPr/>
    </dgm:pt>
    <dgm:pt modelId="{02365423-8EF5-4DBC-A49B-BC232BF4BA0F}" type="pres">
      <dgm:prSet presAssocID="{D268A1B1-227B-4170-9523-18FDDB07044A}" presName="linNode" presStyleCnt="0"/>
      <dgm:spPr/>
    </dgm:pt>
    <dgm:pt modelId="{C2C54EF6-5288-452F-9955-F3C52CF4AF25}" type="pres">
      <dgm:prSet presAssocID="{D268A1B1-227B-4170-9523-18FDDB07044A}" presName="parentText" presStyleLbl="node1" presStyleIdx="3" presStyleCnt="4">
        <dgm:presLayoutVars>
          <dgm:chMax val="1"/>
          <dgm:bulletEnabled val="1"/>
        </dgm:presLayoutVars>
      </dgm:prSet>
      <dgm:spPr/>
    </dgm:pt>
    <dgm:pt modelId="{33E686B1-8225-416D-8966-81F96B61C3E8}" type="pres">
      <dgm:prSet presAssocID="{D268A1B1-227B-4170-9523-18FDDB07044A}" presName="descendantText" presStyleLbl="alignAccFollowNode1" presStyleIdx="3" presStyleCnt="4">
        <dgm:presLayoutVars>
          <dgm:bulletEnabled val="1"/>
        </dgm:presLayoutVars>
      </dgm:prSet>
      <dgm:spPr/>
    </dgm:pt>
  </dgm:ptLst>
  <dgm:cxnLst>
    <dgm:cxn modelId="{247E1702-DD64-4B6F-BCBB-C552DF926B7D}" type="presOf" srcId="{8B3B3423-6AC5-4159-A58B-600D9A840864}" destId="{C2324A7F-335E-41B2-B149-FC19DC9AA317}" srcOrd="0" destOrd="0" presId="urn:microsoft.com/office/officeart/2005/8/layout/vList5"/>
    <dgm:cxn modelId="{D38FED03-8A97-4513-857B-55481607A9CD}" type="presOf" srcId="{249AE563-E2D9-43DB-A6DD-6C3F547B688F}" destId="{C457A0E3-B17B-42D8-AF7F-72E8DE2F488D}" srcOrd="0" destOrd="0" presId="urn:microsoft.com/office/officeart/2005/8/layout/vList5"/>
    <dgm:cxn modelId="{F262DE10-3809-499A-9B66-46AB790F1FC7}" type="presOf" srcId="{68484F4B-07CC-4A1F-AD57-03F1C13D5D22}" destId="{F6AC1D5B-152B-4EC7-B668-2014BF4739E0}" srcOrd="0" destOrd="0" presId="urn:microsoft.com/office/officeart/2005/8/layout/vList5"/>
    <dgm:cxn modelId="{F8043E14-3A68-4BBB-90E0-91D6069CABDD}" type="presOf" srcId="{E9BAD0B2-4FAE-4838-9EB3-04825466306B}" destId="{C2324A7F-335E-41B2-B149-FC19DC9AA317}" srcOrd="0" destOrd="1" presId="urn:microsoft.com/office/officeart/2005/8/layout/vList5"/>
    <dgm:cxn modelId="{0243BC24-3973-4AB8-8D4D-D3130EA88F16}" type="presOf" srcId="{9E1CE4DD-0CA0-42CA-B650-1AB9A31BF76F}" destId="{33E686B1-8225-416D-8966-81F96B61C3E8}" srcOrd="0" destOrd="0" presId="urn:microsoft.com/office/officeart/2005/8/layout/vList5"/>
    <dgm:cxn modelId="{25195B3A-1A09-460C-B12F-ED84C5C1DBAF}" srcId="{D268A1B1-227B-4170-9523-18FDDB07044A}" destId="{9059D635-6BAE-4B8F-86C6-73156A4CFE0A}" srcOrd="1" destOrd="0" parTransId="{A5BA055A-4BC2-495B-80E6-B1A5DF2453EF}" sibTransId="{D0C92518-4460-4D9C-81A7-4F579CDD7EAB}"/>
    <dgm:cxn modelId="{53352A4E-6605-4C48-B273-7317D03F785D}" srcId="{D268A1B1-227B-4170-9523-18FDDB07044A}" destId="{9E1CE4DD-0CA0-42CA-B650-1AB9A31BF76F}" srcOrd="0" destOrd="0" parTransId="{348C2075-8EA3-41C6-A55E-D5A29E506138}" sibTransId="{9BF56B4C-3478-4F31-BB17-8413909D59E4}"/>
    <dgm:cxn modelId="{6C08C255-7E2C-4D22-A7AC-2385B94B62BC}" srcId="{249AE563-E2D9-43DB-A6DD-6C3F547B688F}" destId="{6622A7C2-727A-41B9-85E9-B64EC301C071}" srcOrd="2" destOrd="0" parTransId="{6D8212FE-A53C-4B28-995B-007AADE84668}" sibTransId="{AD005592-D4CE-471F-876E-7550AC3AB617}"/>
    <dgm:cxn modelId="{00506859-2441-4187-B6ED-5A22598C4014}" type="presOf" srcId="{07A65B8E-2F3E-4DF0-8FF5-35ECE3A3F05D}" destId="{8AB165EB-ED68-4F0E-ACDF-F47648DD1F33}" srcOrd="0" destOrd="0" presId="urn:microsoft.com/office/officeart/2005/8/layout/vList5"/>
    <dgm:cxn modelId="{0F832481-6D5F-4B7F-AE78-A895B3553E08}" srcId="{0C026B73-9338-4AE2-84A9-4679628F7439}" destId="{07A65B8E-2F3E-4DF0-8FF5-35ECE3A3F05D}" srcOrd="0" destOrd="0" parTransId="{F4D7DB33-5388-4E83-AF2B-6720DB6597EB}" sibTransId="{49595A32-5514-4B05-84E2-82A1C7AE9D7D}"/>
    <dgm:cxn modelId="{638BCF89-98B2-440E-8005-C448C4554E2F}" type="presOf" srcId="{0C026B73-9338-4AE2-84A9-4679628F7439}" destId="{BC121C1F-16D3-4912-B95D-B496FD5DA4DB}" srcOrd="0" destOrd="0" presId="urn:microsoft.com/office/officeart/2005/8/layout/vList5"/>
    <dgm:cxn modelId="{18D6F189-4967-42FD-A7B3-5ACBC463DA46}" type="presOf" srcId="{9059D635-6BAE-4B8F-86C6-73156A4CFE0A}" destId="{33E686B1-8225-416D-8966-81F96B61C3E8}" srcOrd="0" destOrd="1" presId="urn:microsoft.com/office/officeart/2005/8/layout/vList5"/>
    <dgm:cxn modelId="{A597489B-AC82-4D75-BBCC-6F5EE24DD92B}" srcId="{249AE563-E2D9-43DB-A6DD-6C3F547B688F}" destId="{E9BAD0B2-4FAE-4838-9EB3-04825466306B}" srcOrd="1" destOrd="0" parTransId="{04516C1B-B685-440E-BF21-763D52E900AA}" sibTransId="{C0492ED6-79ED-4D14-A55C-5C0D43A77A9A}"/>
    <dgm:cxn modelId="{0309FBA5-5ABE-46F8-ACEA-EF05ECF954DB}" type="presOf" srcId="{6622A7C2-727A-41B9-85E9-B64EC301C071}" destId="{C2324A7F-335E-41B2-B149-FC19DC9AA317}" srcOrd="0" destOrd="2" presId="urn:microsoft.com/office/officeart/2005/8/layout/vList5"/>
    <dgm:cxn modelId="{5E0CE1B0-0F92-446C-A844-B3F97EB34655}" type="presOf" srcId="{D268A1B1-227B-4170-9523-18FDDB07044A}" destId="{C2C54EF6-5288-452F-9955-F3C52CF4AF25}" srcOrd="0" destOrd="0" presId="urn:microsoft.com/office/officeart/2005/8/layout/vList5"/>
    <dgm:cxn modelId="{B2717DB1-3F6F-464F-A81A-45A6B9B9A654}" srcId="{F36EF175-B372-4A67-B221-AED1A56F9D93}" destId="{68484F4B-07CC-4A1F-AD57-03F1C13D5D22}" srcOrd="2" destOrd="0" parTransId="{4DA2EBA5-495D-4A41-97BB-E0300BDD27AE}" sibTransId="{F2F48600-92BD-40F1-9E59-DB973037D6FE}"/>
    <dgm:cxn modelId="{D45607B7-3D71-493A-91AD-FFEEF90AE856}" srcId="{249AE563-E2D9-43DB-A6DD-6C3F547B688F}" destId="{8B3B3423-6AC5-4159-A58B-600D9A840864}" srcOrd="0" destOrd="0" parTransId="{B77C56C8-C495-487E-8F79-6F5488C5B103}" sibTransId="{8051C9EC-A55A-4F85-9010-5FE2C21950E6}"/>
    <dgm:cxn modelId="{55C101BD-D2B9-40B3-874A-742C9F1C6454}" srcId="{F36EF175-B372-4A67-B221-AED1A56F9D93}" destId="{249AE563-E2D9-43DB-A6DD-6C3F547B688F}" srcOrd="1" destOrd="0" parTransId="{9CB29795-6AF9-42B0-8648-143DCFD53FA6}" sibTransId="{0656D61F-87EA-4459-8BFE-0DA618EBE8EF}"/>
    <dgm:cxn modelId="{8567F8C6-EA02-43C2-B817-880DDEE6408B}" type="presOf" srcId="{F36EF175-B372-4A67-B221-AED1A56F9D93}" destId="{0CD5B1F1-489E-46C7-AB28-F53A6BF0B68D}" srcOrd="0" destOrd="0" presId="urn:microsoft.com/office/officeart/2005/8/layout/vList5"/>
    <dgm:cxn modelId="{A75301CF-8A13-4D7B-9EB9-F7D3D1AAE963}" type="presOf" srcId="{29CA61F0-A754-4EE5-9AC4-2BBB525D3E24}" destId="{F39BBC69-AA1F-4AAD-95AC-84ABBF781AA1}" srcOrd="0" destOrd="0" presId="urn:microsoft.com/office/officeart/2005/8/layout/vList5"/>
    <dgm:cxn modelId="{DB3E5CD8-63EB-4879-BBE7-036B7BA18249}" srcId="{68484F4B-07CC-4A1F-AD57-03F1C13D5D22}" destId="{29CA61F0-A754-4EE5-9AC4-2BBB525D3E24}" srcOrd="0" destOrd="0" parTransId="{7359D3FA-819C-4FC6-840B-ABD9F2AADAC7}" sibTransId="{58C46C4B-50F2-406D-B084-A80457B4FF3F}"/>
    <dgm:cxn modelId="{BEA246DF-BD42-46CB-B12F-2CD40FFAA77B}" srcId="{F36EF175-B372-4A67-B221-AED1A56F9D93}" destId="{D268A1B1-227B-4170-9523-18FDDB07044A}" srcOrd="3" destOrd="0" parTransId="{E93C507D-4256-4891-AAC3-85481E05BDC4}" sibTransId="{DDF57D26-096D-4875-A0C2-978634CEF41B}"/>
    <dgm:cxn modelId="{22DE9CEF-9705-4510-A200-30A197D559C1}" srcId="{F36EF175-B372-4A67-B221-AED1A56F9D93}" destId="{0C026B73-9338-4AE2-84A9-4679628F7439}" srcOrd="0" destOrd="0" parTransId="{BE0395E9-56F5-4A26-B60B-D936E2FEDCFE}" sibTransId="{2CBE5E3F-CD62-45D4-9686-AC7C81E9C036}"/>
    <dgm:cxn modelId="{D868213F-162E-41F4-8D80-391BBD749669}" type="presParOf" srcId="{0CD5B1F1-489E-46C7-AB28-F53A6BF0B68D}" destId="{9B3F19BD-284A-44B6-903F-CE104CD36EB1}" srcOrd="0" destOrd="0" presId="urn:microsoft.com/office/officeart/2005/8/layout/vList5"/>
    <dgm:cxn modelId="{97662760-9225-48D8-B7AC-6F3238CC9182}" type="presParOf" srcId="{9B3F19BD-284A-44B6-903F-CE104CD36EB1}" destId="{BC121C1F-16D3-4912-B95D-B496FD5DA4DB}" srcOrd="0" destOrd="0" presId="urn:microsoft.com/office/officeart/2005/8/layout/vList5"/>
    <dgm:cxn modelId="{5796AE74-E40E-4072-A32C-99E309C364BB}" type="presParOf" srcId="{9B3F19BD-284A-44B6-903F-CE104CD36EB1}" destId="{8AB165EB-ED68-4F0E-ACDF-F47648DD1F33}" srcOrd="1" destOrd="0" presId="urn:microsoft.com/office/officeart/2005/8/layout/vList5"/>
    <dgm:cxn modelId="{3BF52191-DB85-46D1-B328-C80D180B69E9}" type="presParOf" srcId="{0CD5B1F1-489E-46C7-AB28-F53A6BF0B68D}" destId="{C1333BB1-7DCA-472F-BE71-07932CF2DABF}" srcOrd="1" destOrd="0" presId="urn:microsoft.com/office/officeart/2005/8/layout/vList5"/>
    <dgm:cxn modelId="{C17D5346-30CE-49E8-A16E-188E58A73782}" type="presParOf" srcId="{0CD5B1F1-489E-46C7-AB28-F53A6BF0B68D}" destId="{2B061BB2-981F-4244-B24C-56CD65137903}" srcOrd="2" destOrd="0" presId="urn:microsoft.com/office/officeart/2005/8/layout/vList5"/>
    <dgm:cxn modelId="{124840BC-23B3-44B8-BB8C-45104AD7455F}" type="presParOf" srcId="{2B061BB2-981F-4244-B24C-56CD65137903}" destId="{C457A0E3-B17B-42D8-AF7F-72E8DE2F488D}" srcOrd="0" destOrd="0" presId="urn:microsoft.com/office/officeart/2005/8/layout/vList5"/>
    <dgm:cxn modelId="{332744CD-212D-4C2A-A122-E464E08456C1}" type="presParOf" srcId="{2B061BB2-981F-4244-B24C-56CD65137903}" destId="{C2324A7F-335E-41B2-B149-FC19DC9AA317}" srcOrd="1" destOrd="0" presId="urn:microsoft.com/office/officeart/2005/8/layout/vList5"/>
    <dgm:cxn modelId="{0B3921BA-90AC-414C-8121-81C4E72423E0}" type="presParOf" srcId="{0CD5B1F1-489E-46C7-AB28-F53A6BF0B68D}" destId="{168FD57A-FD20-4A5B-908D-88558A952B44}" srcOrd="3" destOrd="0" presId="urn:microsoft.com/office/officeart/2005/8/layout/vList5"/>
    <dgm:cxn modelId="{6E27FE97-E68B-4764-83F8-87363FF95511}" type="presParOf" srcId="{0CD5B1F1-489E-46C7-AB28-F53A6BF0B68D}" destId="{655269CD-D345-4EA0-9270-E3A5984182DF}" srcOrd="4" destOrd="0" presId="urn:microsoft.com/office/officeart/2005/8/layout/vList5"/>
    <dgm:cxn modelId="{795E1C88-83E2-439A-B175-3389CF76D8EB}" type="presParOf" srcId="{655269CD-D345-4EA0-9270-E3A5984182DF}" destId="{F6AC1D5B-152B-4EC7-B668-2014BF4739E0}" srcOrd="0" destOrd="0" presId="urn:microsoft.com/office/officeart/2005/8/layout/vList5"/>
    <dgm:cxn modelId="{CC39CD9D-A052-4613-9481-710C2EC70BB7}" type="presParOf" srcId="{655269CD-D345-4EA0-9270-E3A5984182DF}" destId="{F39BBC69-AA1F-4AAD-95AC-84ABBF781AA1}" srcOrd="1" destOrd="0" presId="urn:microsoft.com/office/officeart/2005/8/layout/vList5"/>
    <dgm:cxn modelId="{0BCCA2A0-38D5-4DE1-A7DF-F5E2B901D91E}" type="presParOf" srcId="{0CD5B1F1-489E-46C7-AB28-F53A6BF0B68D}" destId="{E044E73C-F091-47C5-89FD-60FFB873ECF4}" srcOrd="5" destOrd="0" presId="urn:microsoft.com/office/officeart/2005/8/layout/vList5"/>
    <dgm:cxn modelId="{1D5B0577-DD93-43C7-950D-C1646B3C1B30}" type="presParOf" srcId="{0CD5B1F1-489E-46C7-AB28-F53A6BF0B68D}" destId="{02365423-8EF5-4DBC-A49B-BC232BF4BA0F}" srcOrd="6" destOrd="0" presId="urn:microsoft.com/office/officeart/2005/8/layout/vList5"/>
    <dgm:cxn modelId="{A1E4BB3B-089D-4537-BA02-3FC459EAB83A}" type="presParOf" srcId="{02365423-8EF5-4DBC-A49B-BC232BF4BA0F}" destId="{C2C54EF6-5288-452F-9955-F3C52CF4AF25}" srcOrd="0" destOrd="0" presId="urn:microsoft.com/office/officeart/2005/8/layout/vList5"/>
    <dgm:cxn modelId="{7BBBF704-477D-4CC3-A708-BC1F42C8E91F}" type="presParOf" srcId="{02365423-8EF5-4DBC-A49B-BC232BF4BA0F}" destId="{33E686B1-8225-416D-8966-81F96B61C3E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A7531F-4FD0-4221-9205-4BDA10465EDB}"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824817CE-BEC6-437E-90B8-413CAE465C8E}">
      <dgm:prSet/>
      <dgm:spPr/>
      <dgm:t>
        <a:bodyPr/>
        <a:lstStyle/>
        <a:p>
          <a:r>
            <a:rPr lang="en-US"/>
            <a:t>Maternal history</a:t>
          </a:r>
        </a:p>
      </dgm:t>
    </dgm:pt>
    <dgm:pt modelId="{DA3D84F9-E410-40C5-B996-74965C3119FD}" type="parTrans" cxnId="{D452ADCA-0BF7-4747-A3EE-64839E751653}">
      <dgm:prSet/>
      <dgm:spPr/>
      <dgm:t>
        <a:bodyPr/>
        <a:lstStyle/>
        <a:p>
          <a:endParaRPr lang="en-US"/>
        </a:p>
      </dgm:t>
    </dgm:pt>
    <dgm:pt modelId="{ABAE982B-1826-4546-B2E6-05CF812A108F}" type="sibTrans" cxnId="{D452ADCA-0BF7-4747-A3EE-64839E751653}">
      <dgm:prSet/>
      <dgm:spPr/>
      <dgm:t>
        <a:bodyPr/>
        <a:lstStyle/>
        <a:p>
          <a:endParaRPr lang="en-US"/>
        </a:p>
      </dgm:t>
    </dgm:pt>
    <dgm:pt modelId="{8A661EF5-AA39-4C18-9355-6C21F3EEA86F}">
      <dgm:prSet/>
      <dgm:spPr/>
      <dgm:t>
        <a:bodyPr/>
        <a:lstStyle/>
        <a:p>
          <a:r>
            <a:rPr lang="en-US" dirty="0"/>
            <a:t>Patient weight</a:t>
          </a:r>
        </a:p>
      </dgm:t>
    </dgm:pt>
    <dgm:pt modelId="{406520C7-D6B1-42C2-AFDE-EA136F9CE2D5}" type="parTrans" cxnId="{A5964718-E023-424F-87A8-6D2B64B43FCE}">
      <dgm:prSet/>
      <dgm:spPr/>
      <dgm:t>
        <a:bodyPr/>
        <a:lstStyle/>
        <a:p>
          <a:endParaRPr lang="en-US"/>
        </a:p>
      </dgm:t>
    </dgm:pt>
    <dgm:pt modelId="{6651F6B5-7924-46A6-A123-DD4596590579}" type="sibTrans" cxnId="{A5964718-E023-424F-87A8-6D2B64B43FCE}">
      <dgm:prSet/>
      <dgm:spPr/>
      <dgm:t>
        <a:bodyPr/>
        <a:lstStyle/>
        <a:p>
          <a:endParaRPr lang="en-US"/>
        </a:p>
      </dgm:t>
    </dgm:pt>
    <dgm:pt modelId="{3E25E6AE-0D5C-4900-ADE8-A90C1ECAFD46}">
      <dgm:prSet/>
      <dgm:spPr/>
      <dgm:t>
        <a:bodyPr/>
        <a:lstStyle/>
        <a:p>
          <a:r>
            <a:rPr lang="en-US"/>
            <a:t>Medications</a:t>
          </a:r>
        </a:p>
      </dgm:t>
    </dgm:pt>
    <dgm:pt modelId="{E0419254-5488-4D35-931B-BB625B42F51A}" type="parTrans" cxnId="{CF0AB365-621B-4DB4-AB99-8B3C810EF145}">
      <dgm:prSet/>
      <dgm:spPr/>
      <dgm:t>
        <a:bodyPr/>
        <a:lstStyle/>
        <a:p>
          <a:endParaRPr lang="en-US"/>
        </a:p>
      </dgm:t>
    </dgm:pt>
    <dgm:pt modelId="{766B8E04-25DB-4660-BBE7-D782266C98D6}" type="sibTrans" cxnId="{CF0AB365-621B-4DB4-AB99-8B3C810EF145}">
      <dgm:prSet/>
      <dgm:spPr/>
      <dgm:t>
        <a:bodyPr/>
        <a:lstStyle/>
        <a:p>
          <a:endParaRPr lang="en-US"/>
        </a:p>
      </dgm:t>
    </dgm:pt>
    <dgm:pt modelId="{57E18BDF-8D97-4DE8-8826-0AE913C9B2F4}">
      <dgm:prSet/>
      <dgm:spPr/>
      <dgm:t>
        <a:bodyPr/>
        <a:lstStyle/>
        <a:p>
          <a:r>
            <a:rPr lang="en-US"/>
            <a:t>Medical condition(s)</a:t>
          </a:r>
        </a:p>
      </dgm:t>
    </dgm:pt>
    <dgm:pt modelId="{157C7D70-3D9F-4469-9CE8-20CCE8C0E221}" type="parTrans" cxnId="{5FE43551-7C00-46FE-85FB-30E9BA419413}">
      <dgm:prSet/>
      <dgm:spPr/>
      <dgm:t>
        <a:bodyPr/>
        <a:lstStyle/>
        <a:p>
          <a:endParaRPr lang="en-US"/>
        </a:p>
      </dgm:t>
    </dgm:pt>
    <dgm:pt modelId="{CC793ED4-C9AC-4F05-AEE6-75218EB8518F}" type="sibTrans" cxnId="{5FE43551-7C00-46FE-85FB-30E9BA419413}">
      <dgm:prSet/>
      <dgm:spPr/>
      <dgm:t>
        <a:bodyPr/>
        <a:lstStyle/>
        <a:p>
          <a:endParaRPr lang="en-US"/>
        </a:p>
      </dgm:t>
    </dgm:pt>
    <dgm:pt modelId="{FB07C2DE-4306-477B-84F8-49BEBC9CCE01}">
      <dgm:prSet/>
      <dgm:spPr/>
      <dgm:t>
        <a:bodyPr/>
        <a:lstStyle/>
        <a:p>
          <a:r>
            <a:rPr lang="en-US"/>
            <a:t>Pregnancy history </a:t>
          </a:r>
        </a:p>
      </dgm:t>
    </dgm:pt>
    <dgm:pt modelId="{1D3CE749-3FAA-42D5-ACC3-8D9306F7880E}" type="parTrans" cxnId="{A06775C8-DDA6-4BCA-8AAD-0D394728D8E8}">
      <dgm:prSet/>
      <dgm:spPr/>
      <dgm:t>
        <a:bodyPr/>
        <a:lstStyle/>
        <a:p>
          <a:endParaRPr lang="en-US"/>
        </a:p>
      </dgm:t>
    </dgm:pt>
    <dgm:pt modelId="{25303921-D3D4-43EE-91CE-90EFECBB226F}" type="sibTrans" cxnId="{A06775C8-DDA6-4BCA-8AAD-0D394728D8E8}">
      <dgm:prSet/>
      <dgm:spPr/>
      <dgm:t>
        <a:bodyPr/>
        <a:lstStyle/>
        <a:p>
          <a:endParaRPr lang="en-US"/>
        </a:p>
      </dgm:t>
    </dgm:pt>
    <dgm:pt modelId="{977EA75B-D544-4697-8116-864111F6E293}">
      <dgm:prSet/>
      <dgm:spPr/>
      <dgm:t>
        <a:bodyPr/>
        <a:lstStyle/>
        <a:p>
          <a:r>
            <a:rPr lang="en-US"/>
            <a:t>Multiples or vanished twin</a:t>
          </a:r>
        </a:p>
      </dgm:t>
    </dgm:pt>
    <dgm:pt modelId="{576D2E7C-76EF-4579-B725-24052E4193F7}" type="parTrans" cxnId="{0E658A0B-3CDA-45E2-9ABB-B2F5F1540B5F}">
      <dgm:prSet/>
      <dgm:spPr/>
      <dgm:t>
        <a:bodyPr/>
        <a:lstStyle/>
        <a:p>
          <a:endParaRPr lang="en-US"/>
        </a:p>
      </dgm:t>
    </dgm:pt>
    <dgm:pt modelId="{FD4861D1-8655-4F4F-8559-73A143B92989}" type="sibTrans" cxnId="{0E658A0B-3CDA-45E2-9ABB-B2F5F1540B5F}">
      <dgm:prSet/>
      <dgm:spPr/>
      <dgm:t>
        <a:bodyPr/>
        <a:lstStyle/>
        <a:p>
          <a:endParaRPr lang="en-US"/>
        </a:p>
      </dgm:t>
    </dgm:pt>
    <dgm:pt modelId="{6CA45EEE-4F7B-46F6-BAF7-3CC217F992CA}">
      <dgm:prSet/>
      <dgm:spPr/>
      <dgm:t>
        <a:bodyPr/>
        <a:lstStyle/>
        <a:p>
          <a:r>
            <a:rPr lang="en-US"/>
            <a:t>Recurrent first trimester loss</a:t>
          </a:r>
        </a:p>
      </dgm:t>
    </dgm:pt>
    <dgm:pt modelId="{2B4B3BF9-EBDB-416F-8D73-DD4A85593153}" type="parTrans" cxnId="{60E36D41-73D8-462A-87AE-62D2D14FE5ED}">
      <dgm:prSet/>
      <dgm:spPr/>
      <dgm:t>
        <a:bodyPr/>
        <a:lstStyle/>
        <a:p>
          <a:endParaRPr lang="en-US"/>
        </a:p>
      </dgm:t>
    </dgm:pt>
    <dgm:pt modelId="{D96382A3-B50B-4F44-9952-6137F5DDF8C1}" type="sibTrans" cxnId="{60E36D41-73D8-462A-87AE-62D2D14FE5ED}">
      <dgm:prSet/>
      <dgm:spPr/>
      <dgm:t>
        <a:bodyPr/>
        <a:lstStyle/>
        <a:p>
          <a:endParaRPr lang="en-US"/>
        </a:p>
      </dgm:t>
    </dgm:pt>
    <dgm:pt modelId="{891BB0DC-1088-4BF9-B05E-C9921325BC07}">
      <dgm:prSet/>
      <dgm:spPr/>
      <dgm:t>
        <a:bodyPr/>
        <a:lstStyle/>
        <a:p>
          <a:r>
            <a:rPr lang="en-US"/>
            <a:t>Family history</a:t>
          </a:r>
        </a:p>
      </dgm:t>
    </dgm:pt>
    <dgm:pt modelId="{7DAE3049-9961-4D2D-B4BC-B389F34300BE}" type="parTrans" cxnId="{577C391F-0912-4657-BBC3-DFFB2A9F7547}">
      <dgm:prSet/>
      <dgm:spPr/>
      <dgm:t>
        <a:bodyPr/>
        <a:lstStyle/>
        <a:p>
          <a:endParaRPr lang="en-US"/>
        </a:p>
      </dgm:t>
    </dgm:pt>
    <dgm:pt modelId="{F28E390A-6DDB-41C5-9937-8B2202479373}" type="sibTrans" cxnId="{577C391F-0912-4657-BBC3-DFFB2A9F7547}">
      <dgm:prSet/>
      <dgm:spPr/>
      <dgm:t>
        <a:bodyPr/>
        <a:lstStyle/>
        <a:p>
          <a:endParaRPr lang="en-US"/>
        </a:p>
      </dgm:t>
    </dgm:pt>
    <dgm:pt modelId="{013153B4-E933-4A65-80EB-04A3CD86E982}">
      <dgm:prSet/>
      <dgm:spPr/>
      <dgm:t>
        <a:bodyPr/>
        <a:lstStyle/>
        <a:p>
          <a:r>
            <a:rPr lang="en-US" dirty="0"/>
            <a:t>Prior affected child</a:t>
          </a:r>
        </a:p>
      </dgm:t>
    </dgm:pt>
    <dgm:pt modelId="{7B56DC53-01CE-40DE-BE81-006877D0F7C5}" type="parTrans" cxnId="{284E052C-5825-4844-A631-5790F21D4A0E}">
      <dgm:prSet/>
      <dgm:spPr/>
      <dgm:t>
        <a:bodyPr/>
        <a:lstStyle/>
        <a:p>
          <a:endParaRPr lang="en-US"/>
        </a:p>
      </dgm:t>
    </dgm:pt>
    <dgm:pt modelId="{9D087670-8377-49F9-BCEF-EC3528ABE016}" type="sibTrans" cxnId="{284E052C-5825-4844-A631-5790F21D4A0E}">
      <dgm:prSet/>
      <dgm:spPr/>
      <dgm:t>
        <a:bodyPr/>
        <a:lstStyle/>
        <a:p>
          <a:endParaRPr lang="en-US"/>
        </a:p>
      </dgm:t>
    </dgm:pt>
    <dgm:pt modelId="{76D863DF-DADA-49BD-88A1-7062187F4B48}">
      <dgm:prSet/>
      <dgm:spPr/>
      <dgm:t>
        <a:bodyPr/>
        <a:lstStyle/>
        <a:p>
          <a:r>
            <a:rPr lang="en-US"/>
            <a:t>Carrier test results</a:t>
          </a:r>
        </a:p>
      </dgm:t>
    </dgm:pt>
    <dgm:pt modelId="{8B6EEA3F-2B6B-450D-8D49-EF9383B06A1B}" type="parTrans" cxnId="{CE2C890A-8D29-4521-ACEB-C825130365FD}">
      <dgm:prSet/>
      <dgm:spPr/>
      <dgm:t>
        <a:bodyPr/>
        <a:lstStyle/>
        <a:p>
          <a:endParaRPr lang="en-US"/>
        </a:p>
      </dgm:t>
    </dgm:pt>
    <dgm:pt modelId="{24A0E9A8-A703-4D82-9596-2230B5A551F8}" type="sibTrans" cxnId="{CE2C890A-8D29-4521-ACEB-C825130365FD}">
      <dgm:prSet/>
      <dgm:spPr/>
      <dgm:t>
        <a:bodyPr/>
        <a:lstStyle/>
        <a:p>
          <a:endParaRPr lang="en-US"/>
        </a:p>
      </dgm:t>
    </dgm:pt>
    <dgm:pt modelId="{ECAD2663-D853-4EB3-811E-27A737C74DD6}">
      <dgm:prSet/>
      <dgm:spPr/>
      <dgm:t>
        <a:bodyPr/>
        <a:lstStyle/>
        <a:p>
          <a:r>
            <a:rPr lang="en-US"/>
            <a:t>Insurance</a:t>
          </a:r>
        </a:p>
      </dgm:t>
    </dgm:pt>
    <dgm:pt modelId="{68C80B02-02C3-4372-BD2C-C061251403F6}" type="parTrans" cxnId="{6E8F935F-F403-4364-B4DE-7F7495BFDEC5}">
      <dgm:prSet/>
      <dgm:spPr/>
      <dgm:t>
        <a:bodyPr/>
        <a:lstStyle/>
        <a:p>
          <a:endParaRPr lang="en-US"/>
        </a:p>
      </dgm:t>
    </dgm:pt>
    <dgm:pt modelId="{E16E046C-F9D7-4EAF-B52B-63D3FB3C2C24}" type="sibTrans" cxnId="{6E8F935F-F403-4364-B4DE-7F7495BFDEC5}">
      <dgm:prSet/>
      <dgm:spPr/>
      <dgm:t>
        <a:bodyPr/>
        <a:lstStyle/>
        <a:p>
          <a:endParaRPr lang="en-US"/>
        </a:p>
      </dgm:t>
    </dgm:pt>
    <dgm:pt modelId="{3F72BEEA-3D5F-40C7-971D-F6805C4E34B4}">
      <dgm:prSet/>
      <dgm:spPr/>
      <dgm:t>
        <a:bodyPr/>
        <a:lstStyle/>
        <a:p>
          <a:r>
            <a:rPr lang="en-US" dirty="0"/>
            <a:t>Consanguinity</a:t>
          </a:r>
        </a:p>
      </dgm:t>
    </dgm:pt>
    <dgm:pt modelId="{E0355D87-BA9B-499A-9EF0-3B2363A34764}" type="parTrans" cxnId="{2DE54B7D-2D34-44EB-9606-B61A5DD2AF80}">
      <dgm:prSet/>
      <dgm:spPr/>
    </dgm:pt>
    <dgm:pt modelId="{C7AA5E4B-11FE-4382-A037-E0155AB4A909}" type="sibTrans" cxnId="{2DE54B7D-2D34-44EB-9606-B61A5DD2AF80}">
      <dgm:prSet/>
      <dgm:spPr/>
    </dgm:pt>
    <dgm:pt modelId="{9618F5B0-56AB-4CDC-83CB-BF4BBCA5F5F8}" type="pres">
      <dgm:prSet presAssocID="{0EA7531F-4FD0-4221-9205-4BDA10465EDB}" presName="linear" presStyleCnt="0">
        <dgm:presLayoutVars>
          <dgm:dir/>
          <dgm:animLvl val="lvl"/>
          <dgm:resizeHandles val="exact"/>
        </dgm:presLayoutVars>
      </dgm:prSet>
      <dgm:spPr/>
    </dgm:pt>
    <dgm:pt modelId="{30CCA03B-479A-4193-BFC0-BDC6C8E09C7E}" type="pres">
      <dgm:prSet presAssocID="{824817CE-BEC6-437E-90B8-413CAE465C8E}" presName="parentLin" presStyleCnt="0"/>
      <dgm:spPr/>
    </dgm:pt>
    <dgm:pt modelId="{1AC7EB4D-D6C2-423D-98DA-08F5AC9AC625}" type="pres">
      <dgm:prSet presAssocID="{824817CE-BEC6-437E-90B8-413CAE465C8E}" presName="parentLeftMargin" presStyleLbl="node1" presStyleIdx="0" presStyleCnt="4"/>
      <dgm:spPr/>
    </dgm:pt>
    <dgm:pt modelId="{17C9B1CA-1079-432D-9DF1-033CEA02B3FA}" type="pres">
      <dgm:prSet presAssocID="{824817CE-BEC6-437E-90B8-413CAE465C8E}" presName="parentText" presStyleLbl="node1" presStyleIdx="0" presStyleCnt="4">
        <dgm:presLayoutVars>
          <dgm:chMax val="0"/>
          <dgm:bulletEnabled val="1"/>
        </dgm:presLayoutVars>
      </dgm:prSet>
      <dgm:spPr/>
    </dgm:pt>
    <dgm:pt modelId="{C138372D-5396-4C24-BE4C-996381598E82}" type="pres">
      <dgm:prSet presAssocID="{824817CE-BEC6-437E-90B8-413CAE465C8E}" presName="negativeSpace" presStyleCnt="0"/>
      <dgm:spPr/>
    </dgm:pt>
    <dgm:pt modelId="{5CD7498B-1BC4-43B2-B17E-0266336E251D}" type="pres">
      <dgm:prSet presAssocID="{824817CE-BEC6-437E-90B8-413CAE465C8E}" presName="childText" presStyleLbl="conFgAcc1" presStyleIdx="0" presStyleCnt="4">
        <dgm:presLayoutVars>
          <dgm:bulletEnabled val="1"/>
        </dgm:presLayoutVars>
      </dgm:prSet>
      <dgm:spPr/>
    </dgm:pt>
    <dgm:pt modelId="{4EC66171-D971-4369-8168-FD6A4F0D269B}" type="pres">
      <dgm:prSet presAssocID="{ABAE982B-1826-4546-B2E6-05CF812A108F}" presName="spaceBetweenRectangles" presStyleCnt="0"/>
      <dgm:spPr/>
    </dgm:pt>
    <dgm:pt modelId="{38FB08C8-1F64-49FF-A597-1751969AF78B}" type="pres">
      <dgm:prSet presAssocID="{FB07C2DE-4306-477B-84F8-49BEBC9CCE01}" presName="parentLin" presStyleCnt="0"/>
      <dgm:spPr/>
    </dgm:pt>
    <dgm:pt modelId="{3BDF8FA5-5900-459C-B9BD-CC73EB030E1F}" type="pres">
      <dgm:prSet presAssocID="{FB07C2DE-4306-477B-84F8-49BEBC9CCE01}" presName="parentLeftMargin" presStyleLbl="node1" presStyleIdx="0" presStyleCnt="4"/>
      <dgm:spPr/>
    </dgm:pt>
    <dgm:pt modelId="{31EA45C9-2739-4257-B3E1-2188642AC8A2}" type="pres">
      <dgm:prSet presAssocID="{FB07C2DE-4306-477B-84F8-49BEBC9CCE01}" presName="parentText" presStyleLbl="node1" presStyleIdx="1" presStyleCnt="4">
        <dgm:presLayoutVars>
          <dgm:chMax val="0"/>
          <dgm:bulletEnabled val="1"/>
        </dgm:presLayoutVars>
      </dgm:prSet>
      <dgm:spPr/>
    </dgm:pt>
    <dgm:pt modelId="{24BE9EA5-7768-4A52-8D0B-35511EB1457F}" type="pres">
      <dgm:prSet presAssocID="{FB07C2DE-4306-477B-84F8-49BEBC9CCE01}" presName="negativeSpace" presStyleCnt="0"/>
      <dgm:spPr/>
    </dgm:pt>
    <dgm:pt modelId="{4CFFC5B0-E603-4730-82C5-7AEC74DF58FD}" type="pres">
      <dgm:prSet presAssocID="{FB07C2DE-4306-477B-84F8-49BEBC9CCE01}" presName="childText" presStyleLbl="conFgAcc1" presStyleIdx="1" presStyleCnt="4">
        <dgm:presLayoutVars>
          <dgm:bulletEnabled val="1"/>
        </dgm:presLayoutVars>
      </dgm:prSet>
      <dgm:spPr/>
    </dgm:pt>
    <dgm:pt modelId="{850DDC67-5220-44AF-902A-DB8A61A11578}" type="pres">
      <dgm:prSet presAssocID="{25303921-D3D4-43EE-91CE-90EFECBB226F}" presName="spaceBetweenRectangles" presStyleCnt="0"/>
      <dgm:spPr/>
    </dgm:pt>
    <dgm:pt modelId="{62A2655C-E1CB-4061-9CCB-A27766A6F6C0}" type="pres">
      <dgm:prSet presAssocID="{891BB0DC-1088-4BF9-B05E-C9921325BC07}" presName="parentLin" presStyleCnt="0"/>
      <dgm:spPr/>
    </dgm:pt>
    <dgm:pt modelId="{2A807CBC-BF44-4755-AF60-CEEE1F659481}" type="pres">
      <dgm:prSet presAssocID="{891BB0DC-1088-4BF9-B05E-C9921325BC07}" presName="parentLeftMargin" presStyleLbl="node1" presStyleIdx="1" presStyleCnt="4"/>
      <dgm:spPr/>
    </dgm:pt>
    <dgm:pt modelId="{34E34D3E-8834-4951-B666-01F2AB89C274}" type="pres">
      <dgm:prSet presAssocID="{891BB0DC-1088-4BF9-B05E-C9921325BC07}" presName="parentText" presStyleLbl="node1" presStyleIdx="2" presStyleCnt="4">
        <dgm:presLayoutVars>
          <dgm:chMax val="0"/>
          <dgm:bulletEnabled val="1"/>
        </dgm:presLayoutVars>
      </dgm:prSet>
      <dgm:spPr/>
    </dgm:pt>
    <dgm:pt modelId="{27877231-A7B9-4DE3-90C3-A9495A5FC0C4}" type="pres">
      <dgm:prSet presAssocID="{891BB0DC-1088-4BF9-B05E-C9921325BC07}" presName="negativeSpace" presStyleCnt="0"/>
      <dgm:spPr/>
    </dgm:pt>
    <dgm:pt modelId="{E63B95E4-445D-4036-A96C-1A473D2C75F9}" type="pres">
      <dgm:prSet presAssocID="{891BB0DC-1088-4BF9-B05E-C9921325BC07}" presName="childText" presStyleLbl="conFgAcc1" presStyleIdx="2" presStyleCnt="4">
        <dgm:presLayoutVars>
          <dgm:bulletEnabled val="1"/>
        </dgm:presLayoutVars>
      </dgm:prSet>
      <dgm:spPr/>
    </dgm:pt>
    <dgm:pt modelId="{92A865EB-8920-41AE-ABD9-93C3D9A56A84}" type="pres">
      <dgm:prSet presAssocID="{F28E390A-6DDB-41C5-9937-8B2202479373}" presName="spaceBetweenRectangles" presStyleCnt="0"/>
      <dgm:spPr/>
    </dgm:pt>
    <dgm:pt modelId="{BFC0DCA3-BEB8-4B03-A88C-233B6432D837}" type="pres">
      <dgm:prSet presAssocID="{ECAD2663-D853-4EB3-811E-27A737C74DD6}" presName="parentLin" presStyleCnt="0"/>
      <dgm:spPr/>
    </dgm:pt>
    <dgm:pt modelId="{D5D84128-BF61-481C-A03B-DDB79AC3ADF8}" type="pres">
      <dgm:prSet presAssocID="{ECAD2663-D853-4EB3-811E-27A737C74DD6}" presName="parentLeftMargin" presStyleLbl="node1" presStyleIdx="2" presStyleCnt="4"/>
      <dgm:spPr/>
    </dgm:pt>
    <dgm:pt modelId="{495EC889-2C5B-4EA3-ADF9-FD128D991C0B}" type="pres">
      <dgm:prSet presAssocID="{ECAD2663-D853-4EB3-811E-27A737C74DD6}" presName="parentText" presStyleLbl="node1" presStyleIdx="3" presStyleCnt="4">
        <dgm:presLayoutVars>
          <dgm:chMax val="0"/>
          <dgm:bulletEnabled val="1"/>
        </dgm:presLayoutVars>
      </dgm:prSet>
      <dgm:spPr/>
    </dgm:pt>
    <dgm:pt modelId="{7F6AA16C-5259-46AB-A45F-201F9D665F41}" type="pres">
      <dgm:prSet presAssocID="{ECAD2663-D853-4EB3-811E-27A737C74DD6}" presName="negativeSpace" presStyleCnt="0"/>
      <dgm:spPr/>
    </dgm:pt>
    <dgm:pt modelId="{19018568-0FC3-4873-9EA3-F6F8663AEE4D}" type="pres">
      <dgm:prSet presAssocID="{ECAD2663-D853-4EB3-811E-27A737C74DD6}" presName="childText" presStyleLbl="conFgAcc1" presStyleIdx="3" presStyleCnt="4">
        <dgm:presLayoutVars>
          <dgm:bulletEnabled val="1"/>
        </dgm:presLayoutVars>
      </dgm:prSet>
      <dgm:spPr/>
    </dgm:pt>
  </dgm:ptLst>
  <dgm:cxnLst>
    <dgm:cxn modelId="{F6EE8805-6325-414D-8B56-19F363B93D84}" type="presOf" srcId="{FB07C2DE-4306-477B-84F8-49BEBC9CCE01}" destId="{3BDF8FA5-5900-459C-B9BD-CC73EB030E1F}" srcOrd="0" destOrd="0" presId="urn:microsoft.com/office/officeart/2005/8/layout/list1"/>
    <dgm:cxn modelId="{CE2C890A-8D29-4521-ACEB-C825130365FD}" srcId="{891BB0DC-1088-4BF9-B05E-C9921325BC07}" destId="{76D863DF-DADA-49BD-88A1-7062187F4B48}" srcOrd="2" destOrd="0" parTransId="{8B6EEA3F-2B6B-450D-8D49-EF9383B06A1B}" sibTransId="{24A0E9A8-A703-4D82-9596-2230B5A551F8}"/>
    <dgm:cxn modelId="{0E658A0B-3CDA-45E2-9ABB-B2F5F1540B5F}" srcId="{FB07C2DE-4306-477B-84F8-49BEBC9CCE01}" destId="{977EA75B-D544-4697-8116-864111F6E293}" srcOrd="0" destOrd="0" parTransId="{576D2E7C-76EF-4579-B725-24052E4193F7}" sibTransId="{FD4861D1-8655-4F4F-8559-73A143B92989}"/>
    <dgm:cxn modelId="{4079C00F-FBD8-45DC-84AF-241436C3A57D}" type="presOf" srcId="{0EA7531F-4FD0-4221-9205-4BDA10465EDB}" destId="{9618F5B0-56AB-4CDC-83CB-BF4BBCA5F5F8}" srcOrd="0" destOrd="0" presId="urn:microsoft.com/office/officeart/2005/8/layout/list1"/>
    <dgm:cxn modelId="{A5964718-E023-424F-87A8-6D2B64B43FCE}" srcId="{824817CE-BEC6-437E-90B8-413CAE465C8E}" destId="{8A661EF5-AA39-4C18-9355-6C21F3EEA86F}" srcOrd="0" destOrd="0" parTransId="{406520C7-D6B1-42C2-AFDE-EA136F9CE2D5}" sibTransId="{6651F6B5-7924-46A6-A123-DD4596590579}"/>
    <dgm:cxn modelId="{577C391F-0912-4657-BBC3-DFFB2A9F7547}" srcId="{0EA7531F-4FD0-4221-9205-4BDA10465EDB}" destId="{891BB0DC-1088-4BF9-B05E-C9921325BC07}" srcOrd="2" destOrd="0" parTransId="{7DAE3049-9961-4D2D-B4BC-B389F34300BE}" sibTransId="{F28E390A-6DDB-41C5-9937-8B2202479373}"/>
    <dgm:cxn modelId="{BA86352B-88CB-4749-B706-8EC92484B0EC}" type="presOf" srcId="{3E25E6AE-0D5C-4900-ADE8-A90C1ECAFD46}" destId="{5CD7498B-1BC4-43B2-B17E-0266336E251D}" srcOrd="0" destOrd="1" presId="urn:microsoft.com/office/officeart/2005/8/layout/list1"/>
    <dgm:cxn modelId="{284E052C-5825-4844-A631-5790F21D4A0E}" srcId="{891BB0DC-1088-4BF9-B05E-C9921325BC07}" destId="{013153B4-E933-4A65-80EB-04A3CD86E982}" srcOrd="0" destOrd="0" parTransId="{7B56DC53-01CE-40DE-BE81-006877D0F7C5}" sibTransId="{9D087670-8377-49F9-BCEF-EC3528ABE016}"/>
    <dgm:cxn modelId="{0D707130-3969-447A-97E5-306D30C95E0A}" type="presOf" srcId="{57E18BDF-8D97-4DE8-8826-0AE913C9B2F4}" destId="{5CD7498B-1BC4-43B2-B17E-0266336E251D}" srcOrd="0" destOrd="2" presId="urn:microsoft.com/office/officeart/2005/8/layout/list1"/>
    <dgm:cxn modelId="{9FD4CE30-E01D-42A3-B68F-76684C50B06E}" type="presOf" srcId="{76D863DF-DADA-49BD-88A1-7062187F4B48}" destId="{E63B95E4-445D-4036-A96C-1A473D2C75F9}" srcOrd="0" destOrd="2" presId="urn:microsoft.com/office/officeart/2005/8/layout/list1"/>
    <dgm:cxn modelId="{BE991135-3153-4606-BCA7-2DE72B739792}" type="presOf" srcId="{ECAD2663-D853-4EB3-811E-27A737C74DD6}" destId="{D5D84128-BF61-481C-A03B-DDB79AC3ADF8}" srcOrd="0" destOrd="0" presId="urn:microsoft.com/office/officeart/2005/8/layout/list1"/>
    <dgm:cxn modelId="{E1B74F3D-2F39-487D-B63D-F99CA4B3EEB1}" type="presOf" srcId="{013153B4-E933-4A65-80EB-04A3CD86E982}" destId="{E63B95E4-445D-4036-A96C-1A473D2C75F9}" srcOrd="0" destOrd="0" presId="urn:microsoft.com/office/officeart/2005/8/layout/list1"/>
    <dgm:cxn modelId="{D38A763E-E956-4C1D-BAD7-C815F3330F46}" type="presOf" srcId="{824817CE-BEC6-437E-90B8-413CAE465C8E}" destId="{1AC7EB4D-D6C2-423D-98DA-08F5AC9AC625}" srcOrd="0" destOrd="0" presId="urn:microsoft.com/office/officeart/2005/8/layout/list1"/>
    <dgm:cxn modelId="{60E36D41-73D8-462A-87AE-62D2D14FE5ED}" srcId="{FB07C2DE-4306-477B-84F8-49BEBC9CCE01}" destId="{6CA45EEE-4F7B-46F6-BAF7-3CC217F992CA}" srcOrd="1" destOrd="0" parTransId="{2B4B3BF9-EBDB-416F-8D73-DD4A85593153}" sibTransId="{D96382A3-B50B-4F44-9952-6137F5DDF8C1}"/>
    <dgm:cxn modelId="{1C59F74B-1755-4B35-8839-D662C8CA82BC}" type="presOf" srcId="{3F72BEEA-3D5F-40C7-971D-F6805C4E34B4}" destId="{E63B95E4-445D-4036-A96C-1A473D2C75F9}" srcOrd="0" destOrd="1" presId="urn:microsoft.com/office/officeart/2005/8/layout/list1"/>
    <dgm:cxn modelId="{5FE43551-7C00-46FE-85FB-30E9BA419413}" srcId="{824817CE-BEC6-437E-90B8-413CAE465C8E}" destId="{57E18BDF-8D97-4DE8-8826-0AE913C9B2F4}" srcOrd="2" destOrd="0" parTransId="{157C7D70-3D9F-4469-9CE8-20CCE8C0E221}" sibTransId="{CC793ED4-C9AC-4F05-AEE6-75218EB8518F}"/>
    <dgm:cxn modelId="{64717F52-A4B1-4683-BF15-94DCCB9841E8}" type="presOf" srcId="{824817CE-BEC6-437E-90B8-413CAE465C8E}" destId="{17C9B1CA-1079-432D-9DF1-033CEA02B3FA}" srcOrd="1" destOrd="0" presId="urn:microsoft.com/office/officeart/2005/8/layout/list1"/>
    <dgm:cxn modelId="{6E8F935F-F403-4364-B4DE-7F7495BFDEC5}" srcId="{0EA7531F-4FD0-4221-9205-4BDA10465EDB}" destId="{ECAD2663-D853-4EB3-811E-27A737C74DD6}" srcOrd="3" destOrd="0" parTransId="{68C80B02-02C3-4372-BD2C-C061251403F6}" sibTransId="{E16E046C-F9D7-4EAF-B52B-63D3FB3C2C24}"/>
    <dgm:cxn modelId="{4BEF6A64-B148-4D57-AD07-C588B166CD16}" type="presOf" srcId="{8A661EF5-AA39-4C18-9355-6C21F3EEA86F}" destId="{5CD7498B-1BC4-43B2-B17E-0266336E251D}" srcOrd="0" destOrd="0" presId="urn:microsoft.com/office/officeart/2005/8/layout/list1"/>
    <dgm:cxn modelId="{CF0AB365-621B-4DB4-AB99-8B3C810EF145}" srcId="{824817CE-BEC6-437E-90B8-413CAE465C8E}" destId="{3E25E6AE-0D5C-4900-ADE8-A90C1ECAFD46}" srcOrd="1" destOrd="0" parTransId="{E0419254-5488-4D35-931B-BB625B42F51A}" sibTransId="{766B8E04-25DB-4660-BBE7-D782266C98D6}"/>
    <dgm:cxn modelId="{0DBBA476-38F1-4CFC-AE8A-00E89A7AED85}" type="presOf" srcId="{6CA45EEE-4F7B-46F6-BAF7-3CC217F992CA}" destId="{4CFFC5B0-E603-4730-82C5-7AEC74DF58FD}" srcOrd="0" destOrd="1" presId="urn:microsoft.com/office/officeart/2005/8/layout/list1"/>
    <dgm:cxn modelId="{2DE54B7D-2D34-44EB-9606-B61A5DD2AF80}" srcId="{891BB0DC-1088-4BF9-B05E-C9921325BC07}" destId="{3F72BEEA-3D5F-40C7-971D-F6805C4E34B4}" srcOrd="1" destOrd="0" parTransId="{E0355D87-BA9B-499A-9EF0-3B2363A34764}" sibTransId="{C7AA5E4B-11FE-4382-A037-E0155AB4A909}"/>
    <dgm:cxn modelId="{E5FB8696-E577-4688-B728-C38D7C227501}" type="presOf" srcId="{977EA75B-D544-4697-8116-864111F6E293}" destId="{4CFFC5B0-E603-4730-82C5-7AEC74DF58FD}" srcOrd="0" destOrd="0" presId="urn:microsoft.com/office/officeart/2005/8/layout/list1"/>
    <dgm:cxn modelId="{71B7FDA0-BEFA-4262-8E8B-D37BAC22404D}" type="presOf" srcId="{891BB0DC-1088-4BF9-B05E-C9921325BC07}" destId="{34E34D3E-8834-4951-B666-01F2AB89C274}" srcOrd="1" destOrd="0" presId="urn:microsoft.com/office/officeart/2005/8/layout/list1"/>
    <dgm:cxn modelId="{56E821A2-561C-40BD-AA6A-7599EDABE3D2}" type="presOf" srcId="{ECAD2663-D853-4EB3-811E-27A737C74DD6}" destId="{495EC889-2C5B-4EA3-ADF9-FD128D991C0B}" srcOrd="1" destOrd="0" presId="urn:microsoft.com/office/officeart/2005/8/layout/list1"/>
    <dgm:cxn modelId="{336FBEB6-BAA6-49FA-A1E4-0E9AD100B688}" type="presOf" srcId="{FB07C2DE-4306-477B-84F8-49BEBC9CCE01}" destId="{31EA45C9-2739-4257-B3E1-2188642AC8A2}" srcOrd="1" destOrd="0" presId="urn:microsoft.com/office/officeart/2005/8/layout/list1"/>
    <dgm:cxn modelId="{A06775C8-DDA6-4BCA-8AAD-0D394728D8E8}" srcId="{0EA7531F-4FD0-4221-9205-4BDA10465EDB}" destId="{FB07C2DE-4306-477B-84F8-49BEBC9CCE01}" srcOrd="1" destOrd="0" parTransId="{1D3CE749-3FAA-42D5-ACC3-8D9306F7880E}" sibTransId="{25303921-D3D4-43EE-91CE-90EFECBB226F}"/>
    <dgm:cxn modelId="{D452ADCA-0BF7-4747-A3EE-64839E751653}" srcId="{0EA7531F-4FD0-4221-9205-4BDA10465EDB}" destId="{824817CE-BEC6-437E-90B8-413CAE465C8E}" srcOrd="0" destOrd="0" parTransId="{DA3D84F9-E410-40C5-B996-74965C3119FD}" sibTransId="{ABAE982B-1826-4546-B2E6-05CF812A108F}"/>
    <dgm:cxn modelId="{EDAD6EFB-12C5-4F8E-827C-469F136EF83C}" type="presOf" srcId="{891BB0DC-1088-4BF9-B05E-C9921325BC07}" destId="{2A807CBC-BF44-4755-AF60-CEEE1F659481}" srcOrd="0" destOrd="0" presId="urn:microsoft.com/office/officeart/2005/8/layout/list1"/>
    <dgm:cxn modelId="{A2D230F6-0ECF-4D30-98F0-E06EFA15DA6F}" type="presParOf" srcId="{9618F5B0-56AB-4CDC-83CB-BF4BBCA5F5F8}" destId="{30CCA03B-479A-4193-BFC0-BDC6C8E09C7E}" srcOrd="0" destOrd="0" presId="urn:microsoft.com/office/officeart/2005/8/layout/list1"/>
    <dgm:cxn modelId="{71AF2F4B-32D7-4883-A3A2-8EE80716C44E}" type="presParOf" srcId="{30CCA03B-479A-4193-BFC0-BDC6C8E09C7E}" destId="{1AC7EB4D-D6C2-423D-98DA-08F5AC9AC625}" srcOrd="0" destOrd="0" presId="urn:microsoft.com/office/officeart/2005/8/layout/list1"/>
    <dgm:cxn modelId="{DAD79879-7678-4BED-9DCA-09B35CD49063}" type="presParOf" srcId="{30CCA03B-479A-4193-BFC0-BDC6C8E09C7E}" destId="{17C9B1CA-1079-432D-9DF1-033CEA02B3FA}" srcOrd="1" destOrd="0" presId="urn:microsoft.com/office/officeart/2005/8/layout/list1"/>
    <dgm:cxn modelId="{79636EC7-1A30-46DB-BD36-7666AF3A3F12}" type="presParOf" srcId="{9618F5B0-56AB-4CDC-83CB-BF4BBCA5F5F8}" destId="{C138372D-5396-4C24-BE4C-996381598E82}" srcOrd="1" destOrd="0" presId="urn:microsoft.com/office/officeart/2005/8/layout/list1"/>
    <dgm:cxn modelId="{0DD76DD2-024A-474A-9E25-BFB462378555}" type="presParOf" srcId="{9618F5B0-56AB-4CDC-83CB-BF4BBCA5F5F8}" destId="{5CD7498B-1BC4-43B2-B17E-0266336E251D}" srcOrd="2" destOrd="0" presId="urn:microsoft.com/office/officeart/2005/8/layout/list1"/>
    <dgm:cxn modelId="{48C41F8D-0F79-4BD5-9805-C2C016B54D50}" type="presParOf" srcId="{9618F5B0-56AB-4CDC-83CB-BF4BBCA5F5F8}" destId="{4EC66171-D971-4369-8168-FD6A4F0D269B}" srcOrd="3" destOrd="0" presId="urn:microsoft.com/office/officeart/2005/8/layout/list1"/>
    <dgm:cxn modelId="{27107B6E-8167-41B9-9E83-C97CA6FF37D6}" type="presParOf" srcId="{9618F5B0-56AB-4CDC-83CB-BF4BBCA5F5F8}" destId="{38FB08C8-1F64-49FF-A597-1751969AF78B}" srcOrd="4" destOrd="0" presId="urn:microsoft.com/office/officeart/2005/8/layout/list1"/>
    <dgm:cxn modelId="{890C5B8A-CFDA-4209-9BA9-689CF038C2D9}" type="presParOf" srcId="{38FB08C8-1F64-49FF-A597-1751969AF78B}" destId="{3BDF8FA5-5900-459C-B9BD-CC73EB030E1F}" srcOrd="0" destOrd="0" presId="urn:microsoft.com/office/officeart/2005/8/layout/list1"/>
    <dgm:cxn modelId="{EFA8CC7A-4B9A-4B92-BCBA-2160497AECA8}" type="presParOf" srcId="{38FB08C8-1F64-49FF-A597-1751969AF78B}" destId="{31EA45C9-2739-4257-B3E1-2188642AC8A2}" srcOrd="1" destOrd="0" presId="urn:microsoft.com/office/officeart/2005/8/layout/list1"/>
    <dgm:cxn modelId="{EA957DEC-BF58-4A7E-8345-05C593F63D54}" type="presParOf" srcId="{9618F5B0-56AB-4CDC-83CB-BF4BBCA5F5F8}" destId="{24BE9EA5-7768-4A52-8D0B-35511EB1457F}" srcOrd="5" destOrd="0" presId="urn:microsoft.com/office/officeart/2005/8/layout/list1"/>
    <dgm:cxn modelId="{05B56483-BE83-4979-98AC-C64D99894D84}" type="presParOf" srcId="{9618F5B0-56AB-4CDC-83CB-BF4BBCA5F5F8}" destId="{4CFFC5B0-E603-4730-82C5-7AEC74DF58FD}" srcOrd="6" destOrd="0" presId="urn:microsoft.com/office/officeart/2005/8/layout/list1"/>
    <dgm:cxn modelId="{39AB9E03-0147-47BC-BB4E-3FFE333EFBE9}" type="presParOf" srcId="{9618F5B0-56AB-4CDC-83CB-BF4BBCA5F5F8}" destId="{850DDC67-5220-44AF-902A-DB8A61A11578}" srcOrd="7" destOrd="0" presId="urn:microsoft.com/office/officeart/2005/8/layout/list1"/>
    <dgm:cxn modelId="{1EDE9628-470D-4B51-9E27-261E29BC06B9}" type="presParOf" srcId="{9618F5B0-56AB-4CDC-83CB-BF4BBCA5F5F8}" destId="{62A2655C-E1CB-4061-9CCB-A27766A6F6C0}" srcOrd="8" destOrd="0" presId="urn:microsoft.com/office/officeart/2005/8/layout/list1"/>
    <dgm:cxn modelId="{D7046BA2-1E23-4F5B-ACF7-175C6912AEBC}" type="presParOf" srcId="{62A2655C-E1CB-4061-9CCB-A27766A6F6C0}" destId="{2A807CBC-BF44-4755-AF60-CEEE1F659481}" srcOrd="0" destOrd="0" presId="urn:microsoft.com/office/officeart/2005/8/layout/list1"/>
    <dgm:cxn modelId="{78A378E2-ACF1-4065-BE18-2D82FBEB60DE}" type="presParOf" srcId="{62A2655C-E1CB-4061-9CCB-A27766A6F6C0}" destId="{34E34D3E-8834-4951-B666-01F2AB89C274}" srcOrd="1" destOrd="0" presId="urn:microsoft.com/office/officeart/2005/8/layout/list1"/>
    <dgm:cxn modelId="{82B49273-6606-47D9-B57B-2130DC2C6332}" type="presParOf" srcId="{9618F5B0-56AB-4CDC-83CB-BF4BBCA5F5F8}" destId="{27877231-A7B9-4DE3-90C3-A9495A5FC0C4}" srcOrd="9" destOrd="0" presId="urn:microsoft.com/office/officeart/2005/8/layout/list1"/>
    <dgm:cxn modelId="{B0391DEA-3FFC-4A6C-B476-2345DF5F8EFC}" type="presParOf" srcId="{9618F5B0-56AB-4CDC-83CB-BF4BBCA5F5F8}" destId="{E63B95E4-445D-4036-A96C-1A473D2C75F9}" srcOrd="10" destOrd="0" presId="urn:microsoft.com/office/officeart/2005/8/layout/list1"/>
    <dgm:cxn modelId="{601052B5-2BC5-4C8B-A403-C68958D8824B}" type="presParOf" srcId="{9618F5B0-56AB-4CDC-83CB-BF4BBCA5F5F8}" destId="{92A865EB-8920-41AE-ABD9-93C3D9A56A84}" srcOrd="11" destOrd="0" presId="urn:microsoft.com/office/officeart/2005/8/layout/list1"/>
    <dgm:cxn modelId="{34A03825-DDAE-4E35-B664-19DF893BBD92}" type="presParOf" srcId="{9618F5B0-56AB-4CDC-83CB-BF4BBCA5F5F8}" destId="{BFC0DCA3-BEB8-4B03-A88C-233B6432D837}" srcOrd="12" destOrd="0" presId="urn:microsoft.com/office/officeart/2005/8/layout/list1"/>
    <dgm:cxn modelId="{1DC9659A-6C6C-49B5-BCF9-051C64EA5477}" type="presParOf" srcId="{BFC0DCA3-BEB8-4B03-A88C-233B6432D837}" destId="{D5D84128-BF61-481C-A03B-DDB79AC3ADF8}" srcOrd="0" destOrd="0" presId="urn:microsoft.com/office/officeart/2005/8/layout/list1"/>
    <dgm:cxn modelId="{7CC604C7-F743-4979-818D-C6941D67564D}" type="presParOf" srcId="{BFC0DCA3-BEB8-4B03-A88C-233B6432D837}" destId="{495EC889-2C5B-4EA3-ADF9-FD128D991C0B}" srcOrd="1" destOrd="0" presId="urn:microsoft.com/office/officeart/2005/8/layout/list1"/>
    <dgm:cxn modelId="{186AEAA4-1212-45A6-B559-F14A85020B39}" type="presParOf" srcId="{9618F5B0-56AB-4CDC-83CB-BF4BBCA5F5F8}" destId="{7F6AA16C-5259-46AB-A45F-201F9D665F41}" srcOrd="13" destOrd="0" presId="urn:microsoft.com/office/officeart/2005/8/layout/list1"/>
    <dgm:cxn modelId="{6DC03B8C-1884-4B3F-8812-0FADE836F31C}" type="presParOf" srcId="{9618F5B0-56AB-4CDC-83CB-BF4BBCA5F5F8}" destId="{19018568-0FC3-4873-9EA3-F6F8663AEE4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26C90AC-B07B-4AF2-A757-216712E8DFE4}"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3361EB84-E80B-4549-93E4-EE983C8AB2EF}">
      <dgm:prSet/>
      <dgm:spPr/>
      <dgm:t>
        <a:bodyPr/>
        <a:lstStyle/>
        <a:p>
          <a:r>
            <a:rPr lang="en-US" dirty="0"/>
            <a:t>Confirmation of diagnosis and cytogenetic nature of test result</a:t>
          </a:r>
        </a:p>
      </dgm:t>
    </dgm:pt>
    <dgm:pt modelId="{0F70BA1F-7B24-4030-B0F2-3DE9416E6F38}" type="parTrans" cxnId="{8313809D-E126-414C-A8B3-6E6A59DE36D9}">
      <dgm:prSet/>
      <dgm:spPr/>
      <dgm:t>
        <a:bodyPr/>
        <a:lstStyle/>
        <a:p>
          <a:endParaRPr lang="en-US"/>
        </a:p>
      </dgm:t>
    </dgm:pt>
    <dgm:pt modelId="{E4045202-DCEA-491E-93B0-8BA2E27E8D62}" type="sibTrans" cxnId="{8313809D-E126-414C-A8B3-6E6A59DE36D9}">
      <dgm:prSet/>
      <dgm:spPr/>
      <dgm:t>
        <a:bodyPr/>
        <a:lstStyle/>
        <a:p>
          <a:endParaRPr lang="en-US"/>
        </a:p>
      </dgm:t>
    </dgm:pt>
    <dgm:pt modelId="{6193588C-3FA1-45DA-B827-D9FF18CB0456}">
      <dgm:prSet/>
      <dgm:spPr/>
      <dgm:t>
        <a:bodyPr/>
        <a:lstStyle/>
        <a:p>
          <a:r>
            <a:rPr lang="en-US"/>
            <a:t>Chromosomal rearrangement vs trisomy vs mosaicism</a:t>
          </a:r>
        </a:p>
      </dgm:t>
    </dgm:pt>
    <dgm:pt modelId="{4B506971-EE1D-4020-B4A2-C51473D57804}" type="parTrans" cxnId="{6CB7018F-F2D0-49DD-97C0-8CF2DB529586}">
      <dgm:prSet/>
      <dgm:spPr/>
      <dgm:t>
        <a:bodyPr/>
        <a:lstStyle/>
        <a:p>
          <a:endParaRPr lang="en-US"/>
        </a:p>
      </dgm:t>
    </dgm:pt>
    <dgm:pt modelId="{9477056F-E1FC-44C6-B388-3E6509FFF610}" type="sibTrans" cxnId="{6CB7018F-F2D0-49DD-97C0-8CF2DB529586}">
      <dgm:prSet/>
      <dgm:spPr/>
      <dgm:t>
        <a:bodyPr/>
        <a:lstStyle/>
        <a:p>
          <a:endParaRPr lang="en-US"/>
        </a:p>
      </dgm:t>
    </dgm:pt>
    <dgm:pt modelId="{C14A49A8-F9DB-47CE-AE9C-5CA13D5B0ECD}">
      <dgm:prSet/>
      <dgm:spPr/>
      <dgm:t>
        <a:bodyPr/>
        <a:lstStyle/>
        <a:p>
          <a:r>
            <a:rPr lang="en-US" dirty="0"/>
            <a:t>Allows for determination of prognosis/management</a:t>
          </a:r>
        </a:p>
      </dgm:t>
    </dgm:pt>
    <dgm:pt modelId="{E79236F4-AC5A-474E-A26A-A907E2F8FE68}" type="parTrans" cxnId="{9464F80B-827F-45A2-AE3D-EB8CBA3C6837}">
      <dgm:prSet/>
      <dgm:spPr/>
      <dgm:t>
        <a:bodyPr/>
        <a:lstStyle/>
        <a:p>
          <a:endParaRPr lang="en-US"/>
        </a:p>
      </dgm:t>
    </dgm:pt>
    <dgm:pt modelId="{2CFA81ED-8567-449A-B0DE-025171B2C7C9}" type="sibTrans" cxnId="{9464F80B-827F-45A2-AE3D-EB8CBA3C6837}">
      <dgm:prSet/>
      <dgm:spPr/>
      <dgm:t>
        <a:bodyPr/>
        <a:lstStyle/>
        <a:p>
          <a:endParaRPr lang="en-US"/>
        </a:p>
      </dgm:t>
    </dgm:pt>
    <dgm:pt modelId="{7952A4E7-C8A7-466F-80B2-F78571093731}">
      <dgm:prSet/>
      <dgm:spPr/>
      <dgm:t>
        <a:bodyPr/>
        <a:lstStyle/>
        <a:p>
          <a:r>
            <a:rPr lang="en-US" dirty="0"/>
            <a:t>Allows for estimation of recurrence risk in subsequent pregnancies</a:t>
          </a:r>
        </a:p>
      </dgm:t>
    </dgm:pt>
    <dgm:pt modelId="{423626C9-D1F1-49C2-A1B5-CE45B92B0EC3}" type="parTrans" cxnId="{41615DB5-255E-4117-A79E-8AED70A31286}">
      <dgm:prSet/>
      <dgm:spPr/>
      <dgm:t>
        <a:bodyPr/>
        <a:lstStyle/>
        <a:p>
          <a:endParaRPr lang="en-US"/>
        </a:p>
      </dgm:t>
    </dgm:pt>
    <dgm:pt modelId="{E3256280-24CE-4F9E-86E1-40FB09A7FB09}" type="sibTrans" cxnId="{41615DB5-255E-4117-A79E-8AED70A31286}">
      <dgm:prSet/>
      <dgm:spPr/>
      <dgm:t>
        <a:bodyPr/>
        <a:lstStyle/>
        <a:p>
          <a:endParaRPr lang="en-US"/>
        </a:p>
      </dgm:t>
    </dgm:pt>
    <dgm:pt modelId="{497D17EC-FBAE-46AC-8F83-982198F617A9}">
      <dgm:prSet/>
      <dgm:spPr/>
      <dgm:t>
        <a:bodyPr/>
        <a:lstStyle/>
        <a:p>
          <a:r>
            <a:rPr lang="en-US" dirty="0"/>
            <a:t>May inform family history</a:t>
          </a:r>
        </a:p>
      </dgm:t>
    </dgm:pt>
    <dgm:pt modelId="{0A559C65-97D1-41EA-815F-02F8FEFBBE4A}" type="parTrans" cxnId="{2364FCFD-99AB-4DA9-8DFA-8DC696E6DE16}">
      <dgm:prSet/>
      <dgm:spPr/>
      <dgm:t>
        <a:bodyPr/>
        <a:lstStyle/>
        <a:p>
          <a:endParaRPr lang="en-US"/>
        </a:p>
      </dgm:t>
    </dgm:pt>
    <dgm:pt modelId="{84EE1B05-C600-448A-B6D7-61AFDBAFADF2}" type="sibTrans" cxnId="{2364FCFD-99AB-4DA9-8DFA-8DC696E6DE16}">
      <dgm:prSet/>
      <dgm:spPr/>
      <dgm:t>
        <a:bodyPr/>
        <a:lstStyle/>
        <a:p>
          <a:endParaRPr lang="en-US"/>
        </a:p>
      </dgm:t>
    </dgm:pt>
    <dgm:pt modelId="{EAE7D518-CAB1-4A14-8D9C-778A77A9A193}" type="pres">
      <dgm:prSet presAssocID="{A26C90AC-B07B-4AF2-A757-216712E8DFE4}" presName="linear" presStyleCnt="0">
        <dgm:presLayoutVars>
          <dgm:animLvl val="lvl"/>
          <dgm:resizeHandles val="exact"/>
        </dgm:presLayoutVars>
      </dgm:prSet>
      <dgm:spPr/>
    </dgm:pt>
    <dgm:pt modelId="{57510932-3E41-400D-BD9C-718FB8BD6146}" type="pres">
      <dgm:prSet presAssocID="{3361EB84-E80B-4549-93E4-EE983C8AB2EF}" presName="parentText" presStyleLbl="node1" presStyleIdx="0" presStyleCnt="4">
        <dgm:presLayoutVars>
          <dgm:chMax val="0"/>
          <dgm:bulletEnabled val="1"/>
        </dgm:presLayoutVars>
      </dgm:prSet>
      <dgm:spPr/>
    </dgm:pt>
    <dgm:pt modelId="{94797D0F-EBA4-45F0-B72B-BC63710A90E7}" type="pres">
      <dgm:prSet presAssocID="{3361EB84-E80B-4549-93E4-EE983C8AB2EF}" presName="childText" presStyleLbl="revTx" presStyleIdx="0" presStyleCnt="1">
        <dgm:presLayoutVars>
          <dgm:bulletEnabled val="1"/>
        </dgm:presLayoutVars>
      </dgm:prSet>
      <dgm:spPr/>
    </dgm:pt>
    <dgm:pt modelId="{429AF03D-897B-4123-8352-FCCAF5D90D52}" type="pres">
      <dgm:prSet presAssocID="{C14A49A8-F9DB-47CE-AE9C-5CA13D5B0ECD}" presName="parentText" presStyleLbl="node1" presStyleIdx="1" presStyleCnt="4">
        <dgm:presLayoutVars>
          <dgm:chMax val="0"/>
          <dgm:bulletEnabled val="1"/>
        </dgm:presLayoutVars>
      </dgm:prSet>
      <dgm:spPr/>
    </dgm:pt>
    <dgm:pt modelId="{F77E2C2D-194E-4351-B438-95D71B7691D7}" type="pres">
      <dgm:prSet presAssocID="{2CFA81ED-8567-449A-B0DE-025171B2C7C9}" presName="spacer" presStyleCnt="0"/>
      <dgm:spPr/>
    </dgm:pt>
    <dgm:pt modelId="{00104261-79C9-49F3-A38B-C0010338AAAE}" type="pres">
      <dgm:prSet presAssocID="{7952A4E7-C8A7-466F-80B2-F78571093731}" presName="parentText" presStyleLbl="node1" presStyleIdx="2" presStyleCnt="4">
        <dgm:presLayoutVars>
          <dgm:chMax val="0"/>
          <dgm:bulletEnabled val="1"/>
        </dgm:presLayoutVars>
      </dgm:prSet>
      <dgm:spPr/>
    </dgm:pt>
    <dgm:pt modelId="{354F513B-40AA-48A7-83F1-2D6AE2A8E0ED}" type="pres">
      <dgm:prSet presAssocID="{E3256280-24CE-4F9E-86E1-40FB09A7FB09}" presName="spacer" presStyleCnt="0"/>
      <dgm:spPr/>
    </dgm:pt>
    <dgm:pt modelId="{3E272CE0-A032-4D95-B8A0-F2C086649B31}" type="pres">
      <dgm:prSet presAssocID="{497D17EC-FBAE-46AC-8F83-982198F617A9}" presName="parentText" presStyleLbl="node1" presStyleIdx="3" presStyleCnt="4">
        <dgm:presLayoutVars>
          <dgm:chMax val="0"/>
          <dgm:bulletEnabled val="1"/>
        </dgm:presLayoutVars>
      </dgm:prSet>
      <dgm:spPr/>
    </dgm:pt>
  </dgm:ptLst>
  <dgm:cxnLst>
    <dgm:cxn modelId="{9464F80B-827F-45A2-AE3D-EB8CBA3C6837}" srcId="{A26C90AC-B07B-4AF2-A757-216712E8DFE4}" destId="{C14A49A8-F9DB-47CE-AE9C-5CA13D5B0ECD}" srcOrd="1" destOrd="0" parTransId="{E79236F4-AC5A-474E-A26A-A907E2F8FE68}" sibTransId="{2CFA81ED-8567-449A-B0DE-025171B2C7C9}"/>
    <dgm:cxn modelId="{51FD9711-0940-443D-95CB-BCC3F65659D1}" type="presOf" srcId="{7952A4E7-C8A7-466F-80B2-F78571093731}" destId="{00104261-79C9-49F3-A38B-C0010338AAAE}" srcOrd="0" destOrd="0" presId="urn:microsoft.com/office/officeart/2005/8/layout/vList2"/>
    <dgm:cxn modelId="{4D68A032-89F0-466D-AEFD-E8FBCD2033F1}" type="presOf" srcId="{497D17EC-FBAE-46AC-8F83-982198F617A9}" destId="{3E272CE0-A032-4D95-B8A0-F2C086649B31}" srcOrd="0" destOrd="0" presId="urn:microsoft.com/office/officeart/2005/8/layout/vList2"/>
    <dgm:cxn modelId="{346AA646-C33E-4F59-A0EC-F665E1275773}" type="presOf" srcId="{A26C90AC-B07B-4AF2-A757-216712E8DFE4}" destId="{EAE7D518-CAB1-4A14-8D9C-778A77A9A193}" srcOrd="0" destOrd="0" presId="urn:microsoft.com/office/officeart/2005/8/layout/vList2"/>
    <dgm:cxn modelId="{6CB7018F-F2D0-49DD-97C0-8CF2DB529586}" srcId="{3361EB84-E80B-4549-93E4-EE983C8AB2EF}" destId="{6193588C-3FA1-45DA-B827-D9FF18CB0456}" srcOrd="0" destOrd="0" parTransId="{4B506971-EE1D-4020-B4A2-C51473D57804}" sibTransId="{9477056F-E1FC-44C6-B388-3E6509FFF610}"/>
    <dgm:cxn modelId="{8313809D-E126-414C-A8B3-6E6A59DE36D9}" srcId="{A26C90AC-B07B-4AF2-A757-216712E8DFE4}" destId="{3361EB84-E80B-4549-93E4-EE983C8AB2EF}" srcOrd="0" destOrd="0" parTransId="{0F70BA1F-7B24-4030-B0F2-3DE9416E6F38}" sibTransId="{E4045202-DCEA-491E-93B0-8BA2E27E8D62}"/>
    <dgm:cxn modelId="{41615DB5-255E-4117-A79E-8AED70A31286}" srcId="{A26C90AC-B07B-4AF2-A757-216712E8DFE4}" destId="{7952A4E7-C8A7-466F-80B2-F78571093731}" srcOrd="2" destOrd="0" parTransId="{423626C9-D1F1-49C2-A1B5-CE45B92B0EC3}" sibTransId="{E3256280-24CE-4F9E-86E1-40FB09A7FB09}"/>
    <dgm:cxn modelId="{8C8CA9C6-FE2B-46E1-98F7-D2C34138A693}" type="presOf" srcId="{3361EB84-E80B-4549-93E4-EE983C8AB2EF}" destId="{57510932-3E41-400D-BD9C-718FB8BD6146}" srcOrd="0" destOrd="0" presId="urn:microsoft.com/office/officeart/2005/8/layout/vList2"/>
    <dgm:cxn modelId="{F2611ED7-FC9B-4B9A-8177-2C6B3FE2B535}" type="presOf" srcId="{6193588C-3FA1-45DA-B827-D9FF18CB0456}" destId="{94797D0F-EBA4-45F0-B72B-BC63710A90E7}" srcOrd="0" destOrd="0" presId="urn:microsoft.com/office/officeart/2005/8/layout/vList2"/>
    <dgm:cxn modelId="{E7794DEF-2F18-4909-9EF9-BCBBB15C5BD2}" type="presOf" srcId="{C14A49A8-F9DB-47CE-AE9C-5CA13D5B0ECD}" destId="{429AF03D-897B-4123-8352-FCCAF5D90D52}" srcOrd="0" destOrd="0" presId="urn:microsoft.com/office/officeart/2005/8/layout/vList2"/>
    <dgm:cxn modelId="{2364FCFD-99AB-4DA9-8DFA-8DC696E6DE16}" srcId="{A26C90AC-B07B-4AF2-A757-216712E8DFE4}" destId="{497D17EC-FBAE-46AC-8F83-982198F617A9}" srcOrd="3" destOrd="0" parTransId="{0A559C65-97D1-41EA-815F-02F8FEFBBE4A}" sibTransId="{84EE1B05-C600-448A-B6D7-61AFDBAFADF2}"/>
    <dgm:cxn modelId="{D56EBCBC-3BEE-4FDB-977F-AF8D40E16FCC}" type="presParOf" srcId="{EAE7D518-CAB1-4A14-8D9C-778A77A9A193}" destId="{57510932-3E41-400D-BD9C-718FB8BD6146}" srcOrd="0" destOrd="0" presId="urn:microsoft.com/office/officeart/2005/8/layout/vList2"/>
    <dgm:cxn modelId="{4B5E8562-C3A2-4F1E-8EA6-0293F9299E2E}" type="presParOf" srcId="{EAE7D518-CAB1-4A14-8D9C-778A77A9A193}" destId="{94797D0F-EBA4-45F0-B72B-BC63710A90E7}" srcOrd="1" destOrd="0" presId="urn:microsoft.com/office/officeart/2005/8/layout/vList2"/>
    <dgm:cxn modelId="{3577D521-7686-4677-B3C6-66D65D7C6F7A}" type="presParOf" srcId="{EAE7D518-CAB1-4A14-8D9C-778A77A9A193}" destId="{429AF03D-897B-4123-8352-FCCAF5D90D52}" srcOrd="2" destOrd="0" presId="urn:microsoft.com/office/officeart/2005/8/layout/vList2"/>
    <dgm:cxn modelId="{EE2078F3-E386-4994-9234-1CC69F5CA0B6}" type="presParOf" srcId="{EAE7D518-CAB1-4A14-8D9C-778A77A9A193}" destId="{F77E2C2D-194E-4351-B438-95D71B7691D7}" srcOrd="3" destOrd="0" presId="urn:microsoft.com/office/officeart/2005/8/layout/vList2"/>
    <dgm:cxn modelId="{77E1BED0-DBAB-4A71-896E-E394A1ED5DC3}" type="presParOf" srcId="{EAE7D518-CAB1-4A14-8D9C-778A77A9A193}" destId="{00104261-79C9-49F3-A38B-C0010338AAAE}" srcOrd="4" destOrd="0" presId="urn:microsoft.com/office/officeart/2005/8/layout/vList2"/>
    <dgm:cxn modelId="{1B661CF4-280C-42DD-8A16-B8D4A1D77543}" type="presParOf" srcId="{EAE7D518-CAB1-4A14-8D9C-778A77A9A193}" destId="{354F513B-40AA-48A7-83F1-2D6AE2A8E0ED}" srcOrd="5" destOrd="0" presId="urn:microsoft.com/office/officeart/2005/8/layout/vList2"/>
    <dgm:cxn modelId="{9F4357ED-92FB-44EC-B81B-C43A82B7B813}" type="presParOf" srcId="{EAE7D518-CAB1-4A14-8D9C-778A77A9A193}" destId="{3E272CE0-A032-4D95-B8A0-F2C086649B3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DF5D2-8E05-41ED-ACFD-D9DF894948E8}">
      <dsp:nvSpPr>
        <dsp:cNvPr id="0" name=""/>
        <dsp:cNvSpPr/>
      </dsp:nvSpPr>
      <dsp:spPr>
        <a:xfrm>
          <a:off x="0" y="1604951"/>
          <a:ext cx="10378440"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9ACF21B-0DC7-43C6-AF91-F763CE83BA68}">
      <dsp:nvSpPr>
        <dsp:cNvPr id="0" name=""/>
        <dsp:cNvSpPr/>
      </dsp:nvSpPr>
      <dsp:spPr>
        <a:xfrm rot="8100000">
          <a:off x="48894" y="369878"/>
          <a:ext cx="236053" cy="236053"/>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F58F8D-52C6-4369-B649-21A5F6A906DD}">
      <dsp:nvSpPr>
        <dsp:cNvPr id="0" name=""/>
        <dsp:cNvSpPr/>
      </dsp:nvSpPr>
      <dsp:spPr>
        <a:xfrm>
          <a:off x="75118" y="396101"/>
          <a:ext cx="183606" cy="18360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0A9BA11-7202-41D2-A7BF-2802F1E4927D}">
      <dsp:nvSpPr>
        <dsp:cNvPr id="0" name=""/>
        <dsp:cNvSpPr/>
      </dsp:nvSpPr>
      <dsp:spPr>
        <a:xfrm>
          <a:off x="333836" y="654820"/>
          <a:ext cx="3451633" cy="95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t>Lo et al. discovered the presence of cell-free fetal DNA in maternal plasma</a:t>
          </a:r>
        </a:p>
      </dsp:txBody>
      <dsp:txXfrm>
        <a:off x="333836" y="654820"/>
        <a:ext cx="3451633" cy="950130"/>
      </dsp:txXfrm>
    </dsp:sp>
    <dsp:sp modelId="{AD6B1A34-9BD7-4BFA-AAB3-73CB82B60E9F}">
      <dsp:nvSpPr>
        <dsp:cNvPr id="0" name=""/>
        <dsp:cNvSpPr/>
      </dsp:nvSpPr>
      <dsp:spPr>
        <a:xfrm>
          <a:off x="333836" y="320990"/>
          <a:ext cx="3451633" cy="333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1997</a:t>
          </a:r>
        </a:p>
      </dsp:txBody>
      <dsp:txXfrm>
        <a:off x="333836" y="320990"/>
        <a:ext cx="3451633" cy="333829"/>
      </dsp:txXfrm>
    </dsp:sp>
    <dsp:sp modelId="{32CCCD9C-537F-400A-BAF9-1DFD0B65DE1A}">
      <dsp:nvSpPr>
        <dsp:cNvPr id="0" name=""/>
        <dsp:cNvSpPr/>
      </dsp:nvSpPr>
      <dsp:spPr>
        <a:xfrm>
          <a:off x="166921" y="654820"/>
          <a:ext cx="0" cy="950130"/>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0D8BDFE-9FD4-49E5-99B6-D76890BDC50D}">
      <dsp:nvSpPr>
        <dsp:cNvPr id="0" name=""/>
        <dsp:cNvSpPr/>
      </dsp:nvSpPr>
      <dsp:spPr>
        <a:xfrm>
          <a:off x="136876" y="1574906"/>
          <a:ext cx="60089" cy="60089"/>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9C9A06-4ABC-4EB1-AC42-D7067BD7BBA8}">
      <dsp:nvSpPr>
        <dsp:cNvPr id="0" name=""/>
        <dsp:cNvSpPr/>
      </dsp:nvSpPr>
      <dsp:spPr>
        <a:xfrm rot="18900000">
          <a:off x="2122172" y="2603970"/>
          <a:ext cx="236053" cy="236053"/>
        </a:xfrm>
        <a:prstGeom prst="teardrop">
          <a:avLst>
            <a:gd name="adj" fmla="val 115000"/>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55E207-DACC-417B-90D4-E0F8E25B7C2F}">
      <dsp:nvSpPr>
        <dsp:cNvPr id="0" name=""/>
        <dsp:cNvSpPr/>
      </dsp:nvSpPr>
      <dsp:spPr>
        <a:xfrm>
          <a:off x="2148395" y="2630193"/>
          <a:ext cx="183606" cy="18360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F10CB79-0E86-4067-A44C-79732A8BB1D2}">
      <dsp:nvSpPr>
        <dsp:cNvPr id="0" name=""/>
        <dsp:cNvSpPr/>
      </dsp:nvSpPr>
      <dsp:spPr>
        <a:xfrm>
          <a:off x="2387439" y="1925941"/>
          <a:ext cx="3451633" cy="95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t>Lo et al. analyzed cell-free fetal DNA for the detection of trisomy 21 (T21) in the fetus</a:t>
          </a:r>
        </a:p>
        <a:p>
          <a:pPr marL="0" lvl="0" indent="0" algn="l" defTabSz="711200">
            <a:lnSpc>
              <a:spcPct val="90000"/>
            </a:lnSpc>
            <a:spcBef>
              <a:spcPct val="0"/>
            </a:spcBef>
            <a:spcAft>
              <a:spcPct val="35000"/>
            </a:spcAft>
            <a:buNone/>
          </a:pPr>
          <a:r>
            <a:rPr lang="en-US" sz="1600" kern="1200" dirty="0"/>
            <a:t>Subsequent studies established that cell-free fetal DNA was of placental origin</a:t>
          </a:r>
        </a:p>
      </dsp:txBody>
      <dsp:txXfrm>
        <a:off x="2387439" y="1925941"/>
        <a:ext cx="3451633" cy="950130"/>
      </dsp:txXfrm>
    </dsp:sp>
    <dsp:sp modelId="{63C1995B-DBA4-4E2A-BBE0-AE0B99307E51}">
      <dsp:nvSpPr>
        <dsp:cNvPr id="0" name=""/>
        <dsp:cNvSpPr/>
      </dsp:nvSpPr>
      <dsp:spPr>
        <a:xfrm>
          <a:off x="2387439" y="2876072"/>
          <a:ext cx="3451633" cy="333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2008</a:t>
          </a:r>
        </a:p>
      </dsp:txBody>
      <dsp:txXfrm>
        <a:off x="2387439" y="2876072"/>
        <a:ext cx="3451633" cy="333829"/>
      </dsp:txXfrm>
    </dsp:sp>
    <dsp:sp modelId="{ADE70497-9048-44F8-A829-FD8066D19C72}">
      <dsp:nvSpPr>
        <dsp:cNvPr id="0" name=""/>
        <dsp:cNvSpPr/>
      </dsp:nvSpPr>
      <dsp:spPr>
        <a:xfrm>
          <a:off x="2240199" y="1604951"/>
          <a:ext cx="0" cy="950130"/>
        </a:xfrm>
        <a:prstGeom prst="line">
          <a:avLst/>
        </a:prstGeom>
        <a:noFill/>
        <a:ln w="12700" cap="flat" cmpd="sng" algn="ctr">
          <a:solidFill>
            <a:schemeClr val="accent5">
              <a:hueOff val="-2252848"/>
              <a:satOff val="-5806"/>
              <a:lumOff val="-3922"/>
              <a:alphaOff val="0"/>
            </a:schemeClr>
          </a:solidFill>
          <a:prstDash val="dash"/>
          <a:miter lim="800000"/>
        </a:ln>
        <a:effectLst/>
      </dsp:spPr>
      <dsp:style>
        <a:lnRef idx="1">
          <a:scrgbClr r="0" g="0" b="0"/>
        </a:lnRef>
        <a:fillRef idx="0">
          <a:scrgbClr r="0" g="0" b="0"/>
        </a:fillRef>
        <a:effectRef idx="0">
          <a:scrgbClr r="0" g="0" b="0"/>
        </a:effectRef>
        <a:fontRef idx="minor"/>
      </dsp:style>
    </dsp:sp>
    <dsp:sp modelId="{D06B7C50-51D8-42CD-9E92-51F7AE969C2E}">
      <dsp:nvSpPr>
        <dsp:cNvPr id="0" name=""/>
        <dsp:cNvSpPr/>
      </dsp:nvSpPr>
      <dsp:spPr>
        <a:xfrm>
          <a:off x="2210154" y="1574906"/>
          <a:ext cx="60089" cy="60089"/>
        </a:xfrm>
        <a:prstGeom prst="ellipse">
          <a:avLst/>
        </a:prstGeom>
        <a:solidFill>
          <a:schemeClr val="accent5">
            <a:hueOff val="-2252848"/>
            <a:satOff val="-5806"/>
            <a:lumOff val="-392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873FD7-A0C5-4782-B0A4-AD4E4294425F}">
      <dsp:nvSpPr>
        <dsp:cNvPr id="0" name=""/>
        <dsp:cNvSpPr/>
      </dsp:nvSpPr>
      <dsp:spPr>
        <a:xfrm rot="8100000">
          <a:off x="4195450" y="369878"/>
          <a:ext cx="236053" cy="236053"/>
        </a:xfrm>
        <a:prstGeom prst="teardrop">
          <a:avLst>
            <a:gd name="adj" fmla="val 115000"/>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8C315A-2C83-4CC2-AF0E-DCA3E1DBE092}">
      <dsp:nvSpPr>
        <dsp:cNvPr id="0" name=""/>
        <dsp:cNvSpPr/>
      </dsp:nvSpPr>
      <dsp:spPr>
        <a:xfrm>
          <a:off x="4221673" y="396101"/>
          <a:ext cx="183606" cy="18360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E1993DA-3E32-417E-B773-6FD8B8338C04}">
      <dsp:nvSpPr>
        <dsp:cNvPr id="0" name=""/>
        <dsp:cNvSpPr/>
      </dsp:nvSpPr>
      <dsp:spPr>
        <a:xfrm>
          <a:off x="4480391" y="654820"/>
          <a:ext cx="3451633" cy="95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a:t>Commercially available in the United States </a:t>
          </a:r>
        </a:p>
      </dsp:txBody>
      <dsp:txXfrm>
        <a:off x="4480391" y="654820"/>
        <a:ext cx="3451633" cy="950130"/>
      </dsp:txXfrm>
    </dsp:sp>
    <dsp:sp modelId="{79415E73-5062-497E-B5BA-AEFB66907A22}">
      <dsp:nvSpPr>
        <dsp:cNvPr id="0" name=""/>
        <dsp:cNvSpPr/>
      </dsp:nvSpPr>
      <dsp:spPr>
        <a:xfrm>
          <a:off x="4480391" y="320990"/>
          <a:ext cx="3451633" cy="333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2011</a:t>
          </a:r>
        </a:p>
      </dsp:txBody>
      <dsp:txXfrm>
        <a:off x="4480391" y="320990"/>
        <a:ext cx="3451633" cy="333829"/>
      </dsp:txXfrm>
    </dsp:sp>
    <dsp:sp modelId="{FF2F45BF-B896-42AE-B38A-E20ACB615B33}">
      <dsp:nvSpPr>
        <dsp:cNvPr id="0" name=""/>
        <dsp:cNvSpPr/>
      </dsp:nvSpPr>
      <dsp:spPr>
        <a:xfrm>
          <a:off x="4313476" y="654820"/>
          <a:ext cx="0" cy="950130"/>
        </a:xfrm>
        <a:prstGeom prst="line">
          <a:avLst/>
        </a:prstGeom>
        <a:noFill/>
        <a:ln w="12700" cap="flat" cmpd="sng" algn="ctr">
          <a:solidFill>
            <a:schemeClr val="accent5">
              <a:hueOff val="-4505695"/>
              <a:satOff val="-11613"/>
              <a:lumOff val="-7843"/>
              <a:alphaOff val="0"/>
            </a:schemeClr>
          </a:solidFill>
          <a:prstDash val="dash"/>
          <a:miter lim="800000"/>
        </a:ln>
        <a:effectLst/>
      </dsp:spPr>
      <dsp:style>
        <a:lnRef idx="1">
          <a:scrgbClr r="0" g="0" b="0"/>
        </a:lnRef>
        <a:fillRef idx="0">
          <a:scrgbClr r="0" g="0" b="0"/>
        </a:fillRef>
        <a:effectRef idx="0">
          <a:scrgbClr r="0" g="0" b="0"/>
        </a:effectRef>
        <a:fontRef idx="minor"/>
      </dsp:style>
    </dsp:sp>
    <dsp:sp modelId="{37615075-D983-436B-AAAB-AF6B69740F16}">
      <dsp:nvSpPr>
        <dsp:cNvPr id="0" name=""/>
        <dsp:cNvSpPr/>
      </dsp:nvSpPr>
      <dsp:spPr>
        <a:xfrm>
          <a:off x="4283432" y="1574906"/>
          <a:ext cx="60089" cy="60089"/>
        </a:xfrm>
        <a:prstGeom prst="ellipse">
          <a:avLst/>
        </a:prstGeom>
        <a:solidFill>
          <a:schemeClr val="accent5">
            <a:hueOff val="-4505695"/>
            <a:satOff val="-11613"/>
            <a:lumOff val="-784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AAAEC9-2B03-4EE4-AE51-C346CF2B8252}">
      <dsp:nvSpPr>
        <dsp:cNvPr id="0" name=""/>
        <dsp:cNvSpPr/>
      </dsp:nvSpPr>
      <dsp:spPr>
        <a:xfrm rot="18900000">
          <a:off x="6268727" y="2603970"/>
          <a:ext cx="236053" cy="236053"/>
        </a:xfrm>
        <a:prstGeom prst="teardrop">
          <a:avLst>
            <a:gd name="adj" fmla="val 11500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965492-0E1E-4247-AF9A-C4122A0A623E}">
      <dsp:nvSpPr>
        <dsp:cNvPr id="0" name=""/>
        <dsp:cNvSpPr/>
      </dsp:nvSpPr>
      <dsp:spPr>
        <a:xfrm>
          <a:off x="6294951" y="2630193"/>
          <a:ext cx="183606" cy="18360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99B662F-35CA-417B-A516-5D343E4FD0D4}">
      <dsp:nvSpPr>
        <dsp:cNvPr id="0" name=""/>
        <dsp:cNvSpPr/>
      </dsp:nvSpPr>
      <dsp:spPr>
        <a:xfrm>
          <a:off x="6630433" y="1925941"/>
          <a:ext cx="3451633" cy="95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a:t>Cost of NIPT has significantly decreased since its introduction in 2011</a:t>
          </a:r>
        </a:p>
        <a:p>
          <a:pPr marL="0" lvl="0" indent="0" algn="l" defTabSz="711200">
            <a:lnSpc>
              <a:spcPct val="90000"/>
            </a:lnSpc>
            <a:spcBef>
              <a:spcPct val="0"/>
            </a:spcBef>
            <a:spcAft>
              <a:spcPct val="35000"/>
            </a:spcAft>
            <a:buNone/>
          </a:pPr>
          <a:r>
            <a:rPr lang="en-US" sz="1600" kern="1200" dirty="0"/>
            <a:t>Insurance coverage</a:t>
          </a:r>
        </a:p>
        <a:p>
          <a:pPr marL="0" lvl="0" indent="0" algn="l" defTabSz="711200">
            <a:lnSpc>
              <a:spcPct val="90000"/>
            </a:lnSpc>
            <a:spcBef>
              <a:spcPct val="0"/>
            </a:spcBef>
            <a:spcAft>
              <a:spcPct val="35000"/>
            </a:spcAft>
            <a:buNone/>
          </a:pPr>
          <a:r>
            <a:rPr lang="en-US" sz="1600" kern="1200" dirty="0"/>
            <a:t>Financial assistance available</a:t>
          </a:r>
        </a:p>
      </dsp:txBody>
      <dsp:txXfrm>
        <a:off x="6630433" y="1925941"/>
        <a:ext cx="3451633" cy="950130"/>
      </dsp:txXfrm>
    </dsp:sp>
    <dsp:sp modelId="{D01A54FB-B3BF-4ECB-9C97-948F7C014D72}">
      <dsp:nvSpPr>
        <dsp:cNvPr id="0" name=""/>
        <dsp:cNvSpPr/>
      </dsp:nvSpPr>
      <dsp:spPr>
        <a:xfrm>
          <a:off x="6630433" y="2876072"/>
          <a:ext cx="3451633" cy="333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Today</a:t>
          </a:r>
        </a:p>
      </dsp:txBody>
      <dsp:txXfrm>
        <a:off x="6630433" y="2876072"/>
        <a:ext cx="3451633" cy="333829"/>
      </dsp:txXfrm>
    </dsp:sp>
    <dsp:sp modelId="{00F1FD5F-A860-45E7-9419-2B0D65180FC7}">
      <dsp:nvSpPr>
        <dsp:cNvPr id="0" name=""/>
        <dsp:cNvSpPr/>
      </dsp:nvSpPr>
      <dsp:spPr>
        <a:xfrm>
          <a:off x="6386754" y="1604951"/>
          <a:ext cx="0" cy="950130"/>
        </a:xfrm>
        <a:prstGeom prst="line">
          <a:avLst/>
        </a:prstGeom>
        <a:noFill/>
        <a:ln w="12700" cap="flat" cmpd="sng" algn="ctr">
          <a:solidFill>
            <a:schemeClr val="accent5">
              <a:hueOff val="-6758543"/>
              <a:satOff val="-17419"/>
              <a:lumOff val="-11765"/>
              <a:alphaOff val="0"/>
            </a:schemeClr>
          </a:solidFill>
          <a:prstDash val="dash"/>
          <a:miter lim="800000"/>
        </a:ln>
        <a:effectLst/>
      </dsp:spPr>
      <dsp:style>
        <a:lnRef idx="1">
          <a:scrgbClr r="0" g="0" b="0"/>
        </a:lnRef>
        <a:fillRef idx="0">
          <a:scrgbClr r="0" g="0" b="0"/>
        </a:fillRef>
        <a:effectRef idx="0">
          <a:scrgbClr r="0" g="0" b="0"/>
        </a:effectRef>
        <a:fontRef idx="minor"/>
      </dsp:style>
    </dsp:sp>
    <dsp:sp modelId="{16E7220F-FC60-431F-B91D-0F2E2EA1B289}">
      <dsp:nvSpPr>
        <dsp:cNvPr id="0" name=""/>
        <dsp:cNvSpPr/>
      </dsp:nvSpPr>
      <dsp:spPr>
        <a:xfrm>
          <a:off x="6356709" y="1574906"/>
          <a:ext cx="60089" cy="60089"/>
        </a:xfrm>
        <a:prstGeom prst="ellipse">
          <a:avLst/>
        </a:prstGeom>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7B9FE-96A3-497C-AFC2-4C11E6D6CD6F}">
      <dsp:nvSpPr>
        <dsp:cNvPr id="0" name=""/>
        <dsp:cNvSpPr/>
      </dsp:nvSpPr>
      <dsp:spPr>
        <a:xfrm>
          <a:off x="0" y="641"/>
          <a:ext cx="648950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5F8E38-63E6-4594-8848-2D590A5AF112}">
      <dsp:nvSpPr>
        <dsp:cNvPr id="0" name=""/>
        <dsp:cNvSpPr/>
      </dsp:nvSpPr>
      <dsp:spPr>
        <a:xfrm>
          <a:off x="0" y="641"/>
          <a:ext cx="6489509" cy="1050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Most sensitive and specific screening test for common aneuploidies</a:t>
          </a:r>
        </a:p>
      </dsp:txBody>
      <dsp:txXfrm>
        <a:off x="0" y="641"/>
        <a:ext cx="6489509" cy="1050255"/>
      </dsp:txXfrm>
    </dsp:sp>
    <dsp:sp modelId="{0684932E-54A9-4E40-B239-9806FA2C6D42}">
      <dsp:nvSpPr>
        <dsp:cNvPr id="0" name=""/>
        <dsp:cNvSpPr/>
      </dsp:nvSpPr>
      <dsp:spPr>
        <a:xfrm>
          <a:off x="0" y="1050896"/>
          <a:ext cx="648950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00ECEB-E134-4D84-92C6-8A48D4CD3425}">
      <dsp:nvSpPr>
        <dsp:cNvPr id="0" name=""/>
        <dsp:cNvSpPr/>
      </dsp:nvSpPr>
      <dsp:spPr>
        <a:xfrm>
          <a:off x="0" y="1050896"/>
          <a:ext cx="6489509" cy="1050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Lowest false positive rate</a:t>
          </a:r>
        </a:p>
      </dsp:txBody>
      <dsp:txXfrm>
        <a:off x="0" y="1050896"/>
        <a:ext cx="6489509" cy="1050255"/>
      </dsp:txXfrm>
    </dsp:sp>
    <dsp:sp modelId="{95AB0EF3-BF3E-4C07-B342-F8E3A224219C}">
      <dsp:nvSpPr>
        <dsp:cNvPr id="0" name=""/>
        <dsp:cNvSpPr/>
      </dsp:nvSpPr>
      <dsp:spPr>
        <a:xfrm>
          <a:off x="0" y="2101152"/>
          <a:ext cx="648950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E1B2B5-FFBE-4AFD-AFA0-D2F41017278B}">
      <dsp:nvSpPr>
        <dsp:cNvPr id="0" name=""/>
        <dsp:cNvSpPr/>
      </dsp:nvSpPr>
      <dsp:spPr>
        <a:xfrm>
          <a:off x="0" y="2101152"/>
          <a:ext cx="6489509" cy="1050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Only screening test for fetal sex aneuploidies</a:t>
          </a:r>
        </a:p>
      </dsp:txBody>
      <dsp:txXfrm>
        <a:off x="0" y="2101152"/>
        <a:ext cx="6489509" cy="1050255"/>
      </dsp:txXfrm>
    </dsp:sp>
    <dsp:sp modelId="{DDD54C05-CD9E-478A-BF27-57BE4D899B8D}">
      <dsp:nvSpPr>
        <dsp:cNvPr id="0" name=""/>
        <dsp:cNvSpPr/>
      </dsp:nvSpPr>
      <dsp:spPr>
        <a:xfrm>
          <a:off x="0" y="3151408"/>
          <a:ext cx="648950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E16890-B3B3-432C-9A44-78A3418D6F55}">
      <dsp:nvSpPr>
        <dsp:cNvPr id="0" name=""/>
        <dsp:cNvSpPr/>
      </dsp:nvSpPr>
      <dsp:spPr>
        <a:xfrm>
          <a:off x="0" y="3151408"/>
          <a:ext cx="6489509" cy="1050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Early gestational age allows for optimal patient decision making</a:t>
          </a:r>
        </a:p>
      </dsp:txBody>
      <dsp:txXfrm>
        <a:off x="0" y="3151408"/>
        <a:ext cx="6489509" cy="1050255"/>
      </dsp:txXfrm>
    </dsp:sp>
    <dsp:sp modelId="{DEA95FA6-342B-4112-BF8C-DDE0E34DA8A8}">
      <dsp:nvSpPr>
        <dsp:cNvPr id="0" name=""/>
        <dsp:cNvSpPr/>
      </dsp:nvSpPr>
      <dsp:spPr>
        <a:xfrm>
          <a:off x="0" y="4201664"/>
          <a:ext cx="648950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832F04-7FF4-4E11-AE85-D1E7F59CB837}">
      <dsp:nvSpPr>
        <dsp:cNvPr id="0" name=""/>
        <dsp:cNvSpPr/>
      </dsp:nvSpPr>
      <dsp:spPr>
        <a:xfrm>
          <a:off x="0" y="4201664"/>
          <a:ext cx="6489509" cy="1050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Risk assessment – NOT diagnostic</a:t>
          </a:r>
        </a:p>
      </dsp:txBody>
      <dsp:txXfrm>
        <a:off x="0" y="4201664"/>
        <a:ext cx="6489509" cy="10502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291F4-5001-4716-B5C8-33EE5E3C1111}">
      <dsp:nvSpPr>
        <dsp:cNvPr id="0" name=""/>
        <dsp:cNvSpPr/>
      </dsp:nvSpPr>
      <dsp:spPr>
        <a:xfrm rot="5400000">
          <a:off x="6589693" y="-26617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All pregnant women, regardless of maternal age or aneuploidy risk, </a:t>
          </a:r>
          <a:r>
            <a:rPr lang="en-US" sz="2000" b="1" kern="1200" dirty="0"/>
            <a:t>should be offered prenatal genetic screening [including NIPS] </a:t>
          </a:r>
          <a:r>
            <a:rPr lang="en-US" sz="2000" kern="1200" dirty="0"/>
            <a:t>and diagnostic testing </a:t>
          </a:r>
        </a:p>
      </dsp:txBody>
      <dsp:txXfrm rot="-5400000">
        <a:off x="3785616" y="197117"/>
        <a:ext cx="6675221" cy="1012303"/>
      </dsp:txXfrm>
    </dsp:sp>
    <dsp:sp modelId="{2F8D6707-70FE-4A99-910D-04E0F24681B0}">
      <dsp:nvSpPr>
        <dsp:cNvPr id="0" name=""/>
        <dsp:cNvSpPr/>
      </dsp:nvSpPr>
      <dsp:spPr>
        <a:xfrm>
          <a:off x="0" y="2124"/>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ACOG Practice Bulletin 226, May 2016, Reaffirmed 2018</a:t>
          </a:r>
        </a:p>
      </dsp:txBody>
      <dsp:txXfrm>
        <a:off x="68454" y="70578"/>
        <a:ext cx="3648708" cy="1265378"/>
      </dsp:txXfrm>
    </dsp:sp>
    <dsp:sp modelId="{93CE562A-27F3-48BB-BF29-1B0D558337C8}">
      <dsp:nvSpPr>
        <dsp:cNvPr id="0" name=""/>
        <dsp:cNvSpPr/>
      </dsp:nvSpPr>
      <dsp:spPr>
        <a:xfrm rot="5400000">
          <a:off x="6589693" y="-11893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All pregnant women </a:t>
          </a:r>
          <a:r>
            <a:rPr lang="en-US" sz="2000" b="1" kern="1200" dirty="0"/>
            <a:t>should be offered </a:t>
          </a:r>
          <a:r>
            <a:rPr lang="en-US" sz="2000" b="1" kern="1200" dirty="0" err="1"/>
            <a:t>cfDNA</a:t>
          </a:r>
          <a:r>
            <a:rPr lang="en-US" sz="2000" b="1" kern="1200" dirty="0"/>
            <a:t> screening </a:t>
          </a:r>
          <a:r>
            <a:rPr lang="en-US" sz="2000" kern="1200" dirty="0"/>
            <a:t>as a primary test</a:t>
          </a:r>
        </a:p>
      </dsp:txBody>
      <dsp:txXfrm rot="-5400000">
        <a:off x="3785616" y="1669517"/>
        <a:ext cx="6675221" cy="1012303"/>
      </dsp:txXfrm>
    </dsp:sp>
    <dsp:sp modelId="{E17DD079-EFCC-4E01-924E-BC10CE388DAE}">
      <dsp:nvSpPr>
        <dsp:cNvPr id="0" name=""/>
        <dsp:cNvSpPr/>
      </dsp:nvSpPr>
      <dsp:spPr>
        <a:xfrm>
          <a:off x="0" y="1474525"/>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ISPD 2015</a:t>
          </a:r>
        </a:p>
      </dsp:txBody>
      <dsp:txXfrm>
        <a:off x="68454" y="1542979"/>
        <a:ext cx="3648708" cy="1265378"/>
      </dsp:txXfrm>
    </dsp:sp>
    <dsp:sp modelId="{42BE99FC-06C7-4DD9-8843-B8CD35117A4C}">
      <dsp:nvSpPr>
        <dsp:cNvPr id="0" name=""/>
        <dsp:cNvSpPr/>
      </dsp:nvSpPr>
      <dsp:spPr>
        <a:xfrm rot="5400000">
          <a:off x="6589693" y="283077"/>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All pregnant </a:t>
          </a:r>
          <a:r>
            <a:rPr lang="en-US" sz="2000" b="1" kern="1200" dirty="0"/>
            <a:t>women should be informed that NIPS is the most sensitive screening option</a:t>
          </a:r>
          <a:r>
            <a:rPr lang="en-US" sz="2000" kern="1200" dirty="0"/>
            <a:t> for the common </a:t>
          </a:r>
          <a:r>
            <a:rPr lang="en-US" sz="2000" kern="1200" dirty="0" err="1"/>
            <a:t>trisomies</a:t>
          </a:r>
          <a:r>
            <a:rPr lang="en-US" sz="2000" kern="1200" dirty="0"/>
            <a:t> 13,18,21 (i.e., Patau, Edwards and Down syndrome)</a:t>
          </a:r>
        </a:p>
      </dsp:txBody>
      <dsp:txXfrm rot="-5400000">
        <a:off x="3785616" y="3141918"/>
        <a:ext cx="6675221" cy="1012303"/>
      </dsp:txXfrm>
    </dsp:sp>
    <dsp:sp modelId="{5C01DBCD-E487-4EE7-9090-8B3C3A6D341A}">
      <dsp:nvSpPr>
        <dsp:cNvPr id="0" name=""/>
        <dsp:cNvSpPr/>
      </dsp:nvSpPr>
      <dsp:spPr>
        <a:xfrm>
          <a:off x="0" y="2946926"/>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ACMG 2016</a:t>
          </a:r>
        </a:p>
      </dsp:txBody>
      <dsp:txXfrm>
        <a:off x="68454" y="3015380"/>
        <a:ext cx="3648708" cy="12653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45862-DCAA-4C53-BFA5-7AC0578C3EBC}">
      <dsp:nvSpPr>
        <dsp:cNvPr id="0" name=""/>
        <dsp:cNvSpPr/>
      </dsp:nvSpPr>
      <dsp:spPr>
        <a:xfrm>
          <a:off x="0" y="2124"/>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18D438-2AB2-46C0-B8AF-B3E905F7CE6B}">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Various laboratories offer deletion analysis of relatively well described conditions such as 22q11.2, Prader Willi and Angelman syndromes, Williams syndrome, etc.</a:t>
          </a:r>
        </a:p>
      </dsp:txBody>
      <dsp:txXfrm>
        <a:off x="0" y="2124"/>
        <a:ext cx="10515600" cy="1449029"/>
      </dsp:txXfrm>
    </dsp:sp>
    <dsp:sp modelId="{8E20476A-741A-4519-90EE-792A89139AA7}">
      <dsp:nvSpPr>
        <dsp:cNvPr id="0" name=""/>
        <dsp:cNvSpPr/>
      </dsp:nvSpPr>
      <dsp:spPr>
        <a:xfrm>
          <a:off x="0" y="1451154"/>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55988A-4AAE-497B-BFC8-E0A6CB70E55B}">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Current guidelines </a:t>
          </a:r>
          <a:r>
            <a:rPr lang="en-US" sz="2900" b="1" kern="1200" dirty="0"/>
            <a:t>do not recommend NIPS deletion screening </a:t>
          </a:r>
          <a:r>
            <a:rPr lang="en-US" sz="2900" kern="1200" dirty="0"/>
            <a:t>as sensitivity/specificity/PPV are difficult to estimate. </a:t>
          </a:r>
        </a:p>
      </dsp:txBody>
      <dsp:txXfrm>
        <a:off x="0" y="1451154"/>
        <a:ext cx="10515600" cy="1449029"/>
      </dsp:txXfrm>
    </dsp:sp>
    <dsp:sp modelId="{44F265D0-B908-4548-83ED-C90A509719FD}">
      <dsp:nvSpPr>
        <dsp:cNvPr id="0" name=""/>
        <dsp:cNvSpPr/>
      </dsp:nvSpPr>
      <dsp:spPr>
        <a:xfrm>
          <a:off x="0" y="2900183"/>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1EE11B-F4CD-4E2A-A43F-B4B9AFA241F0}">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Chromosomal Microarray (CMA), performed on CVS or amnio sample, can detect deletions and duplications which occur in approximately 1.5% of all pregnancies, regardless of maternal age. </a:t>
          </a:r>
        </a:p>
      </dsp:txBody>
      <dsp:txXfrm>
        <a:off x="0" y="2900183"/>
        <a:ext cx="10515600" cy="144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40358-7280-493E-A5C6-E66E2BED52ED}">
      <dsp:nvSpPr>
        <dsp:cNvPr id="0" name=""/>
        <dsp:cNvSpPr/>
      </dsp:nvSpPr>
      <dsp:spPr>
        <a:xfrm>
          <a:off x="0" y="25209"/>
          <a:ext cx="10927829" cy="86870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err="1"/>
            <a:t>cfDNA</a:t>
          </a:r>
          <a:r>
            <a:rPr lang="en-US" sz="1900" kern="1200" dirty="0"/>
            <a:t> fragments are derived from cells undergoing apoptosis in maternal circulation</a:t>
          </a:r>
        </a:p>
      </dsp:txBody>
      <dsp:txXfrm>
        <a:off x="42407" y="67616"/>
        <a:ext cx="10843015" cy="783892"/>
      </dsp:txXfrm>
    </dsp:sp>
    <dsp:sp modelId="{5322E136-2022-48AB-948A-90D49DF5B609}">
      <dsp:nvSpPr>
        <dsp:cNvPr id="0" name=""/>
        <dsp:cNvSpPr/>
      </dsp:nvSpPr>
      <dsp:spPr>
        <a:xfrm>
          <a:off x="1632399" y="1406218"/>
          <a:ext cx="3390905" cy="868706"/>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Fetal cfDNA derived from placental trophoblasts</a:t>
          </a:r>
          <a:endParaRPr lang="en-US" sz="1900" kern="1200" dirty="0"/>
        </a:p>
      </dsp:txBody>
      <dsp:txXfrm>
        <a:off x="1674806" y="1448625"/>
        <a:ext cx="3306091" cy="783892"/>
      </dsp:txXfrm>
    </dsp:sp>
    <dsp:sp modelId="{9F25821C-6B0E-4044-9711-99B01BE0CDD1}">
      <dsp:nvSpPr>
        <dsp:cNvPr id="0" name=""/>
        <dsp:cNvSpPr/>
      </dsp:nvSpPr>
      <dsp:spPr>
        <a:xfrm>
          <a:off x="5751371" y="1414479"/>
          <a:ext cx="3398664" cy="868706"/>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Maternal </a:t>
          </a:r>
          <a:r>
            <a:rPr lang="en-US" sz="1900" kern="1200" dirty="0" err="1"/>
            <a:t>cfDNA</a:t>
          </a:r>
          <a:r>
            <a:rPr lang="en-US" sz="1900" kern="1200" dirty="0"/>
            <a:t> derived from adipocytes + WBCs</a:t>
          </a:r>
        </a:p>
      </dsp:txBody>
      <dsp:txXfrm>
        <a:off x="5793778" y="1456886"/>
        <a:ext cx="3313850" cy="783892"/>
      </dsp:txXfrm>
    </dsp:sp>
    <dsp:sp modelId="{CDBBDCE0-BCAA-49C8-A6F1-1EBFAC8F0D56}">
      <dsp:nvSpPr>
        <dsp:cNvPr id="0" name=""/>
        <dsp:cNvSpPr/>
      </dsp:nvSpPr>
      <dsp:spPr>
        <a:xfrm>
          <a:off x="0" y="2795489"/>
          <a:ext cx="10927829" cy="86870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FF in maternal plasma ranges from 10-15% between 10-20 weeks</a:t>
          </a:r>
          <a:r>
            <a:rPr lang="en-US" sz="1900" kern="1200" baseline="30000" dirty="0"/>
            <a:t>2</a:t>
          </a:r>
        </a:p>
        <a:p>
          <a:pPr marL="0" lvl="0" indent="0" algn="ctr" defTabSz="844550">
            <a:lnSpc>
              <a:spcPct val="90000"/>
            </a:lnSpc>
            <a:spcBef>
              <a:spcPct val="0"/>
            </a:spcBef>
            <a:spcAft>
              <a:spcPct val="35000"/>
            </a:spcAft>
            <a:buNone/>
          </a:pPr>
          <a:r>
            <a:rPr lang="en-US" sz="1900" kern="1200" dirty="0"/>
            <a:t>FF is lower at early GA and increases ~ 0.1% weekly from 13-20 weeks </a:t>
          </a:r>
          <a:r>
            <a:rPr lang="en-US" sz="1900" kern="1200" baseline="30000" dirty="0"/>
            <a:t>2</a:t>
          </a:r>
        </a:p>
      </dsp:txBody>
      <dsp:txXfrm>
        <a:off x="42407" y="2837896"/>
        <a:ext cx="10843015" cy="7838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165EB-ED68-4F0E-ACDF-F47648DD1F33}">
      <dsp:nvSpPr>
        <dsp:cNvPr id="0" name=""/>
        <dsp:cNvSpPr/>
      </dsp:nvSpPr>
      <dsp:spPr>
        <a:xfrm rot="5400000">
          <a:off x="7075674" y="-3050997"/>
          <a:ext cx="710498" cy="6993810"/>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Studies have found an association b/w low FF and placental dysfunction including </a:t>
          </a:r>
          <a:r>
            <a:rPr lang="en-US" sz="1600" kern="1200" dirty="0" err="1"/>
            <a:t>preclampsia</a:t>
          </a:r>
          <a:r>
            <a:rPr lang="en-US" sz="1600" kern="1200" dirty="0"/>
            <a:t> and FGR</a:t>
          </a:r>
        </a:p>
      </dsp:txBody>
      <dsp:txXfrm rot="-5400000">
        <a:off x="3934018" y="125343"/>
        <a:ext cx="6959126" cy="641130"/>
      </dsp:txXfrm>
    </dsp:sp>
    <dsp:sp modelId="{BC121C1F-16D3-4912-B95D-B496FD5DA4DB}">
      <dsp:nvSpPr>
        <dsp:cNvPr id="0" name=""/>
        <dsp:cNvSpPr/>
      </dsp:nvSpPr>
      <dsp:spPr>
        <a:xfrm>
          <a:off x="0" y="1846"/>
          <a:ext cx="3934018" cy="88812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Placental Size </a:t>
          </a:r>
          <a:r>
            <a:rPr lang="en-US" sz="3200" kern="1200" baseline="30000" dirty="0"/>
            <a:t>3-6</a:t>
          </a:r>
          <a:endParaRPr lang="en-US" sz="3200" kern="1200" dirty="0"/>
        </a:p>
      </dsp:txBody>
      <dsp:txXfrm>
        <a:off x="43355" y="45201"/>
        <a:ext cx="3847308" cy="801413"/>
      </dsp:txXfrm>
    </dsp:sp>
    <dsp:sp modelId="{C2324A7F-335E-41B2-B149-FC19DC9AA317}">
      <dsp:nvSpPr>
        <dsp:cNvPr id="0" name=""/>
        <dsp:cNvSpPr/>
      </dsp:nvSpPr>
      <dsp:spPr>
        <a:xfrm rot="5400000">
          <a:off x="7075674" y="-2118467"/>
          <a:ext cx="710498" cy="6993810"/>
        </a:xfrm>
        <a:prstGeom prst="round2Same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HBB Hemoglobinopathies </a:t>
          </a:r>
          <a:r>
            <a:rPr lang="en-US" sz="1600" b="0" i="0" kern="1200" baseline="30000" dirty="0"/>
            <a:t>6,7</a:t>
          </a:r>
          <a:endParaRPr lang="en-US" sz="1600" kern="1200" baseline="30000" dirty="0"/>
        </a:p>
        <a:p>
          <a:pPr marL="171450" lvl="1" indent="-171450" algn="l" defTabSz="711200">
            <a:lnSpc>
              <a:spcPct val="90000"/>
            </a:lnSpc>
            <a:spcBef>
              <a:spcPct val="0"/>
            </a:spcBef>
            <a:spcAft>
              <a:spcPct val="15000"/>
            </a:spcAft>
            <a:buChar char="•"/>
          </a:pPr>
          <a:r>
            <a:rPr lang="en-US" sz="1600" kern="1200" dirty="0"/>
            <a:t>Active autoimmune disease</a:t>
          </a:r>
          <a:endParaRPr lang="en-US" sz="1600" kern="1200" baseline="30000" dirty="0"/>
        </a:p>
        <a:p>
          <a:pPr marL="171450" lvl="1" indent="-171450" algn="l" defTabSz="711200">
            <a:lnSpc>
              <a:spcPct val="90000"/>
            </a:lnSpc>
            <a:spcBef>
              <a:spcPct val="0"/>
            </a:spcBef>
            <a:spcAft>
              <a:spcPct val="15000"/>
            </a:spcAft>
            <a:buChar char="•"/>
          </a:pPr>
          <a:r>
            <a:rPr lang="en-US" sz="1600" b="0" i="0" kern="1200" dirty="0"/>
            <a:t>Anticoagulation Therapy </a:t>
          </a:r>
          <a:r>
            <a:rPr lang="en-US" sz="1600" b="0" i="0" kern="1200" baseline="30000" dirty="0"/>
            <a:t>10, 11</a:t>
          </a:r>
          <a:endParaRPr lang="en-US" sz="1600" kern="1200" baseline="30000" dirty="0"/>
        </a:p>
      </dsp:txBody>
      <dsp:txXfrm rot="-5400000">
        <a:off x="3934018" y="1057873"/>
        <a:ext cx="6959126" cy="641130"/>
      </dsp:txXfrm>
    </dsp:sp>
    <dsp:sp modelId="{C457A0E3-B17B-42D8-AF7F-72E8DE2F488D}">
      <dsp:nvSpPr>
        <dsp:cNvPr id="0" name=""/>
        <dsp:cNvSpPr/>
      </dsp:nvSpPr>
      <dsp:spPr>
        <a:xfrm>
          <a:off x="0" y="934376"/>
          <a:ext cx="3934018" cy="888123"/>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Maternal Factors</a:t>
          </a:r>
          <a:endParaRPr lang="en-US" sz="3200" kern="1200" baseline="30000" dirty="0"/>
        </a:p>
      </dsp:txBody>
      <dsp:txXfrm>
        <a:off x="43355" y="977731"/>
        <a:ext cx="3847308" cy="801413"/>
      </dsp:txXfrm>
    </dsp:sp>
    <dsp:sp modelId="{F39BBC69-AA1F-4AAD-95AC-84ABBF781AA1}">
      <dsp:nvSpPr>
        <dsp:cNvPr id="0" name=""/>
        <dsp:cNvSpPr/>
      </dsp:nvSpPr>
      <dsp:spPr>
        <a:xfrm rot="5400000">
          <a:off x="7075674" y="-1185938"/>
          <a:ext cx="710498" cy="6993810"/>
        </a:xfrm>
        <a:prstGeom prst="round2Same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FF is decreased in </a:t>
          </a:r>
          <a:r>
            <a:rPr lang="en-US" sz="1800" kern="1200" dirty="0" err="1"/>
            <a:t>trisomies</a:t>
          </a:r>
          <a:r>
            <a:rPr lang="en-US" sz="1800" kern="1200" dirty="0"/>
            <a:t> 13, 18, </a:t>
          </a:r>
          <a:r>
            <a:rPr lang="en-US" sz="1800" kern="1200" dirty="0" err="1"/>
            <a:t>triploidy</a:t>
          </a:r>
          <a:endParaRPr lang="en-US" sz="1800" kern="1200" dirty="0"/>
        </a:p>
      </dsp:txBody>
      <dsp:txXfrm rot="-5400000">
        <a:off x="3934018" y="1990402"/>
        <a:ext cx="6959126" cy="641130"/>
      </dsp:txXfrm>
    </dsp:sp>
    <dsp:sp modelId="{F6AC1D5B-152B-4EC7-B668-2014BF4739E0}">
      <dsp:nvSpPr>
        <dsp:cNvPr id="0" name=""/>
        <dsp:cNvSpPr/>
      </dsp:nvSpPr>
      <dsp:spPr>
        <a:xfrm>
          <a:off x="0" y="1866905"/>
          <a:ext cx="3934018" cy="888123"/>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Aneuploidy </a:t>
          </a:r>
          <a:r>
            <a:rPr lang="en-US" sz="3200" kern="1200" baseline="30000" dirty="0"/>
            <a:t>3,9</a:t>
          </a:r>
        </a:p>
      </dsp:txBody>
      <dsp:txXfrm>
        <a:off x="43355" y="1910260"/>
        <a:ext cx="3847308" cy="801413"/>
      </dsp:txXfrm>
    </dsp:sp>
    <dsp:sp modelId="{33E686B1-8225-416D-8966-81F96B61C3E8}">
      <dsp:nvSpPr>
        <dsp:cNvPr id="0" name=""/>
        <dsp:cNvSpPr/>
      </dsp:nvSpPr>
      <dsp:spPr>
        <a:xfrm rot="5400000">
          <a:off x="7075674" y="-253408"/>
          <a:ext cx="710498" cy="6993810"/>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Test failures due to low FF are generally higher in twins</a:t>
          </a:r>
        </a:p>
        <a:p>
          <a:pPr marL="171450" lvl="1" indent="-171450" algn="l" defTabSz="800100">
            <a:lnSpc>
              <a:spcPct val="90000"/>
            </a:lnSpc>
            <a:spcBef>
              <a:spcPct val="0"/>
            </a:spcBef>
            <a:spcAft>
              <a:spcPct val="15000"/>
            </a:spcAft>
            <a:buChar char="•"/>
          </a:pPr>
          <a:r>
            <a:rPr lang="en-US" sz="1800" kern="1200" dirty="0"/>
            <a:t>Varies by </a:t>
          </a:r>
          <a:r>
            <a:rPr lang="en-US" sz="1800" kern="1200" dirty="0" err="1"/>
            <a:t>chorionicity</a:t>
          </a:r>
          <a:r>
            <a:rPr lang="en-US" sz="1800" kern="1200" dirty="0"/>
            <a:t> and </a:t>
          </a:r>
          <a:r>
            <a:rPr lang="en-US" sz="1800" kern="1200" dirty="0" err="1"/>
            <a:t>cfDNA</a:t>
          </a:r>
          <a:r>
            <a:rPr lang="en-US" sz="1800" kern="1200" dirty="0"/>
            <a:t> platform</a:t>
          </a:r>
        </a:p>
      </dsp:txBody>
      <dsp:txXfrm rot="-5400000">
        <a:off x="3934018" y="2922932"/>
        <a:ext cx="6959126" cy="641130"/>
      </dsp:txXfrm>
    </dsp:sp>
    <dsp:sp modelId="{C2C54EF6-5288-452F-9955-F3C52CF4AF25}">
      <dsp:nvSpPr>
        <dsp:cNvPr id="0" name=""/>
        <dsp:cNvSpPr/>
      </dsp:nvSpPr>
      <dsp:spPr>
        <a:xfrm>
          <a:off x="0" y="2799435"/>
          <a:ext cx="3934018" cy="88812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Multiple gestation </a:t>
          </a:r>
          <a:r>
            <a:rPr lang="en-US" sz="3200" kern="1200" baseline="30000" dirty="0"/>
            <a:t>9,10</a:t>
          </a:r>
        </a:p>
      </dsp:txBody>
      <dsp:txXfrm>
        <a:off x="43355" y="2842790"/>
        <a:ext cx="3847308" cy="8014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7498B-1BC4-43B2-B17E-0266336E251D}">
      <dsp:nvSpPr>
        <dsp:cNvPr id="0" name=""/>
        <dsp:cNvSpPr/>
      </dsp:nvSpPr>
      <dsp:spPr>
        <a:xfrm>
          <a:off x="0" y="373558"/>
          <a:ext cx="6364224" cy="1285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3934" tIns="354076" rIns="49393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Patient weight</a:t>
          </a:r>
        </a:p>
        <a:p>
          <a:pPr marL="171450" lvl="1" indent="-171450" algn="l" defTabSz="755650">
            <a:lnSpc>
              <a:spcPct val="90000"/>
            </a:lnSpc>
            <a:spcBef>
              <a:spcPct val="0"/>
            </a:spcBef>
            <a:spcAft>
              <a:spcPct val="15000"/>
            </a:spcAft>
            <a:buChar char="•"/>
          </a:pPr>
          <a:r>
            <a:rPr lang="en-US" sz="1700" kern="1200"/>
            <a:t>Medications</a:t>
          </a:r>
        </a:p>
        <a:p>
          <a:pPr marL="171450" lvl="1" indent="-171450" algn="l" defTabSz="755650">
            <a:lnSpc>
              <a:spcPct val="90000"/>
            </a:lnSpc>
            <a:spcBef>
              <a:spcPct val="0"/>
            </a:spcBef>
            <a:spcAft>
              <a:spcPct val="15000"/>
            </a:spcAft>
            <a:buChar char="•"/>
          </a:pPr>
          <a:r>
            <a:rPr lang="en-US" sz="1700" kern="1200"/>
            <a:t>Medical condition(s)</a:t>
          </a:r>
        </a:p>
      </dsp:txBody>
      <dsp:txXfrm>
        <a:off x="0" y="373558"/>
        <a:ext cx="6364224" cy="1285200"/>
      </dsp:txXfrm>
    </dsp:sp>
    <dsp:sp modelId="{17C9B1CA-1079-432D-9DF1-033CEA02B3FA}">
      <dsp:nvSpPr>
        <dsp:cNvPr id="0" name=""/>
        <dsp:cNvSpPr/>
      </dsp:nvSpPr>
      <dsp:spPr>
        <a:xfrm>
          <a:off x="318211" y="122638"/>
          <a:ext cx="4454956"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387" tIns="0" rIns="168387" bIns="0" numCol="1" spcCol="1270" anchor="ctr" anchorCtr="0">
          <a:noAutofit/>
        </a:bodyPr>
        <a:lstStyle/>
        <a:p>
          <a:pPr marL="0" lvl="0" indent="0" algn="l" defTabSz="755650">
            <a:lnSpc>
              <a:spcPct val="90000"/>
            </a:lnSpc>
            <a:spcBef>
              <a:spcPct val="0"/>
            </a:spcBef>
            <a:spcAft>
              <a:spcPct val="35000"/>
            </a:spcAft>
            <a:buNone/>
          </a:pPr>
          <a:r>
            <a:rPr lang="en-US" sz="1700" kern="1200"/>
            <a:t>Maternal history</a:t>
          </a:r>
        </a:p>
      </dsp:txBody>
      <dsp:txXfrm>
        <a:off x="342709" y="147136"/>
        <a:ext cx="4405960" cy="452844"/>
      </dsp:txXfrm>
    </dsp:sp>
    <dsp:sp modelId="{4CFFC5B0-E603-4730-82C5-7AEC74DF58FD}">
      <dsp:nvSpPr>
        <dsp:cNvPr id="0" name=""/>
        <dsp:cNvSpPr/>
      </dsp:nvSpPr>
      <dsp:spPr>
        <a:xfrm>
          <a:off x="0" y="2001478"/>
          <a:ext cx="6364224" cy="990675"/>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3934" tIns="354076" rIns="49393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Multiples or vanished twin</a:t>
          </a:r>
        </a:p>
        <a:p>
          <a:pPr marL="171450" lvl="1" indent="-171450" algn="l" defTabSz="755650">
            <a:lnSpc>
              <a:spcPct val="90000"/>
            </a:lnSpc>
            <a:spcBef>
              <a:spcPct val="0"/>
            </a:spcBef>
            <a:spcAft>
              <a:spcPct val="15000"/>
            </a:spcAft>
            <a:buChar char="•"/>
          </a:pPr>
          <a:r>
            <a:rPr lang="en-US" sz="1700" kern="1200"/>
            <a:t>Recurrent first trimester loss</a:t>
          </a:r>
        </a:p>
      </dsp:txBody>
      <dsp:txXfrm>
        <a:off x="0" y="2001478"/>
        <a:ext cx="6364224" cy="990675"/>
      </dsp:txXfrm>
    </dsp:sp>
    <dsp:sp modelId="{31EA45C9-2739-4257-B3E1-2188642AC8A2}">
      <dsp:nvSpPr>
        <dsp:cNvPr id="0" name=""/>
        <dsp:cNvSpPr/>
      </dsp:nvSpPr>
      <dsp:spPr>
        <a:xfrm>
          <a:off x="318211" y="1750558"/>
          <a:ext cx="4454956" cy="50184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387" tIns="0" rIns="168387" bIns="0" numCol="1" spcCol="1270" anchor="ctr" anchorCtr="0">
          <a:noAutofit/>
        </a:bodyPr>
        <a:lstStyle/>
        <a:p>
          <a:pPr marL="0" lvl="0" indent="0" algn="l" defTabSz="755650">
            <a:lnSpc>
              <a:spcPct val="90000"/>
            </a:lnSpc>
            <a:spcBef>
              <a:spcPct val="0"/>
            </a:spcBef>
            <a:spcAft>
              <a:spcPct val="35000"/>
            </a:spcAft>
            <a:buNone/>
          </a:pPr>
          <a:r>
            <a:rPr lang="en-US" sz="1700" kern="1200"/>
            <a:t>Pregnancy history </a:t>
          </a:r>
        </a:p>
      </dsp:txBody>
      <dsp:txXfrm>
        <a:off x="342709" y="1775056"/>
        <a:ext cx="4405960" cy="452844"/>
      </dsp:txXfrm>
    </dsp:sp>
    <dsp:sp modelId="{E63B95E4-445D-4036-A96C-1A473D2C75F9}">
      <dsp:nvSpPr>
        <dsp:cNvPr id="0" name=""/>
        <dsp:cNvSpPr/>
      </dsp:nvSpPr>
      <dsp:spPr>
        <a:xfrm>
          <a:off x="0" y="3334873"/>
          <a:ext cx="6364224" cy="128520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3934" tIns="354076" rIns="49393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Prior affected child</a:t>
          </a:r>
        </a:p>
        <a:p>
          <a:pPr marL="171450" lvl="1" indent="-171450" algn="l" defTabSz="755650">
            <a:lnSpc>
              <a:spcPct val="90000"/>
            </a:lnSpc>
            <a:spcBef>
              <a:spcPct val="0"/>
            </a:spcBef>
            <a:spcAft>
              <a:spcPct val="15000"/>
            </a:spcAft>
            <a:buChar char="•"/>
          </a:pPr>
          <a:r>
            <a:rPr lang="en-US" sz="1700" kern="1200" dirty="0"/>
            <a:t>Consanguinity</a:t>
          </a:r>
        </a:p>
        <a:p>
          <a:pPr marL="171450" lvl="1" indent="-171450" algn="l" defTabSz="755650">
            <a:lnSpc>
              <a:spcPct val="90000"/>
            </a:lnSpc>
            <a:spcBef>
              <a:spcPct val="0"/>
            </a:spcBef>
            <a:spcAft>
              <a:spcPct val="15000"/>
            </a:spcAft>
            <a:buChar char="•"/>
          </a:pPr>
          <a:r>
            <a:rPr lang="en-US" sz="1700" kern="1200"/>
            <a:t>Carrier test results</a:t>
          </a:r>
        </a:p>
      </dsp:txBody>
      <dsp:txXfrm>
        <a:off x="0" y="3334873"/>
        <a:ext cx="6364224" cy="1285200"/>
      </dsp:txXfrm>
    </dsp:sp>
    <dsp:sp modelId="{34E34D3E-8834-4951-B666-01F2AB89C274}">
      <dsp:nvSpPr>
        <dsp:cNvPr id="0" name=""/>
        <dsp:cNvSpPr/>
      </dsp:nvSpPr>
      <dsp:spPr>
        <a:xfrm>
          <a:off x="318211" y="3083953"/>
          <a:ext cx="4454956" cy="50184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387" tIns="0" rIns="168387" bIns="0" numCol="1" spcCol="1270" anchor="ctr" anchorCtr="0">
          <a:noAutofit/>
        </a:bodyPr>
        <a:lstStyle/>
        <a:p>
          <a:pPr marL="0" lvl="0" indent="0" algn="l" defTabSz="755650">
            <a:lnSpc>
              <a:spcPct val="90000"/>
            </a:lnSpc>
            <a:spcBef>
              <a:spcPct val="0"/>
            </a:spcBef>
            <a:spcAft>
              <a:spcPct val="35000"/>
            </a:spcAft>
            <a:buNone/>
          </a:pPr>
          <a:r>
            <a:rPr lang="en-US" sz="1700" kern="1200"/>
            <a:t>Family history</a:t>
          </a:r>
        </a:p>
      </dsp:txBody>
      <dsp:txXfrm>
        <a:off x="342709" y="3108451"/>
        <a:ext cx="4405960" cy="452844"/>
      </dsp:txXfrm>
    </dsp:sp>
    <dsp:sp modelId="{19018568-0FC3-4873-9EA3-F6F8663AEE4D}">
      <dsp:nvSpPr>
        <dsp:cNvPr id="0" name=""/>
        <dsp:cNvSpPr/>
      </dsp:nvSpPr>
      <dsp:spPr>
        <a:xfrm>
          <a:off x="0" y="4962793"/>
          <a:ext cx="6364224" cy="4284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5EC889-2C5B-4EA3-ADF9-FD128D991C0B}">
      <dsp:nvSpPr>
        <dsp:cNvPr id="0" name=""/>
        <dsp:cNvSpPr/>
      </dsp:nvSpPr>
      <dsp:spPr>
        <a:xfrm>
          <a:off x="318211" y="4711873"/>
          <a:ext cx="4454956" cy="5018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387" tIns="0" rIns="168387" bIns="0" numCol="1" spcCol="1270" anchor="ctr" anchorCtr="0">
          <a:noAutofit/>
        </a:bodyPr>
        <a:lstStyle/>
        <a:p>
          <a:pPr marL="0" lvl="0" indent="0" algn="l" defTabSz="755650">
            <a:lnSpc>
              <a:spcPct val="90000"/>
            </a:lnSpc>
            <a:spcBef>
              <a:spcPct val="0"/>
            </a:spcBef>
            <a:spcAft>
              <a:spcPct val="35000"/>
            </a:spcAft>
            <a:buNone/>
          </a:pPr>
          <a:r>
            <a:rPr lang="en-US" sz="1700" kern="1200"/>
            <a:t>Insurance</a:t>
          </a:r>
        </a:p>
      </dsp:txBody>
      <dsp:txXfrm>
        <a:off x="342709" y="4736371"/>
        <a:ext cx="4405960" cy="4528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10932-3E41-400D-BD9C-718FB8BD6146}">
      <dsp:nvSpPr>
        <dsp:cNvPr id="0" name=""/>
        <dsp:cNvSpPr/>
      </dsp:nvSpPr>
      <dsp:spPr>
        <a:xfrm>
          <a:off x="0" y="70880"/>
          <a:ext cx="6666833" cy="11138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Confirmation of diagnosis and cytogenetic nature of test result</a:t>
          </a:r>
        </a:p>
      </dsp:txBody>
      <dsp:txXfrm>
        <a:off x="54373" y="125253"/>
        <a:ext cx="6558087" cy="1005094"/>
      </dsp:txXfrm>
    </dsp:sp>
    <dsp:sp modelId="{94797D0F-EBA4-45F0-B72B-BC63710A90E7}">
      <dsp:nvSpPr>
        <dsp:cNvPr id="0" name=""/>
        <dsp:cNvSpPr/>
      </dsp:nvSpPr>
      <dsp:spPr>
        <a:xfrm>
          <a:off x="0" y="1184720"/>
          <a:ext cx="6666833"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Chromosomal rearrangement vs trisomy vs mosaicism</a:t>
          </a:r>
        </a:p>
      </dsp:txBody>
      <dsp:txXfrm>
        <a:off x="0" y="1184720"/>
        <a:ext cx="6666833" cy="695520"/>
      </dsp:txXfrm>
    </dsp:sp>
    <dsp:sp modelId="{429AF03D-897B-4123-8352-FCCAF5D90D52}">
      <dsp:nvSpPr>
        <dsp:cNvPr id="0" name=""/>
        <dsp:cNvSpPr/>
      </dsp:nvSpPr>
      <dsp:spPr>
        <a:xfrm>
          <a:off x="0" y="1880240"/>
          <a:ext cx="6666833" cy="1113840"/>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Allows for determination of prognosis/management</a:t>
          </a:r>
        </a:p>
      </dsp:txBody>
      <dsp:txXfrm>
        <a:off x="54373" y="1934613"/>
        <a:ext cx="6558087" cy="1005094"/>
      </dsp:txXfrm>
    </dsp:sp>
    <dsp:sp modelId="{00104261-79C9-49F3-A38B-C0010338AAAE}">
      <dsp:nvSpPr>
        <dsp:cNvPr id="0" name=""/>
        <dsp:cNvSpPr/>
      </dsp:nvSpPr>
      <dsp:spPr>
        <a:xfrm>
          <a:off x="0" y="3074719"/>
          <a:ext cx="6666833" cy="1113840"/>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Allows for estimation of recurrence risk in subsequent pregnancies</a:t>
          </a:r>
        </a:p>
      </dsp:txBody>
      <dsp:txXfrm>
        <a:off x="54373" y="3129092"/>
        <a:ext cx="6558087" cy="1005094"/>
      </dsp:txXfrm>
    </dsp:sp>
    <dsp:sp modelId="{3E272CE0-A032-4D95-B8A0-F2C086649B31}">
      <dsp:nvSpPr>
        <dsp:cNvPr id="0" name=""/>
        <dsp:cNvSpPr/>
      </dsp:nvSpPr>
      <dsp:spPr>
        <a:xfrm>
          <a:off x="0" y="4269199"/>
          <a:ext cx="6666833" cy="111384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May inform family history</a:t>
          </a:r>
        </a:p>
      </dsp:txBody>
      <dsp:txXfrm>
        <a:off x="54373" y="4323572"/>
        <a:ext cx="6558087" cy="1005094"/>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42DF4B2-5F86-4B75-9717-086475CDEC11}" type="datetimeFigureOut">
              <a:rPr lang="en-US" smtClean="0"/>
              <a:t>9/19/23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C972CEF-C480-4907-9C55-7F952EEB4D41}" type="slidenum">
              <a:rPr lang="en-US" smtClean="0"/>
              <a:t>‹#›</a:t>
            </a:fld>
            <a:endParaRPr lang="en-US"/>
          </a:p>
        </p:txBody>
      </p:sp>
    </p:spTree>
    <p:extLst>
      <p:ext uri="{BB962C8B-B14F-4D97-AF65-F5344CB8AC3E}">
        <p14:creationId xmlns:p14="http://schemas.microsoft.com/office/powerpoint/2010/main" val="1621743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72CEF-C480-4907-9C55-7F952EEB4D41}" type="slidenum">
              <a:rPr lang="en-US" smtClean="0"/>
              <a:t>1</a:t>
            </a:fld>
            <a:endParaRPr lang="en-US"/>
          </a:p>
        </p:txBody>
      </p:sp>
    </p:spTree>
    <p:extLst>
      <p:ext uri="{BB962C8B-B14F-4D97-AF65-F5344CB8AC3E}">
        <p14:creationId xmlns:p14="http://schemas.microsoft.com/office/powerpoint/2010/main" val="1949208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t>NIPS utilizes next generation sequencing and employs various methodologies for analysis. All of which rely on the fetal fraction. </a:t>
            </a:r>
          </a:p>
          <a:p>
            <a:endParaRPr lang="en-US" sz="1000" dirty="0">
              <a:solidFill>
                <a:srgbClr val="333333"/>
              </a:solidFill>
            </a:endParaRPr>
          </a:p>
          <a:p>
            <a:r>
              <a:rPr lang="en-US" sz="1000" dirty="0">
                <a:solidFill>
                  <a:srgbClr val="333333"/>
                </a:solidFill>
              </a:rPr>
              <a:t>Figure A is demonstrating the basic principle of massively parallel sequencing which is taking DNA of interest, breaking it down into smaller fragments, attaching adaptors  and building a sequence library. </a:t>
            </a:r>
          </a:p>
          <a:p>
            <a:endParaRPr lang="en-US" sz="1000" dirty="0">
              <a:solidFill>
                <a:srgbClr val="333333"/>
              </a:solidFill>
            </a:endParaRPr>
          </a:p>
          <a:p>
            <a:r>
              <a:rPr lang="en-US" sz="1000" dirty="0">
                <a:solidFill>
                  <a:srgbClr val="333333"/>
                </a:solidFill>
              </a:rPr>
              <a:t>For cell free DNA MPS, show in Figure B, cell free DNA is already present in smaller fragments and can then be used to build a sequence library with fluorescent tags that map to specific chromosomes. These tags can then be counted. Because fetal DNA and maternal DNA will have different methylation patterns, it is possible to determine the maternal vs the fetal contribution. </a:t>
            </a:r>
          </a:p>
          <a:p>
            <a:endParaRPr lang="en-US" sz="1000" dirty="0">
              <a:solidFill>
                <a:srgbClr val="333333"/>
              </a:solidFill>
            </a:endParaRPr>
          </a:p>
          <a:p>
            <a:r>
              <a:rPr lang="en-US" sz="1000" dirty="0">
                <a:solidFill>
                  <a:srgbClr val="333333"/>
                </a:solidFill>
              </a:rPr>
              <a:t>In this case, if we look in Figure C, 90% of the cell-free DNA from each chromosome pair is maternal and 10% is fetal. So for all chromosome pairs, each maternal copy contributes 45% and each fetal copy contributes 5% to the total number of sequence tags that originate from those chromosomes.  In the case of fetal trisomy 21, there is a small excess of sequences originating from chromosome 21 (∼5%) that come from the third copy of the fetal chromosome 21. A specific cutoff algorithm for the tested chromosome (in this case, chromosome 21) is then used to report whether the number of obtained sequences deviates from the expected number. </a:t>
            </a:r>
          </a:p>
          <a:p>
            <a:endParaRPr lang="en-US" sz="1000" dirty="0">
              <a:solidFill>
                <a:srgbClr val="333333"/>
              </a:solidFill>
            </a:endParaRPr>
          </a:p>
          <a:p>
            <a:r>
              <a:rPr lang="en-US" sz="1000" dirty="0">
                <a:solidFill>
                  <a:srgbClr val="333333"/>
                </a:solidFill>
              </a:rPr>
              <a:t>Another NIPS methodology utilizes single nucleotide polymorphisms or SNPs. SNPs are the most common type of genetic variation among people, occurring in almost 1 in every 1000 nucleotides. </a:t>
            </a:r>
          </a:p>
          <a:p>
            <a:endParaRPr lang="en-US" sz="1000" dirty="0">
              <a:solidFill>
                <a:srgbClr val="333333"/>
              </a:solidFill>
            </a:endParaRPr>
          </a:p>
          <a:p>
            <a:r>
              <a:rPr lang="en-US" sz="1000" dirty="0" err="1">
                <a:solidFill>
                  <a:srgbClr val="333333"/>
                </a:solidFill>
              </a:rPr>
              <a:t>Natera’s</a:t>
            </a:r>
            <a:r>
              <a:rPr lang="en-US" sz="1000" dirty="0">
                <a:solidFill>
                  <a:srgbClr val="333333"/>
                </a:solidFill>
              </a:rPr>
              <a:t> Panorama screen uses SNP based technology while all other NIPS utilize the counting method. </a:t>
            </a:r>
            <a:endParaRPr lang="en-US" sz="1000" dirty="0"/>
          </a:p>
        </p:txBody>
      </p:sp>
      <p:sp>
        <p:nvSpPr>
          <p:cNvPr id="4" name="Slide Number Placeholder 3"/>
          <p:cNvSpPr>
            <a:spLocks noGrp="1"/>
          </p:cNvSpPr>
          <p:nvPr>
            <p:ph type="sldNum" sz="quarter" idx="5"/>
          </p:nvPr>
        </p:nvSpPr>
        <p:spPr/>
        <p:txBody>
          <a:bodyPr/>
          <a:lstStyle/>
          <a:p>
            <a:fld id="{4C972CEF-C480-4907-9C55-7F952EEB4D41}" type="slidenum">
              <a:rPr lang="en-US" smtClean="0"/>
              <a:t>10</a:t>
            </a:fld>
            <a:endParaRPr lang="en-US"/>
          </a:p>
        </p:txBody>
      </p:sp>
    </p:spTree>
    <p:extLst>
      <p:ext uri="{BB962C8B-B14F-4D97-AF65-F5344CB8AC3E}">
        <p14:creationId xmlns:p14="http://schemas.microsoft.com/office/powerpoint/2010/main" val="3278597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NIPS technology depends upon the amount of fetal fraction, or the fetal component of the cell free DNA from the maternal circulation. As a reminder, cell free DNA are fragments of DNA released from the nucleus of cells that are undergoing programmed cell death, or apoptosis. </a:t>
            </a:r>
          </a:p>
          <a:p>
            <a:endParaRPr lang="en-US" sz="1000" dirty="0"/>
          </a:p>
          <a:p>
            <a:r>
              <a:rPr lang="en-US" sz="1000" dirty="0"/>
              <a:t>The fetal portion of this cell free DNA is from placental trophoblasts. The maternal portion is from adipocytes or fat cells as well as white blood cells. </a:t>
            </a:r>
          </a:p>
          <a:p>
            <a:endParaRPr lang="en-US" sz="1000" dirty="0"/>
          </a:p>
          <a:p>
            <a:r>
              <a:rPr lang="en-US" sz="1000" dirty="0"/>
              <a:t>The fetal fraction is calculated by determining the proportion of fetal cell free DNA to total cell free DNA. </a:t>
            </a:r>
          </a:p>
          <a:p>
            <a:r>
              <a:rPr lang="en-US" sz="1000" dirty="0"/>
              <a:t>	</a:t>
            </a:r>
          </a:p>
          <a:p>
            <a:r>
              <a:rPr lang="en-US" sz="1000" dirty="0">
                <a:solidFill>
                  <a:srgbClr val="1C1D1E"/>
                </a:solidFill>
              </a:rPr>
              <a:t>Studies have consistently shown that fetal fractions tend to average around 10% to 15% in the first trimester and early second trimester. </a:t>
            </a:r>
          </a:p>
          <a:p>
            <a:endParaRPr lang="en-US" sz="1000" dirty="0">
              <a:solidFill>
                <a:srgbClr val="1C1D1E"/>
              </a:solidFill>
            </a:endParaRPr>
          </a:p>
          <a:p>
            <a:r>
              <a:rPr lang="en-US" sz="1000" dirty="0">
                <a:solidFill>
                  <a:srgbClr val="1C1D1E"/>
                </a:solidFill>
              </a:rPr>
              <a:t>FF is lower at earlier gestation due to placental size and increases by about 0.1% weekly from 13 to 20 weeks at which time the amount of ff increases by about 1% per week. </a:t>
            </a:r>
          </a:p>
          <a:p>
            <a:pPr defTabSz="931774">
              <a:defRPr/>
            </a:pPr>
            <a:endParaRPr lang="en-US" sz="1000" dirty="0">
              <a:solidFill>
                <a:srgbClr val="1C1D1E"/>
              </a:solidFill>
            </a:endParaRPr>
          </a:p>
          <a:p>
            <a:pPr defTabSz="931774">
              <a:defRPr/>
            </a:pPr>
            <a:r>
              <a:rPr lang="en-US" sz="1000" dirty="0">
                <a:solidFill>
                  <a:srgbClr val="1C1D1E"/>
                </a:solidFill>
              </a:rPr>
              <a:t>The minimum FF threshold for adequate performance varies by assay but is typically between 2% and 4%. With a higher FF, there is greater statistical separation of aneuploid and euploid pregnancies, providing greater confidence in the final result. </a:t>
            </a:r>
            <a:endParaRPr lang="en-US" sz="1000" dirty="0"/>
          </a:p>
          <a:p>
            <a:endParaRPr lang="en-US" sz="1000" dirty="0"/>
          </a:p>
        </p:txBody>
      </p:sp>
      <p:sp>
        <p:nvSpPr>
          <p:cNvPr id="4" name="Slide Number Placeholder 3"/>
          <p:cNvSpPr>
            <a:spLocks noGrp="1"/>
          </p:cNvSpPr>
          <p:nvPr>
            <p:ph type="sldNum" sz="quarter" idx="5"/>
          </p:nvPr>
        </p:nvSpPr>
        <p:spPr/>
        <p:txBody>
          <a:bodyPr/>
          <a:lstStyle/>
          <a:p>
            <a:fld id="{4C972CEF-C480-4907-9C55-7F952EEB4D41}" type="slidenum">
              <a:rPr lang="en-US" smtClean="0"/>
              <a:t>11</a:t>
            </a:fld>
            <a:endParaRPr lang="en-US"/>
          </a:p>
        </p:txBody>
      </p:sp>
    </p:spTree>
    <p:extLst>
      <p:ext uri="{BB962C8B-B14F-4D97-AF65-F5344CB8AC3E}">
        <p14:creationId xmlns:p14="http://schemas.microsoft.com/office/powerpoint/2010/main" val="3999165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 low fetal fraction can result in a “no call” result where analysis is not performed. There are several factors that affect fetal fraction. Gestational age is one already mentioned and has a linear relationship with fetal fraction while maternal BMI has an inverse relationship. </a:t>
            </a:r>
          </a:p>
          <a:p>
            <a:endParaRPr lang="en-US" sz="1000" dirty="0"/>
          </a:p>
          <a:p>
            <a:r>
              <a:rPr lang="en-US" sz="1000" dirty="0">
                <a:solidFill>
                  <a:srgbClr val="1C1D1E"/>
                </a:solidFill>
              </a:rPr>
              <a:t>Studies have shown that obese patients have increased apoptosis in their adipose cells, resulting in elevated levels of maternal </a:t>
            </a:r>
            <a:r>
              <a:rPr lang="en-US" sz="1000" dirty="0" err="1">
                <a:solidFill>
                  <a:srgbClr val="1C1D1E"/>
                </a:solidFill>
              </a:rPr>
              <a:t>cfDNA</a:t>
            </a:r>
            <a:r>
              <a:rPr lang="en-US" sz="1000" dirty="0">
                <a:solidFill>
                  <a:srgbClr val="1C1D1E"/>
                </a:solidFill>
              </a:rPr>
              <a:t>. Remembering our calculation of fetal fraction, if maternal cell free DNA is greatly increased, the proportion of fetal cell free DNA will be diluted, resulting in a decreased fetal fraction. </a:t>
            </a:r>
          </a:p>
          <a:p>
            <a:endParaRPr lang="en-US" sz="1000" dirty="0">
              <a:solidFill>
                <a:srgbClr val="1C1D1E"/>
              </a:solidFill>
            </a:endParaRPr>
          </a:p>
          <a:p>
            <a:r>
              <a:rPr lang="en-US" sz="1000" dirty="0">
                <a:solidFill>
                  <a:srgbClr val="1C1D1E"/>
                </a:solidFill>
              </a:rPr>
              <a:t>For my patients whose weight is greater than 270/280 pounds, I have the discussion with them about the possibility of a nonreportable result due to a low fetal fraction. </a:t>
            </a:r>
            <a:endParaRPr lang="en-US" sz="1000" dirty="0"/>
          </a:p>
        </p:txBody>
      </p:sp>
      <p:sp>
        <p:nvSpPr>
          <p:cNvPr id="4" name="Slide Number Placeholder 3"/>
          <p:cNvSpPr>
            <a:spLocks noGrp="1"/>
          </p:cNvSpPr>
          <p:nvPr>
            <p:ph type="sldNum" sz="quarter" idx="5"/>
          </p:nvPr>
        </p:nvSpPr>
        <p:spPr/>
        <p:txBody>
          <a:bodyPr/>
          <a:lstStyle/>
          <a:p>
            <a:fld id="{4C972CEF-C480-4907-9C55-7F952EEB4D41}" type="slidenum">
              <a:rPr lang="en-US" smtClean="0"/>
              <a:t>12</a:t>
            </a:fld>
            <a:endParaRPr lang="en-US"/>
          </a:p>
        </p:txBody>
      </p:sp>
    </p:spTree>
    <p:extLst>
      <p:ext uri="{BB962C8B-B14F-4D97-AF65-F5344CB8AC3E}">
        <p14:creationId xmlns:p14="http://schemas.microsoft.com/office/powerpoint/2010/main" val="3514355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900" dirty="0"/>
              <a:t>There are additional factors that can affect fetal fraction including the size of the placenta. Recent studies have shown an association b/c low fetal fraction and placental dysfunction including </a:t>
            </a:r>
            <a:r>
              <a:rPr lang="en-US" sz="900" dirty="0" err="1"/>
              <a:t>preclampsia</a:t>
            </a:r>
            <a:r>
              <a:rPr lang="en-US" sz="900" dirty="0"/>
              <a:t> and fetal growth restriction. </a:t>
            </a:r>
          </a:p>
          <a:p>
            <a:pPr defTabSz="931774">
              <a:defRPr/>
            </a:pPr>
            <a:endParaRPr lang="en-US" sz="900" dirty="0"/>
          </a:p>
          <a:p>
            <a:pPr defTabSz="931774">
              <a:defRPr/>
            </a:pPr>
            <a:r>
              <a:rPr lang="en-US" sz="900" dirty="0"/>
              <a:t>Maternal factors play a role including carrier and disease status as well as certain medications. </a:t>
            </a:r>
          </a:p>
          <a:p>
            <a:pPr defTabSz="931774">
              <a:defRPr/>
            </a:pPr>
            <a:endParaRPr lang="en-US" sz="900" dirty="0"/>
          </a:p>
          <a:p>
            <a:pPr defTabSz="931774">
              <a:defRPr/>
            </a:pPr>
            <a:r>
              <a:rPr lang="en-US" sz="900" dirty="0"/>
              <a:t>Women with an HBB hemoglobinopathy, which would include sickle cell disease, beta thalassemia or hemoglobin C disease as well as carriers for these conditions are more likely to have a lower fetal fraction and higher no call rate. It is speculated that there is increased maternal cell necrosis which again dilutes the fetal cell free DNA. </a:t>
            </a:r>
            <a:endParaRPr lang="en-US" sz="900" baseline="30000" dirty="0"/>
          </a:p>
          <a:p>
            <a:endParaRPr lang="en-US" sz="900" dirty="0">
              <a:solidFill>
                <a:srgbClr val="212121"/>
              </a:solidFill>
            </a:endParaRPr>
          </a:p>
          <a:p>
            <a:pPr defTabSz="931774">
              <a:defRPr/>
            </a:pPr>
            <a:r>
              <a:rPr lang="en-US" sz="900" dirty="0"/>
              <a:t>Women treated with LMWH tend to have lower fetal fractions and higher no call rates </a:t>
            </a:r>
            <a:r>
              <a:rPr lang="en-US" sz="900" dirty="0">
                <a:solidFill>
                  <a:srgbClr val="1C1D1E"/>
                </a:solidFill>
              </a:rPr>
              <a:t>due to reduction of placental apoptosis. Heparin has been demonstrated to reduce trophoblast apoptosis and enhance trophoblast survival. </a:t>
            </a:r>
          </a:p>
          <a:p>
            <a:pPr defTabSz="931774">
              <a:defRPr/>
            </a:pPr>
            <a:endParaRPr lang="en-US" sz="900" dirty="0">
              <a:solidFill>
                <a:srgbClr val="1C1D1E"/>
              </a:solidFill>
            </a:endParaRPr>
          </a:p>
          <a:p>
            <a:pPr defTabSz="931774">
              <a:defRPr/>
            </a:pPr>
            <a:r>
              <a:rPr lang="en-US" sz="900" dirty="0">
                <a:solidFill>
                  <a:srgbClr val="1C1D1E"/>
                </a:solidFill>
              </a:rPr>
              <a:t>Fetal fraction has been consistently lower in pregnancies affected with aneuploidy. ******** </a:t>
            </a:r>
            <a:r>
              <a:rPr lang="en-US" sz="900" dirty="0">
                <a:solidFill>
                  <a:srgbClr val="4D4D4D"/>
                </a:solidFill>
              </a:rPr>
              <a:t>In the group with no results (n=488) on </a:t>
            </a:r>
            <a:r>
              <a:rPr lang="en-US" sz="900" dirty="0" err="1">
                <a:solidFill>
                  <a:srgbClr val="4D4D4D"/>
                </a:solidFill>
              </a:rPr>
              <a:t>cfDNA</a:t>
            </a:r>
            <a:r>
              <a:rPr lang="en-US" sz="900" dirty="0">
                <a:solidFill>
                  <a:srgbClr val="4D4D4D"/>
                </a:solidFill>
              </a:rPr>
              <a:t> testing, there were 13 aneuploidies: 3 with trisomy 21, 1 with trisomy 18, 2 with trisomy 13, 4 with </a:t>
            </a:r>
            <a:r>
              <a:rPr lang="en-US" sz="900" dirty="0" err="1">
                <a:solidFill>
                  <a:srgbClr val="4D4D4D"/>
                </a:solidFill>
              </a:rPr>
              <a:t>triploidy</a:t>
            </a:r>
            <a:r>
              <a:rPr lang="en-US" sz="900" dirty="0">
                <a:solidFill>
                  <a:srgbClr val="4D4D4D"/>
                </a:solidFill>
              </a:rPr>
              <a:t>, 1 with trisomy 16 mosaic, 1 with deletion 11p, and 1 with a structurally abnormal chromosome. The prevalence of aneuploidy in this group (1 in 38 [2.7%]) is higher than the prevalence of 1 in 236 (0.4%) in the overall cohort (P&lt;0.001). Specifically, for women with a fetal fraction of less than 4%, 9 in 192 (4.7%) had aneuploidy. Among the women with the six common aneuploidies for which there was no result on </a:t>
            </a:r>
            <a:r>
              <a:rPr lang="en-US" sz="900" dirty="0" err="1">
                <a:solidFill>
                  <a:srgbClr val="4D4D4D"/>
                </a:solidFill>
              </a:rPr>
              <a:t>cfDNA</a:t>
            </a:r>
            <a:r>
              <a:rPr lang="en-US" sz="900" dirty="0">
                <a:solidFill>
                  <a:srgbClr val="4D4D4D"/>
                </a:solidFill>
              </a:rPr>
              <a:t> testing, each case was detected on standard screening, with risks ranging from 1 in 26 to 1 in 2.</a:t>
            </a:r>
            <a:endParaRPr lang="en-US" sz="900" dirty="0">
              <a:solidFill>
                <a:srgbClr val="1C1D1E"/>
              </a:solidFill>
            </a:endParaRPr>
          </a:p>
          <a:p>
            <a:pPr defTabSz="931774">
              <a:defRPr/>
            </a:pPr>
            <a:endParaRPr lang="en-US" sz="900" dirty="0">
              <a:solidFill>
                <a:srgbClr val="1C1D1E"/>
              </a:solidFill>
            </a:endParaRPr>
          </a:p>
          <a:p>
            <a:pPr defTabSz="931774">
              <a:defRPr/>
            </a:pPr>
            <a:r>
              <a:rPr lang="en-US" sz="900" dirty="0">
                <a:solidFill>
                  <a:srgbClr val="1C1D1E"/>
                </a:solidFill>
              </a:rPr>
              <a:t>Both dichorionic and monochorionic pregnancies, have lower “per fetus" FFs than singletons</a:t>
            </a:r>
            <a:r>
              <a:rPr lang="en-US" sz="900" dirty="0">
                <a:solidFill>
                  <a:srgbClr val="000000"/>
                </a:solidFill>
              </a:rPr>
              <a:t>. However, </a:t>
            </a:r>
            <a:r>
              <a:rPr lang="en-US" sz="900" dirty="0">
                <a:solidFill>
                  <a:srgbClr val="1C1D1E"/>
                </a:solidFill>
              </a:rPr>
              <a:t>total fetal </a:t>
            </a:r>
            <a:r>
              <a:rPr lang="en-US" sz="900" dirty="0" err="1">
                <a:solidFill>
                  <a:srgbClr val="1C1D1E"/>
                </a:solidFill>
              </a:rPr>
              <a:t>cfDNA</a:t>
            </a:r>
            <a:r>
              <a:rPr lang="en-US" sz="900" dirty="0">
                <a:solidFill>
                  <a:srgbClr val="1C1D1E"/>
                </a:solidFill>
              </a:rPr>
              <a:t> would only be relevant in monochorionic twins because they are almost always monozygotic with expected concordance. </a:t>
            </a:r>
          </a:p>
          <a:p>
            <a:pPr defTabSz="931774">
              <a:defRPr/>
            </a:pPr>
            <a:endParaRPr lang="en-US" sz="900" dirty="0">
              <a:solidFill>
                <a:srgbClr val="1C1D1E"/>
              </a:solidFill>
            </a:endParaRPr>
          </a:p>
        </p:txBody>
      </p:sp>
      <p:sp>
        <p:nvSpPr>
          <p:cNvPr id="4" name="Slide Number Placeholder 3"/>
          <p:cNvSpPr>
            <a:spLocks noGrp="1"/>
          </p:cNvSpPr>
          <p:nvPr>
            <p:ph type="sldNum" sz="quarter" idx="5"/>
          </p:nvPr>
        </p:nvSpPr>
        <p:spPr/>
        <p:txBody>
          <a:bodyPr/>
          <a:lstStyle/>
          <a:p>
            <a:fld id="{4C972CEF-C480-4907-9C55-7F952EEB4D41}" type="slidenum">
              <a:rPr lang="en-US" smtClean="0"/>
              <a:t>13</a:t>
            </a:fld>
            <a:endParaRPr lang="en-US"/>
          </a:p>
        </p:txBody>
      </p:sp>
    </p:spTree>
    <p:extLst>
      <p:ext uri="{BB962C8B-B14F-4D97-AF65-F5344CB8AC3E}">
        <p14:creationId xmlns:p14="http://schemas.microsoft.com/office/powerpoint/2010/main" val="3573894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Testing technologies each have their own benefits and limitations. Selection of an NIPS depends upon clinical scenario. </a:t>
            </a:r>
          </a:p>
          <a:p>
            <a:endParaRPr lang="en-US" dirty="0"/>
          </a:p>
          <a:p>
            <a:r>
              <a:rPr lang="en-US" dirty="0"/>
              <a:t>If patient is &gt;250 </a:t>
            </a:r>
            <a:r>
              <a:rPr lang="en-US" dirty="0" err="1"/>
              <a:t>lbs</a:t>
            </a:r>
            <a:r>
              <a:rPr lang="en-US" dirty="0"/>
              <a:t>, I typically will send to a lab that utilizes the counting method where the threshold for fetal fraction is lower than the SNP based method. </a:t>
            </a:r>
          </a:p>
          <a:p>
            <a:r>
              <a:rPr lang="en-US" dirty="0"/>
              <a:t>If a patient is on </a:t>
            </a:r>
            <a:r>
              <a:rPr lang="en-US" dirty="0" err="1"/>
              <a:t>lovenox</a:t>
            </a:r>
            <a:r>
              <a:rPr lang="en-US" dirty="0"/>
              <a:t>, counsel her of the </a:t>
            </a:r>
          </a:p>
        </p:txBody>
      </p:sp>
      <p:sp>
        <p:nvSpPr>
          <p:cNvPr id="4" name="Slide Number Placeholder 3"/>
          <p:cNvSpPr>
            <a:spLocks noGrp="1"/>
          </p:cNvSpPr>
          <p:nvPr>
            <p:ph type="sldNum" sz="quarter" idx="5"/>
          </p:nvPr>
        </p:nvSpPr>
        <p:spPr/>
        <p:txBody>
          <a:bodyPr/>
          <a:lstStyle/>
          <a:p>
            <a:fld id="{4C972CEF-C480-4907-9C55-7F952EEB4D41}" type="slidenum">
              <a:rPr lang="en-US" smtClean="0"/>
              <a:t>14</a:t>
            </a:fld>
            <a:endParaRPr lang="en-US"/>
          </a:p>
        </p:txBody>
      </p:sp>
    </p:spTree>
    <p:extLst>
      <p:ext uri="{BB962C8B-B14F-4D97-AF65-F5344CB8AC3E}">
        <p14:creationId xmlns:p14="http://schemas.microsoft.com/office/powerpoint/2010/main" val="2341048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t>When returning results to your patients, there are several concepts to keep in mind as well as to highlight:</a:t>
            </a:r>
          </a:p>
          <a:p>
            <a:pPr defTabSz="931774">
              <a:defRPr/>
            </a:pPr>
            <a:endParaRPr lang="en-US" sz="1000" dirty="0"/>
          </a:p>
          <a:p>
            <a:pPr defTabSz="931774">
              <a:defRPr/>
            </a:pPr>
            <a:r>
              <a:rPr lang="en-US" sz="1000" dirty="0"/>
              <a:t>Reminding a patient that this screening has a limited scope and that a negative result, while reassuring, is not diagnostic.  </a:t>
            </a:r>
          </a:p>
          <a:p>
            <a:pPr defTabSz="931774">
              <a:defRPr/>
            </a:pPr>
            <a:endParaRPr lang="en-US" sz="1000" dirty="0"/>
          </a:p>
          <a:p>
            <a:pPr defTabSz="931774">
              <a:defRPr/>
            </a:pPr>
            <a:r>
              <a:rPr lang="en-US" sz="1000" dirty="0"/>
              <a:t>PPV should be disclosed for any positive result</a:t>
            </a:r>
          </a:p>
          <a:p>
            <a:pPr defTabSz="931774">
              <a:defRPr/>
            </a:pPr>
            <a:endParaRPr lang="en-US" sz="1000"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sz="1000" dirty="0">
                <a:solidFill>
                  <a:srgbClr val="1C1D1E"/>
                </a:solidFill>
              </a:rPr>
              <a:t>Anyone receiving NIPS should also be offered MSAFP ONLY analysis in the second trimester. </a:t>
            </a:r>
            <a:endParaRPr lang="en-US" sz="1000" dirty="0"/>
          </a:p>
          <a:p>
            <a:pPr defTabSz="931774">
              <a:defRPr/>
            </a:pPr>
            <a:endParaRPr lang="en-US" sz="1000" dirty="0"/>
          </a:p>
          <a:p>
            <a:pPr defTabSz="931774">
              <a:defRPr/>
            </a:pPr>
            <a:r>
              <a:rPr lang="en-US" sz="1000" dirty="0"/>
              <a:t>All results should be interpreted in the context of clinical findings. For example if NIPT is negative but multiple abnormalities are seen on US, patient may still need invasive testing/microarray/</a:t>
            </a:r>
            <a:r>
              <a:rPr lang="en-US" sz="1000" dirty="0" err="1"/>
              <a:t>etc</a:t>
            </a:r>
            <a:r>
              <a:rPr lang="en-US" sz="1000" dirty="0"/>
              <a:t>/possible </a:t>
            </a:r>
            <a:r>
              <a:rPr lang="en-US" sz="1000" dirty="0" err="1"/>
              <a:t>molecualar</a:t>
            </a:r>
            <a:r>
              <a:rPr lang="en-US" sz="1000" dirty="0"/>
              <a:t> analysis if suspicious for a single gene disorder. </a:t>
            </a:r>
          </a:p>
          <a:p>
            <a:pPr defTabSz="931774">
              <a:defRPr/>
            </a:pPr>
            <a:endParaRPr lang="en-US" sz="1000" dirty="0">
              <a:solidFill>
                <a:srgbClr val="1C1D1E"/>
              </a:solidFill>
            </a:endParaRPr>
          </a:p>
          <a:p>
            <a:pPr defTabSz="931774">
              <a:defRPr/>
            </a:pPr>
            <a:r>
              <a:rPr lang="en-US" sz="1000" dirty="0">
                <a:solidFill>
                  <a:srgbClr val="1C1D1E"/>
                </a:solidFill>
              </a:rPr>
              <a:t>High Risk results from NIPS may represent chromosomal changes from any of the following:</a:t>
            </a:r>
          </a:p>
          <a:p>
            <a:pPr defTabSz="931774">
              <a:defRPr/>
            </a:pPr>
            <a:endParaRPr lang="en-US" sz="1000" dirty="0">
              <a:solidFill>
                <a:srgbClr val="1C1D1E"/>
              </a:solidFill>
            </a:endParaRPr>
          </a:p>
          <a:p>
            <a:pPr defTabSz="931774">
              <a:defRPr/>
            </a:pPr>
            <a:r>
              <a:rPr lang="en-US" sz="1000" dirty="0">
                <a:solidFill>
                  <a:srgbClr val="1C1D1E"/>
                </a:solidFill>
              </a:rPr>
              <a:t>	The mother herself may be mosaic for a sex chromosome abnormality </a:t>
            </a:r>
          </a:p>
          <a:p>
            <a:pPr defTabSz="931774">
              <a:defRPr/>
            </a:pPr>
            <a:r>
              <a:rPr lang="en-US" sz="1000" dirty="0">
                <a:solidFill>
                  <a:srgbClr val="1C1D1E"/>
                </a:solidFill>
              </a:rPr>
              <a:t>	The result may be indicative of confined placental mosaicism with a normal fetus</a:t>
            </a:r>
          </a:p>
          <a:p>
            <a:pPr defTabSz="931774">
              <a:defRPr/>
            </a:pPr>
            <a:r>
              <a:rPr lang="en-US" sz="1000" dirty="0">
                <a:solidFill>
                  <a:srgbClr val="1C1D1E"/>
                </a:solidFill>
              </a:rPr>
              <a:t>	The result may represent fetal mosaicism in which a full trisomy is not present</a:t>
            </a:r>
          </a:p>
          <a:p>
            <a:pPr defTabSz="931774">
              <a:defRPr/>
            </a:pPr>
            <a:r>
              <a:rPr lang="en-US" sz="1000" dirty="0">
                <a:solidFill>
                  <a:srgbClr val="1C1D1E"/>
                </a:solidFill>
              </a:rPr>
              <a:t>	Or in the case of a vanished twin, the result may represent the non-viable conception rather than the viable fetus. </a:t>
            </a:r>
          </a:p>
          <a:p>
            <a:pPr defTabSz="931774">
              <a:defRPr/>
            </a:pPr>
            <a:endParaRPr lang="en-US" sz="1000" dirty="0">
              <a:solidFill>
                <a:srgbClr val="1C1D1E"/>
              </a:solidFill>
            </a:endParaRPr>
          </a:p>
          <a:p>
            <a:pPr defTabSz="931774">
              <a:defRPr/>
            </a:pPr>
            <a:r>
              <a:rPr lang="en-US" sz="1000" dirty="0">
                <a:solidFill>
                  <a:srgbClr val="1C1D1E"/>
                </a:solidFill>
              </a:rPr>
              <a:t>In order to discern these possibilities, prenatal diagnosis is recommended. In some cases, we also offer blood chromosome analysis to the mother if we suspect she may be mosaic. </a:t>
            </a:r>
          </a:p>
          <a:p>
            <a:endParaRPr lang="en-US" sz="1000" dirty="0"/>
          </a:p>
        </p:txBody>
      </p:sp>
      <p:sp>
        <p:nvSpPr>
          <p:cNvPr id="4" name="Slide Number Placeholder 3"/>
          <p:cNvSpPr>
            <a:spLocks noGrp="1"/>
          </p:cNvSpPr>
          <p:nvPr>
            <p:ph type="sldNum" sz="quarter" idx="5"/>
          </p:nvPr>
        </p:nvSpPr>
        <p:spPr/>
        <p:txBody>
          <a:bodyPr/>
          <a:lstStyle/>
          <a:p>
            <a:fld id="{4C972CEF-C480-4907-9C55-7F952EEB4D41}" type="slidenum">
              <a:rPr lang="en-US" smtClean="0"/>
              <a:t>16</a:t>
            </a:fld>
            <a:endParaRPr lang="en-US"/>
          </a:p>
        </p:txBody>
      </p:sp>
    </p:spTree>
    <p:extLst>
      <p:ext uri="{BB962C8B-B14F-4D97-AF65-F5344CB8AC3E}">
        <p14:creationId xmlns:p14="http://schemas.microsoft.com/office/powerpoint/2010/main" val="783797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Here is some suggested language for returning a low risk or negative result. </a:t>
            </a:r>
          </a:p>
          <a:p>
            <a:endParaRPr lang="en-US" sz="1000" dirty="0"/>
          </a:p>
          <a:p>
            <a:r>
              <a:rPr lang="en-US" sz="1000" dirty="0"/>
              <a:t>READ SLIDE</a:t>
            </a:r>
          </a:p>
          <a:p>
            <a:endParaRPr lang="en-US" sz="1000" dirty="0"/>
          </a:p>
          <a:p>
            <a:r>
              <a:rPr lang="en-US" sz="1000" dirty="0"/>
              <a:t>I find that patients feel very reassured by this information and generally do not request prenatal diagnosis at this juncture. </a:t>
            </a:r>
          </a:p>
          <a:p>
            <a:endParaRPr lang="en-US" sz="1000" dirty="0"/>
          </a:p>
          <a:p>
            <a:r>
              <a:rPr lang="en-US" sz="1000" dirty="0"/>
              <a:t>I often get the follow up question: So this means that everything is ok with the baby? </a:t>
            </a:r>
          </a:p>
          <a:p>
            <a:endParaRPr lang="en-US" sz="1000" dirty="0"/>
          </a:p>
          <a:p>
            <a:r>
              <a:rPr lang="en-US" sz="1000" dirty="0"/>
              <a:t>My response: This is certainly very reassuring in regards to the conditions looked for. Remember you will have an anatomy scan around 20 weeks. If there is anything of concern, additional testing via prenatal diagnosis remains an available option. </a:t>
            </a:r>
          </a:p>
        </p:txBody>
      </p:sp>
      <p:sp>
        <p:nvSpPr>
          <p:cNvPr id="4" name="Slide Number Placeholder 3"/>
          <p:cNvSpPr>
            <a:spLocks noGrp="1"/>
          </p:cNvSpPr>
          <p:nvPr>
            <p:ph type="sldNum" sz="quarter" idx="5"/>
          </p:nvPr>
        </p:nvSpPr>
        <p:spPr/>
        <p:txBody>
          <a:bodyPr/>
          <a:lstStyle/>
          <a:p>
            <a:fld id="{4C972CEF-C480-4907-9C55-7F952EEB4D41}" type="slidenum">
              <a:rPr lang="en-US" smtClean="0"/>
              <a:t>17</a:t>
            </a:fld>
            <a:endParaRPr lang="en-US"/>
          </a:p>
        </p:txBody>
      </p:sp>
    </p:spTree>
    <p:extLst>
      <p:ext uri="{BB962C8B-B14F-4D97-AF65-F5344CB8AC3E}">
        <p14:creationId xmlns:p14="http://schemas.microsoft.com/office/powerpoint/2010/main" val="4136394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t>Here is some suggested language for disclosing a positive result to a patient. </a:t>
            </a:r>
          </a:p>
          <a:p>
            <a:pPr defTabSz="931774">
              <a:defRPr/>
            </a:pPr>
            <a:endParaRPr lang="en-US" sz="1000" dirty="0"/>
          </a:p>
          <a:p>
            <a:pPr defTabSz="931774">
              <a:defRPr/>
            </a:pPr>
            <a:r>
              <a:rPr lang="en-US" sz="1000" dirty="0"/>
              <a:t>READ SLIDES</a:t>
            </a:r>
          </a:p>
          <a:p>
            <a:pPr defTabSz="931774">
              <a:defRPr/>
            </a:pPr>
            <a:endParaRPr lang="en-US" sz="1000" dirty="0"/>
          </a:p>
          <a:p>
            <a:pPr defTabSz="931774">
              <a:defRPr/>
            </a:pPr>
            <a:r>
              <a:rPr lang="en-US" sz="1000" dirty="0"/>
              <a:t>Any positive NIPS result is typically a concerning result based on the fact the screening test is identifying extra chromosomal material whether is be from the baby, placenta or mom. </a:t>
            </a:r>
          </a:p>
          <a:p>
            <a:pPr defTabSz="931774">
              <a:defRPr/>
            </a:pPr>
            <a:endParaRPr lang="en-US" sz="1000" dirty="0"/>
          </a:p>
          <a:p>
            <a:endParaRPr lang="en-US" sz="1000" dirty="0"/>
          </a:p>
        </p:txBody>
      </p:sp>
      <p:sp>
        <p:nvSpPr>
          <p:cNvPr id="4" name="Slide Number Placeholder 3"/>
          <p:cNvSpPr>
            <a:spLocks noGrp="1"/>
          </p:cNvSpPr>
          <p:nvPr>
            <p:ph type="sldNum" sz="quarter" idx="5"/>
          </p:nvPr>
        </p:nvSpPr>
        <p:spPr/>
        <p:txBody>
          <a:bodyPr/>
          <a:lstStyle/>
          <a:p>
            <a:fld id="{4C972CEF-C480-4907-9C55-7F952EEB4D41}" type="slidenum">
              <a:rPr lang="en-US" smtClean="0"/>
              <a:t>18</a:t>
            </a:fld>
            <a:endParaRPr lang="en-US"/>
          </a:p>
        </p:txBody>
      </p:sp>
    </p:spTree>
    <p:extLst>
      <p:ext uri="{BB962C8B-B14F-4D97-AF65-F5344CB8AC3E}">
        <p14:creationId xmlns:p14="http://schemas.microsoft.com/office/powerpoint/2010/main" val="1551795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For high risk or positive results, a positive predictive value should be provided to patients to help them understand the chance the fetus is truly affected. </a:t>
            </a:r>
          </a:p>
          <a:p>
            <a:endParaRPr lang="en-US" sz="1000" dirty="0"/>
          </a:p>
          <a:p>
            <a:r>
              <a:rPr lang="en-US" sz="1000" dirty="0"/>
              <a:t>PPV is a calculation that is possible when we have the performance characteristics of a given screening test and when we can estimate a prevalence for the condition that is screened for. </a:t>
            </a:r>
          </a:p>
          <a:p>
            <a:endParaRPr lang="en-US" sz="1000" dirty="0"/>
          </a:p>
          <a:p>
            <a:r>
              <a:rPr lang="en-US" sz="1000" dirty="0"/>
              <a:t>In this example, we can determine the PPV for a screen positive DS result using maternal age as the </a:t>
            </a:r>
            <a:r>
              <a:rPr lang="en-US" sz="1000" dirty="0" err="1"/>
              <a:t>apriori</a:t>
            </a:r>
            <a:r>
              <a:rPr lang="en-US" sz="1000" dirty="0"/>
              <a:t> risk and an incidence rate of 1 in 700 for trisomy 21 in the population. </a:t>
            </a:r>
          </a:p>
          <a:p>
            <a:endParaRPr lang="en-US" sz="1000" dirty="0"/>
          </a:p>
          <a:p>
            <a:r>
              <a:rPr lang="en-US" sz="1000" dirty="0"/>
              <a:t>In this example, you can appreciate the increasing PPV with increasing maternal age. For someone who is 23 years old with a screen positive NIPS for Down syndrome, the chance the fetus is truly affected is 50%. If this patient were 43 years old, the chance her baby is truly affected is 97%. </a:t>
            </a:r>
          </a:p>
          <a:p>
            <a:endParaRPr lang="en-US" sz="1000" dirty="0"/>
          </a:p>
          <a:p>
            <a:r>
              <a:rPr lang="en-US" sz="1000" dirty="0"/>
              <a:t>PPV can be a really powerful tool for helping patients with decision making regarding prenatal or postnatal diagnosis. </a:t>
            </a:r>
          </a:p>
          <a:p>
            <a:endParaRPr lang="en-US" sz="1000" dirty="0"/>
          </a:p>
          <a:p>
            <a:r>
              <a:rPr lang="en-US" sz="1000" dirty="0"/>
              <a:t>ACMG has recommended that all NIPS results include PPV on the reports. Not all do, so I would encourage each of you to become familiar with a published PPV calculator. </a:t>
            </a:r>
          </a:p>
        </p:txBody>
      </p:sp>
      <p:sp>
        <p:nvSpPr>
          <p:cNvPr id="4" name="Slide Number Placeholder 3"/>
          <p:cNvSpPr>
            <a:spLocks noGrp="1"/>
          </p:cNvSpPr>
          <p:nvPr>
            <p:ph type="sldNum" sz="quarter" idx="5"/>
          </p:nvPr>
        </p:nvSpPr>
        <p:spPr/>
        <p:txBody>
          <a:bodyPr/>
          <a:lstStyle/>
          <a:p>
            <a:fld id="{4C972CEF-C480-4907-9C55-7F952EEB4D41}" type="slidenum">
              <a:rPr lang="en-US" smtClean="0"/>
              <a:t>19</a:t>
            </a:fld>
            <a:endParaRPr lang="en-US"/>
          </a:p>
        </p:txBody>
      </p:sp>
    </p:spTree>
    <p:extLst>
      <p:ext uri="{BB962C8B-B14F-4D97-AF65-F5344CB8AC3E}">
        <p14:creationId xmlns:p14="http://schemas.microsoft.com/office/powerpoint/2010/main" val="555288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Uninformative Results or “No Call” Results largely fall into two categories</a:t>
            </a:r>
          </a:p>
          <a:p>
            <a:r>
              <a:rPr lang="en-US" sz="900" dirty="0"/>
              <a:t>Low Fetal Fraction. Some labs will suggest a redraw for the first failed attempt. Use your clinical judgement for whether a redraw is appropriate. </a:t>
            </a:r>
          </a:p>
          <a:p>
            <a:pPr marL="465887" lvl="1"/>
            <a:r>
              <a:rPr lang="en-US" sz="900" dirty="0"/>
              <a:t>If a patient has a high BMI, then a redraw is appropriate and waiting a couple of weeks may allow time for the fetal fraction to increase. In circumstances where there are two failed NIPS in an obese patient, prenatal diagnosis should be considered and possibly a traditional screening methods if the patient is adverse to a diagnostic test. </a:t>
            </a:r>
          </a:p>
          <a:p>
            <a:pPr marL="465887" lvl="1"/>
            <a:endParaRPr lang="en-US" sz="900" dirty="0"/>
          </a:p>
          <a:p>
            <a:pPr marL="465887" lvl="1"/>
            <a:r>
              <a:rPr lang="en-US" sz="900" dirty="0"/>
              <a:t>If a patient does not have a high BMI and does not have any maternal conditions, and especially if a patient is advanced maternal age, offering prenatal diagnosis as the next step should be considered because we know those low fetal fractions are associated with a fetal aneuploidy risk. Ultimately up to the patient. </a:t>
            </a:r>
          </a:p>
          <a:p>
            <a:endParaRPr lang="en-US" sz="900" dirty="0"/>
          </a:p>
          <a:p>
            <a:r>
              <a:rPr lang="en-US" sz="900" dirty="0"/>
              <a:t>Atypical Finding – this is a result that usually is able to report on some of the aneuploidies but will say “Atypical Finding associated with chromosome 21” for example. </a:t>
            </a:r>
          </a:p>
          <a:p>
            <a:r>
              <a:rPr lang="en-US" sz="900" dirty="0"/>
              <a:t>	These findings are highly suspicious for an abnormality involving either the fetus, mother or both. </a:t>
            </a:r>
          </a:p>
          <a:p>
            <a:r>
              <a:rPr lang="en-US" sz="900" dirty="0"/>
              <a:t>	It may be that a chromosome abnormality is suspected that is outside the scope of the NIPS. Calling the laboratory is usually helpful because they can provide additional information from raw data, pointing you in a direction (maternal vs fetal)</a:t>
            </a:r>
          </a:p>
          <a:p>
            <a:endParaRPr lang="en-US" sz="900" dirty="0"/>
          </a:p>
          <a:p>
            <a:r>
              <a:rPr lang="en-US" sz="900" dirty="0"/>
              <a:t>Referral to genetic counseling is recommended for any atypical finding and should be considered for any low fetal fraction, especially in the absence of maternal condition or high BMI. </a:t>
            </a:r>
          </a:p>
          <a:p>
            <a:endParaRPr lang="en-US" sz="900" dirty="0"/>
          </a:p>
          <a:p>
            <a:endParaRPr lang="en-US" sz="900" dirty="0"/>
          </a:p>
          <a:p>
            <a:pPr marL="465887" lvl="1"/>
            <a:endParaRPr lang="en-US" sz="900" dirty="0"/>
          </a:p>
        </p:txBody>
      </p:sp>
      <p:sp>
        <p:nvSpPr>
          <p:cNvPr id="4" name="Slide Number Placeholder 3"/>
          <p:cNvSpPr>
            <a:spLocks noGrp="1"/>
          </p:cNvSpPr>
          <p:nvPr>
            <p:ph type="sldNum" sz="quarter" idx="5"/>
          </p:nvPr>
        </p:nvSpPr>
        <p:spPr/>
        <p:txBody>
          <a:bodyPr/>
          <a:lstStyle/>
          <a:p>
            <a:fld id="{4C972CEF-C480-4907-9C55-7F952EEB4D41}" type="slidenum">
              <a:rPr lang="en-US" smtClean="0"/>
              <a:t>20</a:t>
            </a:fld>
            <a:endParaRPr lang="en-US"/>
          </a:p>
        </p:txBody>
      </p:sp>
    </p:spTree>
    <p:extLst>
      <p:ext uri="{BB962C8B-B14F-4D97-AF65-F5344CB8AC3E}">
        <p14:creationId xmlns:p14="http://schemas.microsoft.com/office/powerpoint/2010/main" val="2621612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972CEF-C480-4907-9C55-7F952EEB4D41}" type="slidenum">
              <a:rPr lang="en-US" smtClean="0"/>
              <a:t>2</a:t>
            </a:fld>
            <a:endParaRPr lang="en-US"/>
          </a:p>
        </p:txBody>
      </p:sp>
    </p:spTree>
    <p:extLst>
      <p:ext uri="{BB962C8B-B14F-4D97-AF65-F5344CB8AC3E}">
        <p14:creationId xmlns:p14="http://schemas.microsoft.com/office/powerpoint/2010/main" val="2987860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72CEF-C480-4907-9C55-7F952EEB4D41}" type="slidenum">
              <a:rPr lang="en-US" smtClean="0"/>
              <a:t>21</a:t>
            </a:fld>
            <a:endParaRPr lang="en-US"/>
          </a:p>
        </p:txBody>
      </p:sp>
    </p:spTree>
    <p:extLst>
      <p:ext uri="{BB962C8B-B14F-4D97-AF65-F5344CB8AC3E}">
        <p14:creationId xmlns:p14="http://schemas.microsoft.com/office/powerpoint/2010/main" val="1159614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If ultrasound findings corroborate the positive NIPS result, is a diagnostic test needed?</a:t>
            </a:r>
          </a:p>
          <a:p>
            <a:endParaRPr lang="en-US" sz="1000" dirty="0"/>
          </a:p>
          <a:p>
            <a:r>
              <a:rPr lang="en-US" sz="1000" dirty="0"/>
              <a:t>Confirming the diagnosis and the cytogenetic nature of the test result. Remember that NIPS is only identifying the presence of additional chromosomal material but does not tell us where or even how much is present. A karyotype will differentiate between a chromosomal rearrangement such as a translocation or inversion, a trisomy, a copy number variant such as a deletion or duplication and can detect mosaicism. </a:t>
            </a:r>
          </a:p>
          <a:p>
            <a:endParaRPr lang="en-US" sz="1000" dirty="0"/>
          </a:p>
          <a:p>
            <a:r>
              <a:rPr lang="en-US" sz="1000" dirty="0"/>
              <a:t>If pregnancy is affected with any rearrangement or copy number variant, we would then need parental testing to determine if parent is a carrier. If so, risk of recurrence would be increased based upon the etiology. In this situation, a patient could then consider IVF with preimplantation genetic testing for a future testing. This information would also inform other family members and their reproductive decision making. </a:t>
            </a:r>
          </a:p>
        </p:txBody>
      </p:sp>
      <p:sp>
        <p:nvSpPr>
          <p:cNvPr id="4" name="Slide Number Placeholder 3"/>
          <p:cNvSpPr>
            <a:spLocks noGrp="1"/>
          </p:cNvSpPr>
          <p:nvPr>
            <p:ph type="sldNum" sz="quarter" idx="5"/>
          </p:nvPr>
        </p:nvSpPr>
        <p:spPr/>
        <p:txBody>
          <a:bodyPr/>
          <a:lstStyle/>
          <a:p>
            <a:fld id="{4C972CEF-C480-4907-9C55-7F952EEB4D41}" type="slidenum">
              <a:rPr lang="en-US" smtClean="0"/>
              <a:t>22</a:t>
            </a:fld>
            <a:endParaRPr lang="en-US"/>
          </a:p>
        </p:txBody>
      </p:sp>
    </p:spTree>
    <p:extLst>
      <p:ext uri="{BB962C8B-B14F-4D97-AF65-F5344CB8AC3E}">
        <p14:creationId xmlns:p14="http://schemas.microsoft.com/office/powerpoint/2010/main" val="1067098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72CEF-C480-4907-9C55-7F952EEB4D41}" type="slidenum">
              <a:rPr lang="en-US" smtClean="0"/>
              <a:t>23</a:t>
            </a:fld>
            <a:endParaRPr lang="en-US"/>
          </a:p>
        </p:txBody>
      </p:sp>
    </p:spTree>
    <p:extLst>
      <p:ext uri="{BB962C8B-B14F-4D97-AF65-F5344CB8AC3E}">
        <p14:creationId xmlns:p14="http://schemas.microsoft.com/office/powerpoint/2010/main" val="38543284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72CEF-C480-4907-9C55-7F952EEB4D41}" type="slidenum">
              <a:rPr lang="en-US" smtClean="0"/>
              <a:t>24</a:t>
            </a:fld>
            <a:endParaRPr lang="en-US"/>
          </a:p>
        </p:txBody>
      </p:sp>
    </p:spTree>
    <p:extLst>
      <p:ext uri="{BB962C8B-B14F-4D97-AF65-F5344CB8AC3E}">
        <p14:creationId xmlns:p14="http://schemas.microsoft.com/office/powerpoint/2010/main" val="477174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two cases to demonstrate the complexity of NIPS results as well as the clinical utility for patient management and referral. </a:t>
            </a:r>
          </a:p>
        </p:txBody>
      </p:sp>
      <p:sp>
        <p:nvSpPr>
          <p:cNvPr id="4" name="Slide Number Placeholder 3"/>
          <p:cNvSpPr>
            <a:spLocks noGrp="1"/>
          </p:cNvSpPr>
          <p:nvPr>
            <p:ph type="sldNum" sz="quarter" idx="5"/>
          </p:nvPr>
        </p:nvSpPr>
        <p:spPr/>
        <p:txBody>
          <a:bodyPr/>
          <a:lstStyle/>
          <a:p>
            <a:fld id="{4C972CEF-C480-4907-9C55-7F952EEB4D41}" type="slidenum">
              <a:rPr lang="en-US" smtClean="0"/>
              <a:t>25</a:t>
            </a:fld>
            <a:endParaRPr lang="en-US"/>
          </a:p>
        </p:txBody>
      </p:sp>
    </p:spTree>
    <p:extLst>
      <p:ext uri="{BB962C8B-B14F-4D97-AF65-F5344CB8AC3E}">
        <p14:creationId xmlns:p14="http://schemas.microsoft.com/office/powerpoint/2010/main" val="1073912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is a 24 year old G1 whose NIPS result was positive for XXY or Klinefelter syndrome. </a:t>
            </a:r>
          </a:p>
          <a:p>
            <a:endParaRPr lang="en-US" dirty="0"/>
          </a:p>
          <a:p>
            <a:r>
              <a:rPr lang="en-US" dirty="0"/>
              <a:t>Initial plan was to offer the patient prenatal diagnosis for XXY. Because she was not advanced maternal age, did consider the possibility for a confined placental mosaicism rather than an affected fetus. </a:t>
            </a:r>
          </a:p>
        </p:txBody>
      </p:sp>
      <p:sp>
        <p:nvSpPr>
          <p:cNvPr id="4" name="Slide Number Placeholder 3"/>
          <p:cNvSpPr>
            <a:spLocks noGrp="1"/>
          </p:cNvSpPr>
          <p:nvPr>
            <p:ph type="sldNum" sz="quarter" idx="5"/>
          </p:nvPr>
        </p:nvSpPr>
        <p:spPr/>
        <p:txBody>
          <a:bodyPr/>
          <a:lstStyle/>
          <a:p>
            <a:fld id="{4C972CEF-C480-4907-9C55-7F952EEB4D41}" type="slidenum">
              <a:rPr lang="en-US" smtClean="0"/>
              <a:t>26</a:t>
            </a:fld>
            <a:endParaRPr lang="en-US"/>
          </a:p>
        </p:txBody>
      </p:sp>
    </p:spTree>
    <p:extLst>
      <p:ext uri="{BB962C8B-B14F-4D97-AF65-F5344CB8AC3E}">
        <p14:creationId xmlns:p14="http://schemas.microsoft.com/office/powerpoint/2010/main" val="204842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Genetics consultation took place after ultrasound, which noted normal female genitalia. No ambiguity. This did not fit with identification of the Y chromosome, prompting a thorough family history to screen for possible translocation. </a:t>
            </a:r>
          </a:p>
          <a:p>
            <a:endParaRPr lang="en-US" dirty="0"/>
          </a:p>
          <a:p>
            <a:r>
              <a:rPr lang="en-US" dirty="0"/>
              <a:t>Patient was present with her full sister – they did not share any resemblance. The patient was remarkably 4’3” and her sister disclosed that the patient did not look like any of her other siblings. The family history was also notable for the number of females. Due to low health literacy and the language barrier, the patient was not able to provide a detailed family history. The patient reported she looked similar in features and in stature to her mother, maternal aunt and maternal grandmother. I would describe the patient as having coarse facial features. It was hard to discern her cognitive ability due to the low health literacy and the language barrier. She did not endorse any learning disabilities in school. </a:t>
            </a:r>
          </a:p>
          <a:p>
            <a:endParaRPr lang="en-US" dirty="0"/>
          </a:p>
          <a:p>
            <a:r>
              <a:rPr lang="en-US" dirty="0"/>
              <a:t>Based on the patient’s personal and family history along with normal female genitalia on ultrasound, the patient was offered a maternal karyotype to rule out suspicion of an X;Y translocation. </a:t>
            </a:r>
          </a:p>
        </p:txBody>
      </p:sp>
      <p:sp>
        <p:nvSpPr>
          <p:cNvPr id="4" name="Slide Number Placeholder 3"/>
          <p:cNvSpPr>
            <a:spLocks noGrp="1"/>
          </p:cNvSpPr>
          <p:nvPr>
            <p:ph type="sldNum" sz="quarter" idx="5"/>
          </p:nvPr>
        </p:nvSpPr>
        <p:spPr/>
        <p:txBody>
          <a:bodyPr/>
          <a:lstStyle/>
          <a:p>
            <a:fld id="{4C972CEF-C480-4907-9C55-7F952EEB4D41}" type="slidenum">
              <a:rPr lang="en-US" smtClean="0"/>
              <a:t>27</a:t>
            </a:fld>
            <a:endParaRPr lang="en-US"/>
          </a:p>
        </p:txBody>
      </p:sp>
    </p:spTree>
    <p:extLst>
      <p:ext uri="{BB962C8B-B14F-4D97-AF65-F5344CB8AC3E}">
        <p14:creationId xmlns:p14="http://schemas.microsoft.com/office/powerpoint/2010/main" val="2478054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Blood chromosome analysis on the patient revealed an unbalanced translocation b/w the short arm of the X chromosome, p22.1, and the long arm of the Y chromosome, q11.21. </a:t>
            </a:r>
          </a:p>
          <a:p>
            <a:endParaRPr lang="en-US" dirty="0"/>
          </a:p>
          <a:p>
            <a:r>
              <a:rPr lang="en-US" dirty="0"/>
              <a:t>Testicular development in the patient was not present because the translocated Y segment does not contain SRY, or the sex determining region that drives testicular development. This gene is located on the short arm or P arm of the Y chromosome. </a:t>
            </a:r>
          </a:p>
          <a:p>
            <a:endParaRPr lang="en-US" dirty="0"/>
          </a:p>
          <a:p>
            <a:r>
              <a:rPr lang="en-US" dirty="0"/>
              <a:t>Translocated X segment contains SHOX, short stature homeobox gene, that is also deleted in the Turner syndrome phenotype, contributing to the patient’s phenotype. Due to X inactivation, the females in the family had intact fertility. </a:t>
            </a:r>
          </a:p>
          <a:p>
            <a:endParaRPr lang="en-US" dirty="0"/>
          </a:p>
          <a:p>
            <a:r>
              <a:rPr lang="en-US" dirty="0"/>
              <a:t>Likely male lethal if the patient were to pass on the derivative X chromosome to a son, as that conceptus would have a large deletion on the short arm of the X chromosome. </a:t>
            </a:r>
          </a:p>
        </p:txBody>
      </p:sp>
      <p:sp>
        <p:nvSpPr>
          <p:cNvPr id="4" name="Slide Number Placeholder 3"/>
          <p:cNvSpPr>
            <a:spLocks noGrp="1"/>
          </p:cNvSpPr>
          <p:nvPr>
            <p:ph type="sldNum" sz="quarter" idx="5"/>
          </p:nvPr>
        </p:nvSpPr>
        <p:spPr/>
        <p:txBody>
          <a:bodyPr/>
          <a:lstStyle/>
          <a:p>
            <a:fld id="{4C972CEF-C480-4907-9C55-7F952EEB4D41}" type="slidenum">
              <a:rPr lang="en-US" smtClean="0"/>
              <a:t>28</a:t>
            </a:fld>
            <a:endParaRPr lang="en-US"/>
          </a:p>
        </p:txBody>
      </p:sp>
    </p:spTree>
    <p:extLst>
      <p:ext uri="{BB962C8B-B14F-4D97-AF65-F5344CB8AC3E}">
        <p14:creationId xmlns:p14="http://schemas.microsoft.com/office/powerpoint/2010/main" val="54418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case is a G3P2 with two nonreportable results. </a:t>
            </a:r>
          </a:p>
          <a:p>
            <a:endParaRPr lang="en-US" dirty="0"/>
          </a:p>
          <a:p>
            <a:r>
              <a:rPr lang="en-US" dirty="0"/>
              <a:t>Called the lab genetic counselor to discuss the raw data. She was able to tell me that the data involving the 13</a:t>
            </a:r>
            <a:r>
              <a:rPr lang="en-US" baseline="30000" dirty="0"/>
              <a:t>th</a:t>
            </a:r>
            <a:r>
              <a:rPr lang="en-US" dirty="0"/>
              <a:t> chromosome was not unequivocally positive or unequivocally negative therefore they could not return a confident result. </a:t>
            </a:r>
          </a:p>
          <a:p>
            <a:endParaRPr lang="en-US" dirty="0"/>
          </a:p>
          <a:p>
            <a:r>
              <a:rPr lang="en-US" dirty="0"/>
              <a:t>This information was disclosed to the patient and she was counseled of a potential low level mosaicism in the fetus or a mosaicism confined to the placenta. </a:t>
            </a:r>
          </a:p>
          <a:p>
            <a:endParaRPr lang="en-US" dirty="0"/>
          </a:p>
          <a:p>
            <a:r>
              <a:rPr lang="en-US" dirty="0"/>
              <a:t>Patient elected chorionic villus sampling, understanding the possibility of a mosaic result which would require follow up amniocentesis. </a:t>
            </a:r>
          </a:p>
        </p:txBody>
      </p:sp>
      <p:sp>
        <p:nvSpPr>
          <p:cNvPr id="4" name="Slide Number Placeholder 3"/>
          <p:cNvSpPr>
            <a:spLocks noGrp="1"/>
          </p:cNvSpPr>
          <p:nvPr>
            <p:ph type="sldNum" sz="quarter" idx="5"/>
          </p:nvPr>
        </p:nvSpPr>
        <p:spPr/>
        <p:txBody>
          <a:bodyPr/>
          <a:lstStyle/>
          <a:p>
            <a:fld id="{4C972CEF-C480-4907-9C55-7F952EEB4D41}" type="slidenum">
              <a:rPr lang="en-US" smtClean="0"/>
              <a:t>30</a:t>
            </a:fld>
            <a:endParaRPr lang="en-US"/>
          </a:p>
        </p:txBody>
      </p:sp>
    </p:spTree>
    <p:extLst>
      <p:ext uri="{BB962C8B-B14F-4D97-AF65-F5344CB8AC3E}">
        <p14:creationId xmlns:p14="http://schemas.microsoft.com/office/powerpoint/2010/main" val="77060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FISH analysis was performed on the CVS sample and revealed 21 cells with three signals for chromosome 13 and 179 cells with two signals for chromosome 13. This is consistent with a low level trisomy 13 mosaicism. Final karyotype was consistent with FISH results indicating trisomy 13 mosaicism in villi cultures. </a:t>
            </a:r>
          </a:p>
          <a:p>
            <a:endParaRPr lang="en-US" dirty="0"/>
          </a:p>
          <a:p>
            <a:r>
              <a:rPr lang="en-US" dirty="0"/>
              <a:t>Because of the placental origin of the tissue, we were still not able to provide the patient a fetal diagnosis. She then elected to proceed with amniocentesis at 16 weeks. </a:t>
            </a:r>
          </a:p>
        </p:txBody>
      </p:sp>
      <p:sp>
        <p:nvSpPr>
          <p:cNvPr id="4" name="Slide Number Placeholder 3"/>
          <p:cNvSpPr>
            <a:spLocks noGrp="1"/>
          </p:cNvSpPr>
          <p:nvPr>
            <p:ph type="sldNum" sz="quarter" idx="5"/>
          </p:nvPr>
        </p:nvSpPr>
        <p:spPr/>
        <p:txBody>
          <a:bodyPr/>
          <a:lstStyle/>
          <a:p>
            <a:fld id="{4C972CEF-C480-4907-9C55-7F952EEB4D41}" type="slidenum">
              <a:rPr lang="en-US" smtClean="0"/>
              <a:t>31</a:t>
            </a:fld>
            <a:endParaRPr lang="en-US"/>
          </a:p>
        </p:txBody>
      </p:sp>
    </p:spTree>
    <p:extLst>
      <p:ext uri="{BB962C8B-B14F-4D97-AF65-F5344CB8AC3E}">
        <p14:creationId xmlns:p14="http://schemas.microsoft.com/office/powerpoint/2010/main" val="2496629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972CEF-C480-4907-9C55-7F952EEB4D41}" type="slidenum">
              <a:rPr lang="en-US" smtClean="0"/>
              <a:t>3</a:t>
            </a:fld>
            <a:endParaRPr lang="en-US"/>
          </a:p>
        </p:txBody>
      </p:sp>
    </p:spTree>
    <p:extLst>
      <p:ext uri="{BB962C8B-B14F-4D97-AF65-F5344CB8AC3E}">
        <p14:creationId xmlns:p14="http://schemas.microsoft.com/office/powerpoint/2010/main" val="26337309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FISH analysis on amniocentesis revealed normal female signals and final karyotype was consistent with 46,XX. </a:t>
            </a:r>
          </a:p>
        </p:txBody>
      </p:sp>
      <p:sp>
        <p:nvSpPr>
          <p:cNvPr id="4" name="Slide Number Placeholder 3"/>
          <p:cNvSpPr>
            <a:spLocks noGrp="1"/>
          </p:cNvSpPr>
          <p:nvPr>
            <p:ph type="sldNum" sz="quarter" idx="5"/>
          </p:nvPr>
        </p:nvSpPr>
        <p:spPr/>
        <p:txBody>
          <a:bodyPr/>
          <a:lstStyle/>
          <a:p>
            <a:fld id="{4C972CEF-C480-4907-9C55-7F952EEB4D41}" type="slidenum">
              <a:rPr lang="en-US" smtClean="0"/>
              <a:t>32</a:t>
            </a:fld>
            <a:endParaRPr lang="en-US"/>
          </a:p>
        </p:txBody>
      </p:sp>
    </p:spTree>
    <p:extLst>
      <p:ext uri="{BB962C8B-B14F-4D97-AF65-F5344CB8AC3E}">
        <p14:creationId xmlns:p14="http://schemas.microsoft.com/office/powerpoint/2010/main" val="29762690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mosaic CVS result and normal amnio result, we concluded the noninformative NIPS was suggesting a low level mosaicism as demonstrated through prenatal diagnosis. Based on this CPM we were able to counsel the patient on the increased risk for FGR due to an abnormally functioning placenta. This was appreciated on recent 18 week scan where fetal growth was 2</a:t>
            </a:r>
            <a:r>
              <a:rPr lang="en-US" baseline="30000" dirty="0"/>
              <a:t>nd</a:t>
            </a:r>
            <a:r>
              <a:rPr lang="en-US" dirty="0"/>
              <a:t> %tile. Patient was then counseled by our MFM on the need for growth scans, possible future antenatal testing and NICU consult as well as the risk for fetal demise or preterm delivery. </a:t>
            </a:r>
          </a:p>
        </p:txBody>
      </p:sp>
      <p:sp>
        <p:nvSpPr>
          <p:cNvPr id="4" name="Slide Number Placeholder 3"/>
          <p:cNvSpPr>
            <a:spLocks noGrp="1"/>
          </p:cNvSpPr>
          <p:nvPr>
            <p:ph type="sldNum" sz="quarter" idx="5"/>
          </p:nvPr>
        </p:nvSpPr>
        <p:spPr/>
        <p:txBody>
          <a:bodyPr/>
          <a:lstStyle/>
          <a:p>
            <a:fld id="{4C972CEF-C480-4907-9C55-7F952EEB4D41}" type="slidenum">
              <a:rPr lang="en-US" smtClean="0"/>
              <a:t>33</a:t>
            </a:fld>
            <a:endParaRPr lang="en-US"/>
          </a:p>
        </p:txBody>
      </p:sp>
    </p:spTree>
    <p:extLst>
      <p:ext uri="{BB962C8B-B14F-4D97-AF65-F5344CB8AC3E}">
        <p14:creationId xmlns:p14="http://schemas.microsoft.com/office/powerpoint/2010/main" val="2220154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72CEF-C480-4907-9C55-7F952EEB4D41}" type="slidenum">
              <a:rPr lang="en-US" smtClean="0"/>
              <a:t>34</a:t>
            </a:fld>
            <a:endParaRPr lang="en-US"/>
          </a:p>
        </p:txBody>
      </p:sp>
    </p:spTree>
    <p:extLst>
      <p:ext uri="{BB962C8B-B14F-4D97-AF65-F5344CB8AC3E}">
        <p14:creationId xmlns:p14="http://schemas.microsoft.com/office/powerpoint/2010/main" val="1487039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Of the 3% of babies with congenital anomalies, the vast majority are multifactorial, teratogenic or unknown. Of the genetic causes for birth defects, up to 10% will be due to a single gene disorder and another 15% due to a chromosome abnormality.  </a:t>
            </a:r>
          </a:p>
          <a:p>
            <a:endParaRPr lang="en-US" sz="1000" dirty="0"/>
          </a:p>
          <a:p>
            <a:endParaRPr lang="en-US" sz="1000" dirty="0"/>
          </a:p>
          <a:p>
            <a:endParaRPr lang="en-US" sz="1000" dirty="0"/>
          </a:p>
          <a:p>
            <a:endParaRPr lang="en-US" sz="1000" dirty="0"/>
          </a:p>
        </p:txBody>
      </p:sp>
      <p:sp>
        <p:nvSpPr>
          <p:cNvPr id="4" name="Slide Number Placeholder 3"/>
          <p:cNvSpPr>
            <a:spLocks noGrp="1"/>
          </p:cNvSpPr>
          <p:nvPr>
            <p:ph type="sldNum" sz="quarter" idx="10"/>
          </p:nvPr>
        </p:nvSpPr>
        <p:spPr/>
        <p:txBody>
          <a:bodyPr/>
          <a:lstStyle/>
          <a:p>
            <a:pPr>
              <a:defRPr/>
            </a:pPr>
            <a:fld id="{CE2FECC4-DAC2-40AD-A553-8B55346ACC9D}" type="slidenum">
              <a:rPr lang="en-US" smtClean="0"/>
              <a:pPr>
                <a:defRPr/>
              </a:pPr>
              <a:t>4</a:t>
            </a:fld>
            <a:endParaRPr lang="en-US"/>
          </a:p>
        </p:txBody>
      </p:sp>
    </p:spTree>
    <p:extLst>
      <p:ext uri="{BB962C8B-B14F-4D97-AF65-F5344CB8AC3E}">
        <p14:creationId xmlns:p14="http://schemas.microsoft.com/office/powerpoint/2010/main" val="1726537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Chromosomes 21, 13 and 18 are the chromosomes of interest that have been interrogated thru various screening methods such as the first trimester screen, sequential screen, quad screen, etc. . These common </a:t>
            </a:r>
            <a:r>
              <a:rPr lang="en-US" sz="1000" dirty="0" err="1"/>
              <a:t>trisomies</a:t>
            </a:r>
            <a:r>
              <a:rPr lang="en-US" sz="1000" dirty="0"/>
              <a:t> are the ones that are most likely to be viable and continue in a pregnancy, whereas other chromosome abnormalities often result in early pregnancy loss. </a:t>
            </a:r>
          </a:p>
          <a:p>
            <a:endParaRPr lang="en-US" sz="1000" dirty="0"/>
          </a:p>
          <a:p>
            <a:r>
              <a:rPr lang="en-US" sz="1000" dirty="0"/>
              <a:t>The sex chromosomes have not historically been analyzed thru traditional screening methods until the development of NIPS technology. </a:t>
            </a:r>
          </a:p>
        </p:txBody>
      </p:sp>
      <p:sp>
        <p:nvSpPr>
          <p:cNvPr id="4" name="Slide Number Placeholder 3"/>
          <p:cNvSpPr>
            <a:spLocks noGrp="1"/>
          </p:cNvSpPr>
          <p:nvPr>
            <p:ph type="sldNum" sz="quarter" idx="5"/>
          </p:nvPr>
        </p:nvSpPr>
        <p:spPr/>
        <p:txBody>
          <a:bodyPr/>
          <a:lstStyle/>
          <a:p>
            <a:fld id="{4C972CEF-C480-4907-9C55-7F952EEB4D41}" type="slidenum">
              <a:rPr lang="en-US" smtClean="0"/>
              <a:t>5</a:t>
            </a:fld>
            <a:endParaRPr lang="en-US"/>
          </a:p>
        </p:txBody>
      </p:sp>
    </p:spTree>
    <p:extLst>
      <p:ext uri="{BB962C8B-B14F-4D97-AF65-F5344CB8AC3E}">
        <p14:creationId xmlns:p14="http://schemas.microsoft.com/office/powerpoint/2010/main" val="983482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Cell free DNA are fragments of DNA released from the nucleus of cells that are undergoing programmed cell death, or apoptosis. </a:t>
            </a:r>
            <a:endParaRPr lang="en-US" sz="1200" kern="0" dirty="0">
              <a:ea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ea typeface="ＭＳ Ｐゴシック"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ea typeface="ＭＳ Ｐゴシック" charset="0"/>
              </a:rPr>
              <a:t>NIPS is now covered by most commercial insurance companies for the average risk patient. Medicaid is accepted by almost all laboratories that perform this screening test and Financial assistance is available and often generous. I work with a population of patients who are uninsured, I am able to offer this testing with the assurance they can quality for these FAP programs which take into account number of household members and monthly income to receive a reduced cost, which is often zero. Happy to provide additional information on this for any of you who are interested. </a:t>
            </a:r>
          </a:p>
          <a:p>
            <a:endParaRPr lang="en-US" dirty="0"/>
          </a:p>
        </p:txBody>
      </p:sp>
      <p:sp>
        <p:nvSpPr>
          <p:cNvPr id="4" name="Slide Number Placeholder 3"/>
          <p:cNvSpPr>
            <a:spLocks noGrp="1"/>
          </p:cNvSpPr>
          <p:nvPr>
            <p:ph type="sldNum" sz="quarter" idx="5"/>
          </p:nvPr>
        </p:nvSpPr>
        <p:spPr/>
        <p:txBody>
          <a:bodyPr/>
          <a:lstStyle/>
          <a:p>
            <a:fld id="{4C972CEF-C480-4907-9C55-7F952EEB4D41}" type="slidenum">
              <a:rPr lang="en-US" smtClean="0"/>
              <a:t>6</a:t>
            </a:fld>
            <a:endParaRPr lang="en-US"/>
          </a:p>
        </p:txBody>
      </p:sp>
    </p:spTree>
    <p:extLst>
      <p:ext uri="{BB962C8B-B14F-4D97-AF65-F5344CB8AC3E}">
        <p14:creationId xmlns:p14="http://schemas.microsoft.com/office/powerpoint/2010/main" val="2686081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defTabSz="931774" fontAlgn="base">
              <a:lnSpc>
                <a:spcPct val="90000"/>
              </a:lnSpc>
              <a:spcBef>
                <a:spcPct val="20000"/>
              </a:spcBef>
              <a:spcAft>
                <a:spcPct val="0"/>
              </a:spcAft>
              <a:buClr>
                <a:srgbClr val="CC3300"/>
              </a:buClr>
              <a:tabLst>
                <a:tab pos="3261208" algn="l"/>
              </a:tabLst>
              <a:defRPr/>
            </a:pPr>
            <a:r>
              <a:rPr lang="en-US" sz="1000" kern="0" dirty="0">
                <a:ea typeface="ＭＳ Ｐゴシック" charset="0"/>
              </a:rPr>
              <a:t>The early gestational age at which this test can be performed can provide results as early as 11 weeks. </a:t>
            </a:r>
          </a:p>
          <a:p>
            <a:pPr marL="291179" indent="-291179" defTabSz="931774" fontAlgn="base">
              <a:lnSpc>
                <a:spcPct val="90000"/>
              </a:lnSpc>
              <a:spcBef>
                <a:spcPct val="20000"/>
              </a:spcBef>
              <a:spcAft>
                <a:spcPct val="0"/>
              </a:spcAft>
              <a:buClr>
                <a:srgbClr val="CC3300"/>
              </a:buClr>
              <a:tabLst>
                <a:tab pos="3261208" algn="l"/>
              </a:tabLst>
              <a:defRPr/>
            </a:pPr>
            <a:endParaRPr lang="en-US" sz="1000" kern="0" dirty="0">
              <a:ea typeface="ＭＳ Ｐゴシック" charset="0"/>
            </a:endParaRPr>
          </a:p>
          <a:p>
            <a:pPr marL="291179" indent="-291179" defTabSz="931774" fontAlgn="base">
              <a:lnSpc>
                <a:spcPct val="90000"/>
              </a:lnSpc>
              <a:spcBef>
                <a:spcPct val="20000"/>
              </a:spcBef>
              <a:spcAft>
                <a:spcPct val="0"/>
              </a:spcAft>
              <a:buClr>
                <a:srgbClr val="CC3300"/>
              </a:buClr>
              <a:tabLst>
                <a:tab pos="3261208" algn="l"/>
              </a:tabLst>
              <a:defRPr/>
            </a:pPr>
            <a:r>
              <a:rPr lang="en-US" sz="1000" kern="0" dirty="0">
                <a:ea typeface="ＭＳ Ｐゴシック" charset="0"/>
              </a:rPr>
              <a:t>As a reminder, NIPS is NOT diagnostic as it is not generating a karyotype from fetal cells and any positive result should be confirmed with a prenatal or postnatal diagnosis. </a:t>
            </a:r>
          </a:p>
          <a:p>
            <a:pPr marL="291179" indent="-291179" defTabSz="931774" fontAlgn="base">
              <a:lnSpc>
                <a:spcPct val="90000"/>
              </a:lnSpc>
              <a:spcBef>
                <a:spcPct val="20000"/>
              </a:spcBef>
              <a:spcAft>
                <a:spcPct val="0"/>
              </a:spcAft>
              <a:buClr>
                <a:srgbClr val="CC3300"/>
              </a:buClr>
              <a:tabLst>
                <a:tab pos="3261208" algn="l"/>
              </a:tabLst>
              <a:defRPr/>
            </a:pPr>
            <a:endParaRPr lang="en-US" sz="1000" kern="0" dirty="0">
              <a:ea typeface="ＭＳ Ｐゴシック" charset="0"/>
            </a:endParaRPr>
          </a:p>
        </p:txBody>
      </p:sp>
      <p:sp>
        <p:nvSpPr>
          <p:cNvPr id="4" name="Slide Number Placeholder 3"/>
          <p:cNvSpPr>
            <a:spLocks noGrp="1"/>
          </p:cNvSpPr>
          <p:nvPr>
            <p:ph type="sldNum" sz="quarter" idx="5"/>
          </p:nvPr>
        </p:nvSpPr>
        <p:spPr/>
        <p:txBody>
          <a:bodyPr/>
          <a:lstStyle/>
          <a:p>
            <a:fld id="{4C972CEF-C480-4907-9C55-7F952EEB4D41}" type="slidenum">
              <a:rPr lang="en-US" smtClean="0"/>
              <a:t>7</a:t>
            </a:fld>
            <a:endParaRPr lang="en-US"/>
          </a:p>
        </p:txBody>
      </p:sp>
    </p:spTree>
    <p:extLst>
      <p:ext uri="{BB962C8B-B14F-4D97-AF65-F5344CB8AC3E}">
        <p14:creationId xmlns:p14="http://schemas.microsoft.com/office/powerpoint/2010/main" val="2964981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Turning to our guidelines, the consensus among ACOG, the American College of Genetics and Genomics and the International Society for Prenatal Diagnosis is that NIPS be offered to ALL women regardless of aneuploidy risk. </a:t>
            </a:r>
          </a:p>
        </p:txBody>
      </p:sp>
      <p:sp>
        <p:nvSpPr>
          <p:cNvPr id="4" name="Slide Number Placeholder 3"/>
          <p:cNvSpPr>
            <a:spLocks noGrp="1"/>
          </p:cNvSpPr>
          <p:nvPr>
            <p:ph type="sldNum" sz="quarter" idx="5"/>
          </p:nvPr>
        </p:nvSpPr>
        <p:spPr/>
        <p:txBody>
          <a:bodyPr/>
          <a:lstStyle/>
          <a:p>
            <a:fld id="{4C972CEF-C480-4907-9C55-7F952EEB4D41}" type="slidenum">
              <a:rPr lang="en-US" smtClean="0"/>
              <a:t>8</a:t>
            </a:fld>
            <a:endParaRPr lang="en-US"/>
          </a:p>
        </p:txBody>
      </p:sp>
    </p:spTree>
    <p:extLst>
      <p:ext uri="{BB962C8B-B14F-4D97-AF65-F5344CB8AC3E}">
        <p14:creationId xmlns:p14="http://schemas.microsoft.com/office/powerpoint/2010/main" val="2239817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In addition to the conditions mentioned, various laboratories offer deletion analysis as well as expanded aneuploidy analysis of all 23 chromosomes. </a:t>
            </a:r>
          </a:p>
          <a:p>
            <a:endParaRPr lang="en-US" sz="1000" dirty="0"/>
          </a:p>
          <a:p>
            <a:r>
              <a:rPr lang="en-US" sz="1000" dirty="0"/>
              <a:t>Microdeletions that are often on these panels include 22q deletion syndrome, Prader Willi, Angelman, Williams, Cri du Chat and Wolf </a:t>
            </a:r>
            <a:r>
              <a:rPr lang="en-US" sz="1000" dirty="0" err="1"/>
              <a:t>Hirschorn</a:t>
            </a:r>
            <a:r>
              <a:rPr lang="en-US" sz="1000" dirty="0"/>
              <a:t>. </a:t>
            </a:r>
          </a:p>
          <a:p>
            <a:endParaRPr lang="en-US" sz="1000" dirty="0"/>
          </a:p>
          <a:p>
            <a:r>
              <a:rPr lang="en-US" sz="1000" dirty="0"/>
              <a:t>Utilizing NIPS for the screening of microdeletions is not recommended because test performance is difficult to estimate. </a:t>
            </a:r>
          </a:p>
          <a:p>
            <a:endParaRPr lang="en-US" sz="1000" dirty="0"/>
          </a:p>
          <a:p>
            <a:r>
              <a:rPr lang="en-US" sz="1000" dirty="0"/>
              <a:t>If you have a patient who is motivated to understand all possible information about their pregnancy, chromosomal microarray analysis performed on a prenatal diagnosis sample would provide the most comprehensive information. </a:t>
            </a:r>
          </a:p>
        </p:txBody>
      </p:sp>
      <p:sp>
        <p:nvSpPr>
          <p:cNvPr id="4" name="Slide Number Placeholder 3"/>
          <p:cNvSpPr>
            <a:spLocks noGrp="1"/>
          </p:cNvSpPr>
          <p:nvPr>
            <p:ph type="sldNum" sz="quarter" idx="5"/>
          </p:nvPr>
        </p:nvSpPr>
        <p:spPr/>
        <p:txBody>
          <a:bodyPr/>
          <a:lstStyle/>
          <a:p>
            <a:fld id="{4C972CEF-C480-4907-9C55-7F952EEB4D41}" type="slidenum">
              <a:rPr lang="en-US" smtClean="0"/>
              <a:t>9</a:t>
            </a:fld>
            <a:endParaRPr lang="en-US"/>
          </a:p>
        </p:txBody>
      </p:sp>
    </p:spTree>
    <p:extLst>
      <p:ext uri="{BB962C8B-B14F-4D97-AF65-F5344CB8AC3E}">
        <p14:creationId xmlns:p14="http://schemas.microsoft.com/office/powerpoint/2010/main" val="831146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AF6FA-8E05-461C-A085-3391BE3D40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4EFF59-D06A-403E-A4C3-AC6031CB46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D11651-9575-4C92-A057-F7BE704C8EA7}"/>
              </a:ext>
            </a:extLst>
          </p:cNvPr>
          <p:cNvSpPr>
            <a:spLocks noGrp="1"/>
          </p:cNvSpPr>
          <p:nvPr>
            <p:ph type="dt" sz="half" idx="10"/>
          </p:nvPr>
        </p:nvSpPr>
        <p:spPr/>
        <p:txBody>
          <a:bodyPr/>
          <a:lstStyle/>
          <a:p>
            <a:fld id="{BFC28506-C07E-4728-8932-EFEE7C9D61DD}" type="datetimeFigureOut">
              <a:rPr lang="en-US" smtClean="0"/>
              <a:t>9/19/23</a:t>
            </a:fld>
            <a:endParaRPr lang="en-US"/>
          </a:p>
        </p:txBody>
      </p:sp>
      <p:sp>
        <p:nvSpPr>
          <p:cNvPr id="5" name="Footer Placeholder 4">
            <a:extLst>
              <a:ext uri="{FF2B5EF4-FFF2-40B4-BE49-F238E27FC236}">
                <a16:creationId xmlns:a16="http://schemas.microsoft.com/office/drawing/2014/main" id="{6209000D-145D-4EA6-B478-F1601591A4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F1E2BC-E720-4C22-B29D-125D8274500C}"/>
              </a:ext>
            </a:extLst>
          </p:cNvPr>
          <p:cNvSpPr>
            <a:spLocks noGrp="1"/>
          </p:cNvSpPr>
          <p:nvPr>
            <p:ph type="sldNum" sz="quarter" idx="12"/>
          </p:nvPr>
        </p:nvSpPr>
        <p:spPr/>
        <p:txBody>
          <a:bodyPr/>
          <a:lstStyle/>
          <a:p>
            <a:fld id="{E21B06BF-2CF2-4590-A4F8-E20D4D358D22}" type="slidenum">
              <a:rPr lang="en-US" smtClean="0"/>
              <a:t>‹#›</a:t>
            </a:fld>
            <a:endParaRPr lang="en-US"/>
          </a:p>
        </p:txBody>
      </p:sp>
    </p:spTree>
    <p:extLst>
      <p:ext uri="{BB962C8B-B14F-4D97-AF65-F5344CB8AC3E}">
        <p14:creationId xmlns:p14="http://schemas.microsoft.com/office/powerpoint/2010/main" val="1319553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93222-912C-4282-BC39-633B2815E3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5B8A54-4DA0-4DDE-9096-CD509FDF83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090DB-1714-4E3D-A358-173F32D36DF5}"/>
              </a:ext>
            </a:extLst>
          </p:cNvPr>
          <p:cNvSpPr>
            <a:spLocks noGrp="1"/>
          </p:cNvSpPr>
          <p:nvPr>
            <p:ph type="dt" sz="half" idx="10"/>
          </p:nvPr>
        </p:nvSpPr>
        <p:spPr/>
        <p:txBody>
          <a:bodyPr/>
          <a:lstStyle/>
          <a:p>
            <a:fld id="{BFC28506-C07E-4728-8932-EFEE7C9D61DD}" type="datetimeFigureOut">
              <a:rPr lang="en-US" smtClean="0"/>
              <a:t>9/19/23</a:t>
            </a:fld>
            <a:endParaRPr lang="en-US"/>
          </a:p>
        </p:txBody>
      </p:sp>
      <p:sp>
        <p:nvSpPr>
          <p:cNvPr id="5" name="Footer Placeholder 4">
            <a:extLst>
              <a:ext uri="{FF2B5EF4-FFF2-40B4-BE49-F238E27FC236}">
                <a16:creationId xmlns:a16="http://schemas.microsoft.com/office/drawing/2014/main" id="{73A56824-19CE-4514-AC29-8361CCA558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27866B-2D5A-4674-9322-669973E5824A}"/>
              </a:ext>
            </a:extLst>
          </p:cNvPr>
          <p:cNvSpPr>
            <a:spLocks noGrp="1"/>
          </p:cNvSpPr>
          <p:nvPr>
            <p:ph type="sldNum" sz="quarter" idx="12"/>
          </p:nvPr>
        </p:nvSpPr>
        <p:spPr/>
        <p:txBody>
          <a:bodyPr/>
          <a:lstStyle/>
          <a:p>
            <a:fld id="{E21B06BF-2CF2-4590-A4F8-E20D4D358D22}" type="slidenum">
              <a:rPr lang="en-US" smtClean="0"/>
              <a:t>‹#›</a:t>
            </a:fld>
            <a:endParaRPr lang="en-US"/>
          </a:p>
        </p:txBody>
      </p:sp>
    </p:spTree>
    <p:extLst>
      <p:ext uri="{BB962C8B-B14F-4D97-AF65-F5344CB8AC3E}">
        <p14:creationId xmlns:p14="http://schemas.microsoft.com/office/powerpoint/2010/main" val="1262021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DE7BFE-368E-4C9D-A43F-BED3C34DAB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9AE094-D417-4525-BE9B-BA03A69F89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42C0A5-B253-49C0-84D6-9C5295F68BE0}"/>
              </a:ext>
            </a:extLst>
          </p:cNvPr>
          <p:cNvSpPr>
            <a:spLocks noGrp="1"/>
          </p:cNvSpPr>
          <p:nvPr>
            <p:ph type="dt" sz="half" idx="10"/>
          </p:nvPr>
        </p:nvSpPr>
        <p:spPr/>
        <p:txBody>
          <a:bodyPr/>
          <a:lstStyle/>
          <a:p>
            <a:fld id="{BFC28506-C07E-4728-8932-EFEE7C9D61DD}" type="datetimeFigureOut">
              <a:rPr lang="en-US" smtClean="0"/>
              <a:t>9/19/23</a:t>
            </a:fld>
            <a:endParaRPr lang="en-US"/>
          </a:p>
        </p:txBody>
      </p:sp>
      <p:sp>
        <p:nvSpPr>
          <p:cNvPr id="5" name="Footer Placeholder 4">
            <a:extLst>
              <a:ext uri="{FF2B5EF4-FFF2-40B4-BE49-F238E27FC236}">
                <a16:creationId xmlns:a16="http://schemas.microsoft.com/office/drawing/2014/main" id="{FDE8F414-A189-4F53-B498-98ED19E0C4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F878C-2D79-4651-BE84-3AE89C90218D}"/>
              </a:ext>
            </a:extLst>
          </p:cNvPr>
          <p:cNvSpPr>
            <a:spLocks noGrp="1"/>
          </p:cNvSpPr>
          <p:nvPr>
            <p:ph type="sldNum" sz="quarter" idx="12"/>
          </p:nvPr>
        </p:nvSpPr>
        <p:spPr/>
        <p:txBody>
          <a:bodyPr/>
          <a:lstStyle/>
          <a:p>
            <a:fld id="{E21B06BF-2CF2-4590-A4F8-E20D4D358D22}" type="slidenum">
              <a:rPr lang="en-US" smtClean="0"/>
              <a:t>‹#›</a:t>
            </a:fld>
            <a:endParaRPr lang="en-US"/>
          </a:p>
        </p:txBody>
      </p:sp>
    </p:spTree>
    <p:extLst>
      <p:ext uri="{BB962C8B-B14F-4D97-AF65-F5344CB8AC3E}">
        <p14:creationId xmlns:p14="http://schemas.microsoft.com/office/powerpoint/2010/main" val="2804013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dirty="0"/>
              <a:t>Click to edit Master title style</a:t>
            </a:r>
          </a:p>
        </p:txBody>
      </p:sp>
      <p:sp>
        <p:nvSpPr>
          <p:cNvPr id="9" name="Footer Placeholder 8"/>
          <p:cNvSpPr>
            <a:spLocks noGrp="1"/>
          </p:cNvSpPr>
          <p:nvPr>
            <p:ph type="ftr" sz="quarter" idx="10"/>
          </p:nvPr>
        </p:nvSpPr>
        <p:spPr/>
        <p:txBody>
          <a:bodyPr/>
          <a:lstStyle/>
          <a:p>
            <a:endParaRPr lang="en-US" dirty="0"/>
          </a:p>
        </p:txBody>
      </p:sp>
      <p:sp>
        <p:nvSpPr>
          <p:cNvPr id="10" name="Slide Number Placeholder 9"/>
          <p:cNvSpPr>
            <a:spLocks noGrp="1"/>
          </p:cNvSpPr>
          <p:nvPr>
            <p:ph type="sldNum" sz="quarter" idx="11"/>
          </p:nvPr>
        </p:nvSpPr>
        <p:spPr/>
        <p:txBody>
          <a:bodyPr/>
          <a:lstStyle/>
          <a:p>
            <a:fld id="{884A128F-5F23-E043-B88D-5013C7A3FB45}" type="slidenum">
              <a:rPr lang="en-US" smtClean="0"/>
              <a:pPr/>
              <a:t>‹#›</a:t>
            </a:fld>
            <a:endParaRPr lang="en-US"/>
          </a:p>
        </p:txBody>
      </p:sp>
    </p:spTree>
    <p:extLst>
      <p:ext uri="{BB962C8B-B14F-4D97-AF65-F5344CB8AC3E}">
        <p14:creationId xmlns:p14="http://schemas.microsoft.com/office/powerpoint/2010/main" val="167280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9B295-7E5E-4947-882C-4F368DF395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1FE3DD-B047-47F9-8385-1719C15D53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BA41C-FDAA-4AE1-9C9F-CADD77A978CD}"/>
              </a:ext>
            </a:extLst>
          </p:cNvPr>
          <p:cNvSpPr>
            <a:spLocks noGrp="1"/>
          </p:cNvSpPr>
          <p:nvPr>
            <p:ph type="dt" sz="half" idx="10"/>
          </p:nvPr>
        </p:nvSpPr>
        <p:spPr/>
        <p:txBody>
          <a:bodyPr/>
          <a:lstStyle/>
          <a:p>
            <a:fld id="{BFC28506-C07E-4728-8932-EFEE7C9D61DD}" type="datetimeFigureOut">
              <a:rPr lang="en-US" smtClean="0"/>
              <a:t>9/19/23</a:t>
            </a:fld>
            <a:endParaRPr lang="en-US"/>
          </a:p>
        </p:txBody>
      </p:sp>
      <p:sp>
        <p:nvSpPr>
          <p:cNvPr id="5" name="Footer Placeholder 4">
            <a:extLst>
              <a:ext uri="{FF2B5EF4-FFF2-40B4-BE49-F238E27FC236}">
                <a16:creationId xmlns:a16="http://schemas.microsoft.com/office/drawing/2014/main" id="{8B30DAA7-0A81-4BA5-BB43-94CE6742DA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8B067-71A4-49AB-BAB7-323665773780}"/>
              </a:ext>
            </a:extLst>
          </p:cNvPr>
          <p:cNvSpPr>
            <a:spLocks noGrp="1"/>
          </p:cNvSpPr>
          <p:nvPr>
            <p:ph type="sldNum" sz="quarter" idx="12"/>
          </p:nvPr>
        </p:nvSpPr>
        <p:spPr/>
        <p:txBody>
          <a:bodyPr/>
          <a:lstStyle/>
          <a:p>
            <a:fld id="{E21B06BF-2CF2-4590-A4F8-E20D4D358D22}" type="slidenum">
              <a:rPr lang="en-US" smtClean="0"/>
              <a:t>‹#›</a:t>
            </a:fld>
            <a:endParaRPr lang="en-US"/>
          </a:p>
        </p:txBody>
      </p:sp>
    </p:spTree>
    <p:extLst>
      <p:ext uri="{BB962C8B-B14F-4D97-AF65-F5344CB8AC3E}">
        <p14:creationId xmlns:p14="http://schemas.microsoft.com/office/powerpoint/2010/main" val="319609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8BE9B-C6D2-4353-B3AC-1B26DBCC67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2CD4C1-9E24-49B4-9F63-81935EEF58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67B6DE-4549-4873-91CB-E2CD34AEC1F3}"/>
              </a:ext>
            </a:extLst>
          </p:cNvPr>
          <p:cNvSpPr>
            <a:spLocks noGrp="1"/>
          </p:cNvSpPr>
          <p:nvPr>
            <p:ph type="dt" sz="half" idx="10"/>
          </p:nvPr>
        </p:nvSpPr>
        <p:spPr/>
        <p:txBody>
          <a:bodyPr/>
          <a:lstStyle/>
          <a:p>
            <a:fld id="{BFC28506-C07E-4728-8932-EFEE7C9D61DD}" type="datetimeFigureOut">
              <a:rPr lang="en-US" smtClean="0"/>
              <a:t>9/19/23</a:t>
            </a:fld>
            <a:endParaRPr lang="en-US"/>
          </a:p>
        </p:txBody>
      </p:sp>
      <p:sp>
        <p:nvSpPr>
          <p:cNvPr id="5" name="Footer Placeholder 4">
            <a:extLst>
              <a:ext uri="{FF2B5EF4-FFF2-40B4-BE49-F238E27FC236}">
                <a16:creationId xmlns:a16="http://schemas.microsoft.com/office/drawing/2014/main" id="{173869A2-9E8B-4C31-B9A1-83DEE3DE2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100E8-3506-42E5-B521-6C0B243F6EA3}"/>
              </a:ext>
            </a:extLst>
          </p:cNvPr>
          <p:cNvSpPr>
            <a:spLocks noGrp="1"/>
          </p:cNvSpPr>
          <p:nvPr>
            <p:ph type="sldNum" sz="quarter" idx="12"/>
          </p:nvPr>
        </p:nvSpPr>
        <p:spPr/>
        <p:txBody>
          <a:bodyPr/>
          <a:lstStyle/>
          <a:p>
            <a:fld id="{E21B06BF-2CF2-4590-A4F8-E20D4D358D22}" type="slidenum">
              <a:rPr lang="en-US" smtClean="0"/>
              <a:t>‹#›</a:t>
            </a:fld>
            <a:endParaRPr lang="en-US"/>
          </a:p>
        </p:txBody>
      </p:sp>
    </p:spTree>
    <p:extLst>
      <p:ext uri="{BB962C8B-B14F-4D97-AF65-F5344CB8AC3E}">
        <p14:creationId xmlns:p14="http://schemas.microsoft.com/office/powerpoint/2010/main" val="2204087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CDC9B-4827-422C-9B2C-51D3AA73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B70E5B-24AD-48E4-8E61-51BF18EA52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3A108B-D316-4FC5-869E-C8D94C0188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C540EC-FA05-4718-822B-914C0FE2237B}"/>
              </a:ext>
            </a:extLst>
          </p:cNvPr>
          <p:cNvSpPr>
            <a:spLocks noGrp="1"/>
          </p:cNvSpPr>
          <p:nvPr>
            <p:ph type="dt" sz="half" idx="10"/>
          </p:nvPr>
        </p:nvSpPr>
        <p:spPr/>
        <p:txBody>
          <a:bodyPr/>
          <a:lstStyle/>
          <a:p>
            <a:fld id="{BFC28506-C07E-4728-8932-EFEE7C9D61DD}" type="datetimeFigureOut">
              <a:rPr lang="en-US" smtClean="0"/>
              <a:t>9/19/23</a:t>
            </a:fld>
            <a:endParaRPr lang="en-US"/>
          </a:p>
        </p:txBody>
      </p:sp>
      <p:sp>
        <p:nvSpPr>
          <p:cNvPr id="6" name="Footer Placeholder 5">
            <a:extLst>
              <a:ext uri="{FF2B5EF4-FFF2-40B4-BE49-F238E27FC236}">
                <a16:creationId xmlns:a16="http://schemas.microsoft.com/office/drawing/2014/main" id="{1F58C4A5-DC96-4F2C-8B75-B75DD76433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7189AD-D124-4E40-ADD6-0C9B6D7B80DE}"/>
              </a:ext>
            </a:extLst>
          </p:cNvPr>
          <p:cNvSpPr>
            <a:spLocks noGrp="1"/>
          </p:cNvSpPr>
          <p:nvPr>
            <p:ph type="sldNum" sz="quarter" idx="12"/>
          </p:nvPr>
        </p:nvSpPr>
        <p:spPr/>
        <p:txBody>
          <a:bodyPr/>
          <a:lstStyle/>
          <a:p>
            <a:fld id="{E21B06BF-2CF2-4590-A4F8-E20D4D358D22}" type="slidenum">
              <a:rPr lang="en-US" smtClean="0"/>
              <a:t>‹#›</a:t>
            </a:fld>
            <a:endParaRPr lang="en-US"/>
          </a:p>
        </p:txBody>
      </p:sp>
    </p:spTree>
    <p:extLst>
      <p:ext uri="{BB962C8B-B14F-4D97-AF65-F5344CB8AC3E}">
        <p14:creationId xmlns:p14="http://schemas.microsoft.com/office/powerpoint/2010/main" val="2213752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0FD4C-210A-4045-8EA8-688C6084DF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912F38-B461-498B-9CA8-7158325B54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A468E2-CBC1-4101-A3E9-9791D2893E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B47200-08C1-4CA3-95FB-BD91B61780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37D8BD-6C96-4A02-B49D-1AE520855F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F3DAEB-3C47-40CC-B5C7-B19C16AB81B2}"/>
              </a:ext>
            </a:extLst>
          </p:cNvPr>
          <p:cNvSpPr>
            <a:spLocks noGrp="1"/>
          </p:cNvSpPr>
          <p:nvPr>
            <p:ph type="dt" sz="half" idx="10"/>
          </p:nvPr>
        </p:nvSpPr>
        <p:spPr/>
        <p:txBody>
          <a:bodyPr/>
          <a:lstStyle/>
          <a:p>
            <a:fld id="{BFC28506-C07E-4728-8932-EFEE7C9D61DD}" type="datetimeFigureOut">
              <a:rPr lang="en-US" smtClean="0"/>
              <a:t>9/19/23</a:t>
            </a:fld>
            <a:endParaRPr lang="en-US"/>
          </a:p>
        </p:txBody>
      </p:sp>
      <p:sp>
        <p:nvSpPr>
          <p:cNvPr id="8" name="Footer Placeholder 7">
            <a:extLst>
              <a:ext uri="{FF2B5EF4-FFF2-40B4-BE49-F238E27FC236}">
                <a16:creationId xmlns:a16="http://schemas.microsoft.com/office/drawing/2014/main" id="{80FF6F97-AB1A-447F-9660-C8DF680665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65F8AA-190A-4174-914C-E4C5B339B913}"/>
              </a:ext>
            </a:extLst>
          </p:cNvPr>
          <p:cNvSpPr>
            <a:spLocks noGrp="1"/>
          </p:cNvSpPr>
          <p:nvPr>
            <p:ph type="sldNum" sz="quarter" idx="12"/>
          </p:nvPr>
        </p:nvSpPr>
        <p:spPr/>
        <p:txBody>
          <a:bodyPr/>
          <a:lstStyle/>
          <a:p>
            <a:fld id="{E21B06BF-2CF2-4590-A4F8-E20D4D358D22}" type="slidenum">
              <a:rPr lang="en-US" smtClean="0"/>
              <a:t>‹#›</a:t>
            </a:fld>
            <a:endParaRPr lang="en-US"/>
          </a:p>
        </p:txBody>
      </p:sp>
    </p:spTree>
    <p:extLst>
      <p:ext uri="{BB962C8B-B14F-4D97-AF65-F5344CB8AC3E}">
        <p14:creationId xmlns:p14="http://schemas.microsoft.com/office/powerpoint/2010/main" val="2148511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49795-694C-4843-8307-6B26555FD0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4C266D-2FE2-45EC-8539-16354B3CEBC0}"/>
              </a:ext>
            </a:extLst>
          </p:cNvPr>
          <p:cNvSpPr>
            <a:spLocks noGrp="1"/>
          </p:cNvSpPr>
          <p:nvPr>
            <p:ph type="dt" sz="half" idx="10"/>
          </p:nvPr>
        </p:nvSpPr>
        <p:spPr/>
        <p:txBody>
          <a:bodyPr/>
          <a:lstStyle/>
          <a:p>
            <a:fld id="{BFC28506-C07E-4728-8932-EFEE7C9D61DD}" type="datetimeFigureOut">
              <a:rPr lang="en-US" smtClean="0"/>
              <a:t>9/19/23</a:t>
            </a:fld>
            <a:endParaRPr lang="en-US"/>
          </a:p>
        </p:txBody>
      </p:sp>
      <p:sp>
        <p:nvSpPr>
          <p:cNvPr id="4" name="Footer Placeholder 3">
            <a:extLst>
              <a:ext uri="{FF2B5EF4-FFF2-40B4-BE49-F238E27FC236}">
                <a16:creationId xmlns:a16="http://schemas.microsoft.com/office/drawing/2014/main" id="{B60C573D-E696-4B44-AFBE-CC3D7F9A17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56A0F2-2C12-472E-9B37-8D5C5C7033E4}"/>
              </a:ext>
            </a:extLst>
          </p:cNvPr>
          <p:cNvSpPr>
            <a:spLocks noGrp="1"/>
          </p:cNvSpPr>
          <p:nvPr>
            <p:ph type="sldNum" sz="quarter" idx="12"/>
          </p:nvPr>
        </p:nvSpPr>
        <p:spPr/>
        <p:txBody>
          <a:bodyPr/>
          <a:lstStyle/>
          <a:p>
            <a:fld id="{E21B06BF-2CF2-4590-A4F8-E20D4D358D22}" type="slidenum">
              <a:rPr lang="en-US" smtClean="0"/>
              <a:t>‹#›</a:t>
            </a:fld>
            <a:endParaRPr lang="en-US"/>
          </a:p>
        </p:txBody>
      </p:sp>
    </p:spTree>
    <p:extLst>
      <p:ext uri="{BB962C8B-B14F-4D97-AF65-F5344CB8AC3E}">
        <p14:creationId xmlns:p14="http://schemas.microsoft.com/office/powerpoint/2010/main" val="3926779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4B4599-DD60-4C22-A7F7-594F40865EB8}"/>
              </a:ext>
            </a:extLst>
          </p:cNvPr>
          <p:cNvSpPr>
            <a:spLocks noGrp="1"/>
          </p:cNvSpPr>
          <p:nvPr>
            <p:ph type="dt" sz="half" idx="10"/>
          </p:nvPr>
        </p:nvSpPr>
        <p:spPr/>
        <p:txBody>
          <a:bodyPr/>
          <a:lstStyle/>
          <a:p>
            <a:fld id="{BFC28506-C07E-4728-8932-EFEE7C9D61DD}" type="datetimeFigureOut">
              <a:rPr lang="en-US" smtClean="0"/>
              <a:t>9/19/23</a:t>
            </a:fld>
            <a:endParaRPr lang="en-US"/>
          </a:p>
        </p:txBody>
      </p:sp>
      <p:sp>
        <p:nvSpPr>
          <p:cNvPr id="3" name="Footer Placeholder 2">
            <a:extLst>
              <a:ext uri="{FF2B5EF4-FFF2-40B4-BE49-F238E27FC236}">
                <a16:creationId xmlns:a16="http://schemas.microsoft.com/office/drawing/2014/main" id="{3E88D89A-29EB-4C63-9147-EA2E348927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7B1517-5F79-4BDE-9198-D11A577DC41F}"/>
              </a:ext>
            </a:extLst>
          </p:cNvPr>
          <p:cNvSpPr>
            <a:spLocks noGrp="1"/>
          </p:cNvSpPr>
          <p:nvPr>
            <p:ph type="sldNum" sz="quarter" idx="12"/>
          </p:nvPr>
        </p:nvSpPr>
        <p:spPr/>
        <p:txBody>
          <a:bodyPr/>
          <a:lstStyle/>
          <a:p>
            <a:fld id="{E21B06BF-2CF2-4590-A4F8-E20D4D358D22}" type="slidenum">
              <a:rPr lang="en-US" smtClean="0"/>
              <a:t>‹#›</a:t>
            </a:fld>
            <a:endParaRPr lang="en-US"/>
          </a:p>
        </p:txBody>
      </p:sp>
    </p:spTree>
    <p:extLst>
      <p:ext uri="{BB962C8B-B14F-4D97-AF65-F5344CB8AC3E}">
        <p14:creationId xmlns:p14="http://schemas.microsoft.com/office/powerpoint/2010/main" val="342918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743C9-C7AC-4EA7-8E4D-37B7E05F68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6D1B91-0E2E-4F68-B35F-AB5B19F92A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0B77A9-805C-4E52-96CB-90BAC7F58A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C1F28A-8DED-47E8-B576-B82E747D56C3}"/>
              </a:ext>
            </a:extLst>
          </p:cNvPr>
          <p:cNvSpPr>
            <a:spLocks noGrp="1"/>
          </p:cNvSpPr>
          <p:nvPr>
            <p:ph type="dt" sz="half" idx="10"/>
          </p:nvPr>
        </p:nvSpPr>
        <p:spPr/>
        <p:txBody>
          <a:bodyPr/>
          <a:lstStyle/>
          <a:p>
            <a:fld id="{BFC28506-C07E-4728-8932-EFEE7C9D61DD}" type="datetimeFigureOut">
              <a:rPr lang="en-US" smtClean="0"/>
              <a:t>9/19/23</a:t>
            </a:fld>
            <a:endParaRPr lang="en-US"/>
          </a:p>
        </p:txBody>
      </p:sp>
      <p:sp>
        <p:nvSpPr>
          <p:cNvPr id="6" name="Footer Placeholder 5">
            <a:extLst>
              <a:ext uri="{FF2B5EF4-FFF2-40B4-BE49-F238E27FC236}">
                <a16:creationId xmlns:a16="http://schemas.microsoft.com/office/drawing/2014/main" id="{7BD5C8B6-17EA-4403-A1EC-E1D6BC6CCD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2D9BB5-8A24-4BDE-B79A-B6935CA9525A}"/>
              </a:ext>
            </a:extLst>
          </p:cNvPr>
          <p:cNvSpPr>
            <a:spLocks noGrp="1"/>
          </p:cNvSpPr>
          <p:nvPr>
            <p:ph type="sldNum" sz="quarter" idx="12"/>
          </p:nvPr>
        </p:nvSpPr>
        <p:spPr/>
        <p:txBody>
          <a:bodyPr/>
          <a:lstStyle/>
          <a:p>
            <a:fld id="{E21B06BF-2CF2-4590-A4F8-E20D4D358D22}" type="slidenum">
              <a:rPr lang="en-US" smtClean="0"/>
              <a:t>‹#›</a:t>
            </a:fld>
            <a:endParaRPr lang="en-US"/>
          </a:p>
        </p:txBody>
      </p:sp>
    </p:spTree>
    <p:extLst>
      <p:ext uri="{BB962C8B-B14F-4D97-AF65-F5344CB8AC3E}">
        <p14:creationId xmlns:p14="http://schemas.microsoft.com/office/powerpoint/2010/main" val="2873722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AFA5C-BD8A-4013-BA3F-AB8D8CC72A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16B17B-5BF4-455E-AD1E-254A5FCA3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2D5326-3CD0-4D46-A888-39CE2C395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0ADEBF-94C3-4F70-8D7B-BFA7D383C384}"/>
              </a:ext>
            </a:extLst>
          </p:cNvPr>
          <p:cNvSpPr>
            <a:spLocks noGrp="1"/>
          </p:cNvSpPr>
          <p:nvPr>
            <p:ph type="dt" sz="half" idx="10"/>
          </p:nvPr>
        </p:nvSpPr>
        <p:spPr/>
        <p:txBody>
          <a:bodyPr/>
          <a:lstStyle/>
          <a:p>
            <a:fld id="{BFC28506-C07E-4728-8932-EFEE7C9D61DD}" type="datetimeFigureOut">
              <a:rPr lang="en-US" smtClean="0"/>
              <a:t>9/19/23</a:t>
            </a:fld>
            <a:endParaRPr lang="en-US"/>
          </a:p>
        </p:txBody>
      </p:sp>
      <p:sp>
        <p:nvSpPr>
          <p:cNvPr id="6" name="Footer Placeholder 5">
            <a:extLst>
              <a:ext uri="{FF2B5EF4-FFF2-40B4-BE49-F238E27FC236}">
                <a16:creationId xmlns:a16="http://schemas.microsoft.com/office/drawing/2014/main" id="{5C81099D-D6B7-4CC7-8F5E-2B23A5665D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7621FF-42C8-45C2-8425-FB277C499FE3}"/>
              </a:ext>
            </a:extLst>
          </p:cNvPr>
          <p:cNvSpPr>
            <a:spLocks noGrp="1"/>
          </p:cNvSpPr>
          <p:nvPr>
            <p:ph type="sldNum" sz="quarter" idx="12"/>
          </p:nvPr>
        </p:nvSpPr>
        <p:spPr/>
        <p:txBody>
          <a:bodyPr/>
          <a:lstStyle/>
          <a:p>
            <a:fld id="{E21B06BF-2CF2-4590-A4F8-E20D4D358D22}" type="slidenum">
              <a:rPr lang="en-US" smtClean="0"/>
              <a:t>‹#›</a:t>
            </a:fld>
            <a:endParaRPr lang="en-US"/>
          </a:p>
        </p:txBody>
      </p:sp>
    </p:spTree>
    <p:extLst>
      <p:ext uri="{BB962C8B-B14F-4D97-AF65-F5344CB8AC3E}">
        <p14:creationId xmlns:p14="http://schemas.microsoft.com/office/powerpoint/2010/main" val="1952057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E42118-7FBC-443C-842E-BE702BABAC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AE5366-7DDC-40C6-A71D-9D57E90DB7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8E28B-5698-4083-9C0A-99B56FE950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28506-C07E-4728-8932-EFEE7C9D61DD}" type="datetimeFigureOut">
              <a:rPr lang="en-US" smtClean="0"/>
              <a:t>9/19/23</a:t>
            </a:fld>
            <a:endParaRPr lang="en-US"/>
          </a:p>
        </p:txBody>
      </p:sp>
      <p:sp>
        <p:nvSpPr>
          <p:cNvPr id="5" name="Footer Placeholder 4">
            <a:extLst>
              <a:ext uri="{FF2B5EF4-FFF2-40B4-BE49-F238E27FC236}">
                <a16:creationId xmlns:a16="http://schemas.microsoft.com/office/drawing/2014/main" id="{92448976-E810-4EFF-BFCC-BA199C012F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1EE532-F5DC-4639-BD41-B4F1988275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1B06BF-2CF2-4590-A4F8-E20D4D358D22}" type="slidenum">
              <a:rPr lang="en-US" smtClean="0"/>
              <a:t>‹#›</a:t>
            </a:fld>
            <a:endParaRPr lang="en-US"/>
          </a:p>
        </p:txBody>
      </p:sp>
    </p:spTree>
    <p:extLst>
      <p:ext uri="{BB962C8B-B14F-4D97-AF65-F5344CB8AC3E}">
        <p14:creationId xmlns:p14="http://schemas.microsoft.com/office/powerpoint/2010/main" val="777051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1002/pd.4625"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doi.org/10.1002/uog.20366" TargetMode="External"/><Relationship Id="rId5" Type="http://schemas.openxmlformats.org/officeDocument/2006/relationships/hyperlink" Target="https://doi.org/10.1002/pd.5620" TargetMode="External"/><Relationship Id="rId4" Type="http://schemas.openxmlformats.org/officeDocument/2006/relationships/hyperlink" Target="https://doi.org/10.1002/uog.18993"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mailto:Jessica.Fairey@uscmed.sc.edu"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1EEF3FD8-64A2-8168-ABD3-569FEE45B7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0"/>
            <a:ext cx="12196668" cy="4570886"/>
            <a:chOff x="0" y="0"/>
            <a:chExt cx="12196668" cy="4570886"/>
          </a:xfrm>
        </p:grpSpPr>
        <p:sp>
          <p:nvSpPr>
            <p:cNvPr id="40" name="Rectangle 39">
              <a:extLst>
                <a:ext uri="{FF2B5EF4-FFF2-40B4-BE49-F238E27FC236}">
                  <a16:creationId xmlns:a16="http://schemas.microsoft.com/office/drawing/2014/main" id="{C53C74B6-7E30-1E58-3CC7-93C1AC678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12196668" cy="4570632"/>
            </a:xfrm>
            <a:prstGeom prst="rect">
              <a:avLst/>
            </a:prstGeom>
            <a:gradFill>
              <a:gsLst>
                <a:gs pos="0">
                  <a:schemeClr val="accent5"/>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187F687-D81C-C246-CF39-72503346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91"/>
              <a:ext cx="10565988" cy="4568095"/>
            </a:xfrm>
            <a:prstGeom prst="rect">
              <a:avLst/>
            </a:prstGeom>
            <a:gradFill flip="none" rotWithShape="1">
              <a:gsLst>
                <a:gs pos="3000">
                  <a:schemeClr val="accent2"/>
                </a:gs>
                <a:gs pos="40000">
                  <a:schemeClr val="accent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29C1A0A-AF85-1EFA-BED3-C80139911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2192000" cy="4549891"/>
            </a:xfrm>
            <a:prstGeom prst="rect">
              <a:avLst/>
            </a:prstGeom>
            <a:gradFill>
              <a:gsLst>
                <a:gs pos="7000">
                  <a:schemeClr val="accent5">
                    <a:alpha val="76000"/>
                  </a:schemeClr>
                </a:gs>
                <a:gs pos="76000">
                  <a:schemeClr val="accent2">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E0808B8-3284-0000-391D-16DDC20E4B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110544" y="18215"/>
              <a:ext cx="8086124" cy="4549887"/>
            </a:xfrm>
            <a:prstGeom prst="rect">
              <a:avLst/>
            </a:prstGeom>
            <a:gradFill flip="none" rotWithShape="1">
              <a:gsLst>
                <a:gs pos="0">
                  <a:schemeClr val="accent5">
                    <a:lumMod val="50000"/>
                    <a:alpha val="36000"/>
                  </a:schemeClr>
                </a:gs>
                <a:gs pos="45000">
                  <a:schemeClr val="accent5">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 name="Title 1">
            <a:extLst>
              <a:ext uri="{FF2B5EF4-FFF2-40B4-BE49-F238E27FC236}">
                <a16:creationId xmlns:a16="http://schemas.microsoft.com/office/drawing/2014/main" id="{24EEB985-A5B9-6896-90EB-FCDEFEFA0C55}"/>
              </a:ext>
            </a:extLst>
          </p:cNvPr>
          <p:cNvSpPr>
            <a:spLocks noGrp="1"/>
          </p:cNvSpPr>
          <p:nvPr>
            <p:ph type="ctrTitle"/>
          </p:nvPr>
        </p:nvSpPr>
        <p:spPr>
          <a:xfrm>
            <a:off x="838200" y="928256"/>
            <a:ext cx="7484252" cy="2977626"/>
          </a:xfrm>
        </p:spPr>
        <p:txBody>
          <a:bodyPr anchor="t">
            <a:normAutofit/>
          </a:bodyPr>
          <a:lstStyle/>
          <a:p>
            <a:pPr algn="l"/>
            <a:r>
              <a:rPr lang="en-US" sz="5400" dirty="0">
                <a:solidFill>
                  <a:srgbClr val="FFFFFF"/>
                </a:solidFill>
              </a:rPr>
              <a:t>Non-Invasive Prenatal Screening (NIPS) Part I</a:t>
            </a:r>
          </a:p>
        </p:txBody>
      </p:sp>
      <p:sp>
        <p:nvSpPr>
          <p:cNvPr id="3" name="Subtitle 2">
            <a:extLst>
              <a:ext uri="{FF2B5EF4-FFF2-40B4-BE49-F238E27FC236}">
                <a16:creationId xmlns:a16="http://schemas.microsoft.com/office/drawing/2014/main" id="{71868E42-9421-BFD2-C520-CCCD41434B1B}"/>
              </a:ext>
            </a:extLst>
          </p:cNvPr>
          <p:cNvSpPr>
            <a:spLocks noGrp="1"/>
          </p:cNvSpPr>
          <p:nvPr>
            <p:ph type="subTitle" idx="1"/>
          </p:nvPr>
        </p:nvSpPr>
        <p:spPr>
          <a:xfrm>
            <a:off x="838200" y="5042311"/>
            <a:ext cx="5887065" cy="1731474"/>
          </a:xfrm>
        </p:spPr>
        <p:txBody>
          <a:bodyPr anchor="ctr">
            <a:normAutofit/>
          </a:bodyPr>
          <a:lstStyle/>
          <a:p>
            <a:pPr algn="l"/>
            <a:r>
              <a:rPr lang="en-US" sz="1600" dirty="0"/>
              <a:t>Jessica M. Fairey, MS, CGC</a:t>
            </a:r>
          </a:p>
          <a:p>
            <a:pPr algn="l"/>
            <a:r>
              <a:rPr lang="en-US" sz="1600" dirty="0"/>
              <a:t>Assistant Director, Clinical Assistant Professor</a:t>
            </a:r>
          </a:p>
          <a:p>
            <a:pPr algn="l"/>
            <a:r>
              <a:rPr lang="en-US" sz="1600" dirty="0"/>
              <a:t>USC Genetic Counseling Program</a:t>
            </a:r>
          </a:p>
          <a:p>
            <a:pPr algn="l"/>
            <a:r>
              <a:rPr lang="en-US" sz="1600" dirty="0"/>
              <a:t>Prenatal &amp; Adult Genetic Counseling Services</a:t>
            </a:r>
          </a:p>
          <a:p>
            <a:pPr algn="l"/>
            <a:r>
              <a:rPr lang="en-US" sz="1600" dirty="0"/>
              <a:t>Prisma Health Department of </a:t>
            </a:r>
            <a:r>
              <a:rPr lang="en-US" sz="1600" dirty="0" err="1"/>
              <a:t>ObGyn</a:t>
            </a:r>
            <a:endParaRPr lang="en-US" sz="1600" dirty="0"/>
          </a:p>
          <a:p>
            <a:pPr algn="l"/>
            <a:endParaRPr lang="en-US" sz="1600" dirty="0"/>
          </a:p>
          <a:p>
            <a:pPr algn="l"/>
            <a:endParaRPr lang="en-US" sz="1600" dirty="0"/>
          </a:p>
        </p:txBody>
      </p:sp>
      <p:pic>
        <p:nvPicPr>
          <p:cNvPr id="4" name="Picture 1" descr="USC logo">
            <a:extLst>
              <a:ext uri="{FF2B5EF4-FFF2-40B4-BE49-F238E27FC236}">
                <a16:creationId xmlns:a16="http://schemas.microsoft.com/office/drawing/2014/main" id="{6010D8D7-BCBC-A561-45BB-6205EF07779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46948" y="5026871"/>
            <a:ext cx="1199733" cy="11997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69A4E8A4-991E-1915-E978-566B79092EEE}"/>
              </a:ext>
            </a:extLst>
          </p:cNvPr>
          <p:cNvPicPr>
            <a:picLocks noChangeAspect="1"/>
          </p:cNvPicPr>
          <p:nvPr/>
        </p:nvPicPr>
        <p:blipFill>
          <a:blip r:embed="rId4"/>
          <a:stretch>
            <a:fillRect/>
          </a:stretch>
        </p:blipFill>
        <p:spPr>
          <a:xfrm>
            <a:off x="9417565" y="5145534"/>
            <a:ext cx="2027197" cy="962406"/>
          </a:xfrm>
          <a:prstGeom prst="rect">
            <a:avLst/>
          </a:prstGeom>
        </p:spPr>
      </p:pic>
    </p:spTree>
    <p:extLst>
      <p:ext uri="{BB962C8B-B14F-4D97-AF65-F5344CB8AC3E}">
        <p14:creationId xmlns:p14="http://schemas.microsoft.com/office/powerpoint/2010/main" val="3194561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4AC2D6B9-056D-477E-AD60-C271B975FC47}"/>
              </a:ext>
            </a:extLst>
          </p:cNvPr>
          <p:cNvSpPr>
            <a:spLocks noGrp="1"/>
          </p:cNvSpPr>
          <p:nvPr>
            <p:ph type="title"/>
          </p:nvPr>
        </p:nvSpPr>
        <p:spPr>
          <a:xfrm>
            <a:off x="589560" y="856180"/>
            <a:ext cx="4560584" cy="1128068"/>
          </a:xfrm>
        </p:spPr>
        <p:txBody>
          <a:bodyPr anchor="ctr">
            <a:normAutofit/>
          </a:bodyPr>
          <a:lstStyle/>
          <a:p>
            <a:r>
              <a:rPr lang="en-US" sz="3700" dirty="0"/>
              <a:t>NIPS Technology </a:t>
            </a:r>
            <a:endParaRPr lang="en-US" sz="3700" baseline="30000" dirty="0"/>
          </a:p>
        </p:txBody>
      </p:sp>
      <p:grpSp>
        <p:nvGrpSpPr>
          <p:cNvPr id="16" name="Group 1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2A5ECF92-0E59-8CB2-C9D8-5D25F742CD71}"/>
              </a:ext>
            </a:extLst>
          </p:cNvPr>
          <p:cNvSpPr>
            <a:spLocks noGrp="1"/>
          </p:cNvSpPr>
          <p:nvPr>
            <p:ph idx="1"/>
          </p:nvPr>
        </p:nvSpPr>
        <p:spPr>
          <a:xfrm>
            <a:off x="590719" y="2330505"/>
            <a:ext cx="4559425" cy="3979585"/>
          </a:xfrm>
        </p:spPr>
        <p:txBody>
          <a:bodyPr anchor="ctr">
            <a:normAutofit lnSpcReduction="10000"/>
          </a:bodyPr>
          <a:lstStyle/>
          <a:p>
            <a:pPr marL="0" indent="0">
              <a:buNone/>
            </a:pPr>
            <a:r>
              <a:rPr lang="en-US" sz="2000" dirty="0"/>
              <a:t> </a:t>
            </a:r>
          </a:p>
          <a:p>
            <a:r>
              <a:rPr lang="en-US" sz="2000" dirty="0"/>
              <a:t>Counting Method via Massively Parallel Sequencing </a:t>
            </a:r>
          </a:p>
          <a:p>
            <a:pPr lvl="1"/>
            <a:r>
              <a:rPr lang="en-US" sz="1600" dirty="0"/>
              <a:t>See Figure</a:t>
            </a:r>
          </a:p>
          <a:p>
            <a:pPr lvl="1"/>
            <a:r>
              <a:rPr lang="en-US" sz="1600" dirty="0"/>
              <a:t>Most common NIPS platform used</a:t>
            </a:r>
          </a:p>
          <a:p>
            <a:pPr lvl="1"/>
            <a:r>
              <a:rPr lang="en-US" sz="1600" dirty="0"/>
              <a:t>LabCorp, </a:t>
            </a:r>
            <a:r>
              <a:rPr lang="en-US" sz="1600" dirty="0" err="1"/>
              <a:t>Otogenetics</a:t>
            </a:r>
            <a:r>
              <a:rPr lang="en-US" sz="1600" dirty="0"/>
              <a:t>, Myriad, </a:t>
            </a:r>
            <a:r>
              <a:rPr lang="en-US" sz="1600" dirty="0" err="1"/>
              <a:t>Invitae</a:t>
            </a:r>
            <a:r>
              <a:rPr lang="en-US" sz="1600" dirty="0"/>
              <a:t>, …</a:t>
            </a:r>
          </a:p>
          <a:p>
            <a:r>
              <a:rPr lang="en-US" sz="2000" dirty="0"/>
              <a:t>SNP based methodology</a:t>
            </a:r>
          </a:p>
          <a:p>
            <a:pPr lvl="1"/>
            <a:r>
              <a:rPr lang="en-US" sz="1600" dirty="0"/>
              <a:t>Compares SNP sequences from maternal DNA and cell free DNA</a:t>
            </a:r>
          </a:p>
          <a:p>
            <a:pPr lvl="1"/>
            <a:r>
              <a:rPr lang="en-US" sz="1600" dirty="0"/>
              <a:t>Difference in allele types provide the fetal genotype</a:t>
            </a:r>
          </a:p>
          <a:p>
            <a:pPr lvl="1"/>
            <a:r>
              <a:rPr lang="en-US" sz="1600" dirty="0"/>
              <a:t>Allows for screening of </a:t>
            </a:r>
            <a:r>
              <a:rPr lang="en-US" sz="1600" dirty="0" err="1"/>
              <a:t>triploidy</a:t>
            </a:r>
            <a:endParaRPr lang="en-US" sz="1600" dirty="0"/>
          </a:p>
          <a:p>
            <a:pPr lvl="1"/>
            <a:r>
              <a:rPr lang="en-US" sz="1600" dirty="0"/>
              <a:t>Determination of zygosity in twin pregnancy</a:t>
            </a:r>
          </a:p>
          <a:p>
            <a:pPr lvl="1"/>
            <a:r>
              <a:rPr lang="en-US" sz="1600" dirty="0" err="1"/>
              <a:t>Natera</a:t>
            </a:r>
            <a:endParaRPr lang="en-US" sz="1600" dirty="0"/>
          </a:p>
          <a:p>
            <a:endParaRPr lang="en-US" sz="2000" dirty="0"/>
          </a:p>
        </p:txBody>
      </p:sp>
      <p:sp>
        <p:nvSpPr>
          <p:cNvPr id="22" name="Rectangle 2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59D2FA2-8020-F653-AEE9-EF89BCF34BAA}"/>
              </a:ext>
            </a:extLst>
          </p:cNvPr>
          <p:cNvPicPr>
            <a:picLocks noChangeAspect="1"/>
          </p:cNvPicPr>
          <p:nvPr/>
        </p:nvPicPr>
        <p:blipFill rotWithShape="1">
          <a:blip r:embed="rId3"/>
          <a:srcRect r="3290" b="2"/>
          <a:stretch/>
        </p:blipFill>
        <p:spPr>
          <a:xfrm>
            <a:off x="5622280" y="351485"/>
            <a:ext cx="6348780" cy="6154394"/>
          </a:xfrm>
          <a:prstGeom prst="rect">
            <a:avLst/>
          </a:prstGeom>
        </p:spPr>
      </p:pic>
    </p:spTree>
    <p:extLst>
      <p:ext uri="{BB962C8B-B14F-4D97-AF65-F5344CB8AC3E}">
        <p14:creationId xmlns:p14="http://schemas.microsoft.com/office/powerpoint/2010/main" val="4154614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02A8DD3-04CA-4208-BC1E-2EBA481F27D0}"/>
              </a:ext>
            </a:extLst>
          </p:cNvPr>
          <p:cNvSpPr>
            <a:spLocks noGrp="1"/>
          </p:cNvSpPr>
          <p:nvPr>
            <p:ph type="title"/>
          </p:nvPr>
        </p:nvSpPr>
        <p:spPr>
          <a:xfrm>
            <a:off x="1383565" y="348865"/>
            <a:ext cx="6699254" cy="1576446"/>
          </a:xfrm>
        </p:spPr>
        <p:txBody>
          <a:bodyPr anchor="ctr">
            <a:normAutofit/>
          </a:bodyPr>
          <a:lstStyle/>
          <a:p>
            <a:r>
              <a:rPr lang="en-US" sz="3400" dirty="0">
                <a:solidFill>
                  <a:srgbClr val="FFFFFF"/>
                </a:solidFill>
              </a:rPr>
              <a:t>Fetal Fraction (FF) =</a:t>
            </a:r>
            <a:br>
              <a:rPr lang="en-US" sz="3400" dirty="0">
                <a:solidFill>
                  <a:srgbClr val="FFFFFF"/>
                </a:solidFill>
              </a:rPr>
            </a:br>
            <a:r>
              <a:rPr lang="en-US" sz="3200" dirty="0">
                <a:solidFill>
                  <a:srgbClr val="FFFFFF"/>
                </a:solidFill>
              </a:rPr>
              <a:t>fetal component of cell-free DNA (cfDNA) in maternal circulation</a:t>
            </a:r>
            <a:endParaRPr lang="en-US" sz="3400" dirty="0">
              <a:solidFill>
                <a:srgbClr val="FFFFFF"/>
              </a:solidFill>
            </a:endParaRPr>
          </a:p>
        </p:txBody>
      </p:sp>
      <p:graphicFrame>
        <p:nvGraphicFramePr>
          <p:cNvPr id="7" name="Content Placeholder 4">
            <a:extLst>
              <a:ext uri="{FF2B5EF4-FFF2-40B4-BE49-F238E27FC236}">
                <a16:creationId xmlns:a16="http://schemas.microsoft.com/office/drawing/2014/main" id="{06E5449A-112D-B763-F977-021022B88B0B}"/>
              </a:ext>
            </a:extLst>
          </p:cNvPr>
          <p:cNvGraphicFramePr>
            <a:graphicFrameLocks noGrp="1"/>
          </p:cNvGraphicFramePr>
          <p:nvPr>
            <p:ph idx="1"/>
            <p:extLst>
              <p:ext uri="{D42A27DB-BD31-4B8C-83A1-F6EECF244321}">
                <p14:modId xmlns:p14="http://schemas.microsoft.com/office/powerpoint/2010/main" val="804166351"/>
              </p:ext>
            </p:extLst>
          </p:nvPr>
        </p:nvGraphicFramePr>
        <p:xfrm>
          <a:off x="632085" y="2668672"/>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E1DB158-72CB-65CB-313E-5A89E3621A38}"/>
              </a:ext>
            </a:extLst>
          </p:cNvPr>
          <p:cNvSpPr txBox="1"/>
          <p:nvPr/>
        </p:nvSpPr>
        <p:spPr>
          <a:xfrm>
            <a:off x="8417494" y="577183"/>
            <a:ext cx="3427860" cy="1015663"/>
          </a:xfrm>
          <a:prstGeom prst="rect">
            <a:avLst/>
          </a:prstGeom>
          <a:noFill/>
        </p:spPr>
        <p:txBody>
          <a:bodyPr wrap="square" rtlCol="0">
            <a:spAutoFit/>
          </a:bodyPr>
          <a:lstStyle/>
          <a:p>
            <a:pPr algn="ctr"/>
            <a:r>
              <a:rPr lang="en-US" sz="2000" dirty="0">
                <a:solidFill>
                  <a:schemeClr val="bg1"/>
                </a:solidFill>
              </a:rPr>
              <a:t>Fetal </a:t>
            </a:r>
            <a:r>
              <a:rPr lang="en-US" sz="2000" dirty="0" err="1">
                <a:solidFill>
                  <a:schemeClr val="bg1"/>
                </a:solidFill>
              </a:rPr>
              <a:t>cfDNA</a:t>
            </a:r>
            <a:endParaRPr lang="en-US" sz="2000" dirty="0">
              <a:solidFill>
                <a:schemeClr val="bg1"/>
              </a:solidFill>
            </a:endParaRPr>
          </a:p>
          <a:p>
            <a:pPr algn="ctr"/>
            <a:r>
              <a:rPr lang="en-US" sz="2000" dirty="0">
                <a:solidFill>
                  <a:schemeClr val="bg1"/>
                </a:solidFill>
              </a:rPr>
              <a:t>------------------------------------</a:t>
            </a:r>
          </a:p>
          <a:p>
            <a:pPr algn="ctr"/>
            <a:r>
              <a:rPr lang="en-US" sz="2000" dirty="0">
                <a:solidFill>
                  <a:schemeClr val="bg1"/>
                </a:solidFill>
              </a:rPr>
              <a:t>Fetal </a:t>
            </a:r>
            <a:r>
              <a:rPr lang="en-US" sz="2000" dirty="0" err="1">
                <a:solidFill>
                  <a:schemeClr val="bg1"/>
                </a:solidFill>
              </a:rPr>
              <a:t>cfDNA</a:t>
            </a:r>
            <a:r>
              <a:rPr lang="en-US" sz="2000" dirty="0">
                <a:solidFill>
                  <a:schemeClr val="bg1"/>
                </a:solidFill>
              </a:rPr>
              <a:t> + maternal </a:t>
            </a:r>
            <a:r>
              <a:rPr lang="en-US" sz="2000" dirty="0" err="1">
                <a:solidFill>
                  <a:schemeClr val="bg1"/>
                </a:solidFill>
              </a:rPr>
              <a:t>cfDNA</a:t>
            </a:r>
            <a:endParaRPr lang="en-US" sz="2000" dirty="0">
              <a:solidFill>
                <a:schemeClr val="bg1"/>
              </a:solidFill>
            </a:endParaRPr>
          </a:p>
        </p:txBody>
      </p:sp>
    </p:spTree>
    <p:extLst>
      <p:ext uri="{BB962C8B-B14F-4D97-AF65-F5344CB8AC3E}">
        <p14:creationId xmlns:p14="http://schemas.microsoft.com/office/powerpoint/2010/main" val="3197003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D1740-2E33-5C4D-2983-C9BA13BF41C8}"/>
              </a:ext>
            </a:extLst>
          </p:cNvPr>
          <p:cNvSpPr>
            <a:spLocks noGrp="1"/>
          </p:cNvSpPr>
          <p:nvPr>
            <p:ph type="title"/>
          </p:nvPr>
        </p:nvSpPr>
        <p:spPr/>
        <p:txBody>
          <a:bodyPr/>
          <a:lstStyle/>
          <a:p>
            <a:r>
              <a:rPr lang="en-US" dirty="0"/>
              <a:t>Common Factors Affecting FF </a:t>
            </a:r>
          </a:p>
        </p:txBody>
      </p:sp>
      <p:sp>
        <p:nvSpPr>
          <p:cNvPr id="3" name="Content Placeholder 2">
            <a:extLst>
              <a:ext uri="{FF2B5EF4-FFF2-40B4-BE49-F238E27FC236}">
                <a16:creationId xmlns:a16="http://schemas.microsoft.com/office/drawing/2014/main" id="{AF154FE6-D3EE-B476-9905-EA77C4CAC693}"/>
              </a:ext>
            </a:extLst>
          </p:cNvPr>
          <p:cNvSpPr>
            <a:spLocks noGrp="1"/>
          </p:cNvSpPr>
          <p:nvPr>
            <p:ph idx="1"/>
          </p:nvPr>
        </p:nvSpPr>
        <p:spPr/>
        <p:txBody>
          <a:bodyPr/>
          <a:lstStyle/>
          <a:p>
            <a:endParaRPr lang="en-US"/>
          </a:p>
        </p:txBody>
      </p:sp>
      <p:pic>
        <p:nvPicPr>
          <p:cNvPr id="4" name="Main graphic">
            <a:extLst>
              <a:ext uri="{FF2B5EF4-FFF2-40B4-BE49-F238E27FC236}">
                <a16:creationId xmlns:a16="http://schemas.microsoft.com/office/drawing/2014/main" id="{94D71183-30DE-CD5B-77F8-B8FF89EB79D2}"/>
              </a:ext>
            </a:extLst>
          </p:cNvPr>
          <p:cNvPicPr/>
          <p:nvPr/>
        </p:nvPicPr>
        <p:blipFill>
          <a:blip r:embed="rId3"/>
          <a:stretch/>
        </p:blipFill>
        <p:spPr>
          <a:xfrm>
            <a:off x="6380526" y="1407505"/>
            <a:ext cx="5589261" cy="4532495"/>
          </a:xfrm>
          <a:prstGeom prst="rect">
            <a:avLst/>
          </a:prstGeom>
          <a:ln>
            <a:noFill/>
          </a:ln>
        </p:spPr>
      </p:pic>
      <p:pic>
        <p:nvPicPr>
          <p:cNvPr id="5" name="Main graphic">
            <a:extLst>
              <a:ext uri="{FF2B5EF4-FFF2-40B4-BE49-F238E27FC236}">
                <a16:creationId xmlns:a16="http://schemas.microsoft.com/office/drawing/2014/main" id="{31962A81-5BBB-0D01-7303-DDF30FEE1B69}"/>
              </a:ext>
            </a:extLst>
          </p:cNvPr>
          <p:cNvPicPr/>
          <p:nvPr/>
        </p:nvPicPr>
        <p:blipFill>
          <a:blip r:embed="rId4"/>
          <a:stretch/>
        </p:blipFill>
        <p:spPr>
          <a:xfrm>
            <a:off x="438213" y="1407506"/>
            <a:ext cx="5857527" cy="4532494"/>
          </a:xfrm>
          <a:prstGeom prst="rect">
            <a:avLst/>
          </a:prstGeom>
          <a:ln>
            <a:noFill/>
          </a:ln>
        </p:spPr>
      </p:pic>
      <p:sp>
        <p:nvSpPr>
          <p:cNvPr id="8" name="TextShape 2">
            <a:extLst>
              <a:ext uri="{FF2B5EF4-FFF2-40B4-BE49-F238E27FC236}">
                <a16:creationId xmlns:a16="http://schemas.microsoft.com/office/drawing/2014/main" id="{1DFFD4E9-E97B-A79B-8423-1621C78B5D1F}"/>
              </a:ext>
            </a:extLst>
          </p:cNvPr>
          <p:cNvSpPr txBox="1"/>
          <p:nvPr/>
        </p:nvSpPr>
        <p:spPr>
          <a:xfrm>
            <a:off x="3820377" y="6219699"/>
            <a:ext cx="5753929" cy="451800"/>
          </a:xfrm>
          <a:prstGeom prst="rect">
            <a:avLst/>
          </a:prstGeom>
          <a:noFill/>
          <a:ln>
            <a:noFill/>
          </a:ln>
        </p:spPr>
        <p:txBody>
          <a:bodyPr lIns="90000" tIns="45000" rIns="90000" bIns="45000"/>
          <a:lstStyle/>
          <a:p>
            <a:r>
              <a:rPr lang="en-US" sz="1400" b="1" spc="-1" dirty="0">
                <a:solidFill>
                  <a:srgbClr val="0054A6"/>
                </a:solidFill>
              </a:rPr>
              <a:t>Prenatal Diagnosis, Volume: 35, Issue: 8, Pages: 816-822, First published: 26 May 2015, DOI: (10.1002/pd.4625) </a:t>
            </a:r>
            <a:endParaRPr lang="en-US" sz="1400" spc="-1" dirty="0">
              <a:solidFill>
                <a:srgbClr val="000000"/>
              </a:solidFill>
            </a:endParaRPr>
          </a:p>
        </p:txBody>
      </p:sp>
    </p:spTree>
    <p:extLst>
      <p:ext uri="{BB962C8B-B14F-4D97-AF65-F5344CB8AC3E}">
        <p14:creationId xmlns:p14="http://schemas.microsoft.com/office/powerpoint/2010/main" val="3088111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7C2A74-BCA3-1CC3-AAB4-DC8CA3DE128C}"/>
              </a:ext>
            </a:extLst>
          </p:cNvPr>
          <p:cNvSpPr>
            <a:spLocks noGrp="1"/>
          </p:cNvSpPr>
          <p:nvPr>
            <p:ph type="title"/>
          </p:nvPr>
        </p:nvSpPr>
        <p:spPr>
          <a:xfrm>
            <a:off x="1383564" y="348865"/>
            <a:ext cx="9718111" cy="1576446"/>
          </a:xfrm>
        </p:spPr>
        <p:txBody>
          <a:bodyPr anchor="ctr">
            <a:normAutofit/>
          </a:bodyPr>
          <a:lstStyle/>
          <a:p>
            <a:r>
              <a:rPr lang="en-US" sz="4000" dirty="0">
                <a:solidFill>
                  <a:srgbClr val="FFFFFF"/>
                </a:solidFill>
              </a:rPr>
              <a:t>Additional Factors Affecting FF</a:t>
            </a:r>
          </a:p>
        </p:txBody>
      </p:sp>
      <p:graphicFrame>
        <p:nvGraphicFramePr>
          <p:cNvPr id="7" name="Content Placeholder 2">
            <a:extLst>
              <a:ext uri="{FF2B5EF4-FFF2-40B4-BE49-F238E27FC236}">
                <a16:creationId xmlns:a16="http://schemas.microsoft.com/office/drawing/2014/main" id="{4380C237-231C-1141-B19D-E4A9B014D01E}"/>
              </a:ext>
            </a:extLst>
          </p:cNvPr>
          <p:cNvGraphicFramePr>
            <a:graphicFrameLocks noGrp="1"/>
          </p:cNvGraphicFramePr>
          <p:nvPr>
            <p:ph idx="1"/>
            <p:extLst>
              <p:ext uri="{D42A27DB-BD31-4B8C-83A1-F6EECF244321}">
                <p14:modId xmlns:p14="http://schemas.microsoft.com/office/powerpoint/2010/main" val="54279193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0589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24011B0-4E30-9F27-BD25-85551D05B356}"/>
              </a:ext>
            </a:extLst>
          </p:cNvPr>
          <p:cNvSpPr>
            <a:spLocks noGrp="1"/>
          </p:cNvSpPr>
          <p:nvPr>
            <p:ph type="title"/>
          </p:nvPr>
        </p:nvSpPr>
        <p:spPr>
          <a:xfrm>
            <a:off x="621792" y="1161288"/>
            <a:ext cx="3602736" cy="4526280"/>
          </a:xfrm>
        </p:spPr>
        <p:txBody>
          <a:bodyPr>
            <a:normAutofit/>
          </a:bodyPr>
          <a:lstStyle/>
          <a:p>
            <a:r>
              <a:rPr lang="en-US" sz="4000" dirty="0"/>
              <a:t>Considerations for NIPS selection</a:t>
            </a:r>
          </a:p>
        </p:txBody>
      </p:sp>
      <p:sp>
        <p:nvSpPr>
          <p:cNvPr id="22" name="Rectangle 21">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2" name="Content Placeholder 2">
            <a:extLst>
              <a:ext uri="{FF2B5EF4-FFF2-40B4-BE49-F238E27FC236}">
                <a16:creationId xmlns:a16="http://schemas.microsoft.com/office/drawing/2014/main" id="{02AFAE90-9525-B7B4-E368-E4B11F2696CD}"/>
              </a:ext>
            </a:extLst>
          </p:cNvPr>
          <p:cNvGraphicFramePr>
            <a:graphicFrameLocks noGrp="1"/>
          </p:cNvGraphicFramePr>
          <p:nvPr>
            <p:ph idx="1"/>
            <p:extLst>
              <p:ext uri="{D42A27DB-BD31-4B8C-83A1-F6EECF244321}">
                <p14:modId xmlns:p14="http://schemas.microsoft.com/office/powerpoint/2010/main" val="1143836504"/>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2433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7FDAE0E-DC25-26D2-D393-5244143548F5}"/>
              </a:ext>
            </a:extLst>
          </p:cNvPr>
          <p:cNvSpPr>
            <a:spLocks noGrp="1"/>
          </p:cNvSpPr>
          <p:nvPr>
            <p:ph type="title"/>
          </p:nvPr>
        </p:nvSpPr>
        <p:spPr>
          <a:xfrm>
            <a:off x="838200" y="365125"/>
            <a:ext cx="10515600" cy="1325563"/>
          </a:xfrm>
        </p:spPr>
        <p:txBody>
          <a:bodyPr>
            <a:normAutofit/>
          </a:bodyPr>
          <a:lstStyle/>
          <a:p>
            <a:r>
              <a:rPr lang="en-US" dirty="0"/>
              <a:t>Pre-Test Counseling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073FB74-957B-EC69-5083-45341CFB9F04}"/>
              </a:ext>
            </a:extLst>
          </p:cNvPr>
          <p:cNvSpPr>
            <a:spLocks noGrp="1"/>
          </p:cNvSpPr>
          <p:nvPr>
            <p:ph idx="1"/>
          </p:nvPr>
        </p:nvSpPr>
        <p:spPr>
          <a:xfrm>
            <a:off x="838200" y="1825625"/>
            <a:ext cx="10515600" cy="4351338"/>
          </a:xfrm>
        </p:spPr>
        <p:txBody>
          <a:bodyPr>
            <a:normAutofit/>
          </a:bodyPr>
          <a:lstStyle/>
          <a:p>
            <a:r>
              <a:rPr lang="en-US" dirty="0"/>
              <a:t>Possibility of THREE test results</a:t>
            </a:r>
          </a:p>
          <a:p>
            <a:pPr lvl="1"/>
            <a:r>
              <a:rPr lang="en-US" dirty="0"/>
              <a:t>Low Risk, High Risk, Uninformative</a:t>
            </a:r>
          </a:p>
          <a:p>
            <a:r>
              <a:rPr lang="en-US" dirty="0"/>
              <a:t>Non-Diagnostic</a:t>
            </a:r>
          </a:p>
          <a:p>
            <a:r>
              <a:rPr lang="en-US" dirty="0"/>
              <a:t>Allows for fetal sex prediction based on presence/absence of Y chromosome</a:t>
            </a:r>
          </a:p>
          <a:p>
            <a:r>
              <a:rPr lang="en-US" dirty="0"/>
              <a:t>Positive screening results are recommended to have diagnostic follow up</a:t>
            </a:r>
          </a:p>
          <a:p>
            <a:pPr lvl="1"/>
            <a:r>
              <a:rPr lang="en-US" dirty="0"/>
              <a:t>Prenatal diagnosis</a:t>
            </a:r>
          </a:p>
          <a:p>
            <a:pPr lvl="1"/>
            <a:r>
              <a:rPr lang="en-US" dirty="0"/>
              <a:t>Maternal karyotype</a:t>
            </a:r>
          </a:p>
        </p:txBody>
      </p:sp>
    </p:spTree>
    <p:extLst>
      <p:ext uri="{BB962C8B-B14F-4D97-AF65-F5344CB8AC3E}">
        <p14:creationId xmlns:p14="http://schemas.microsoft.com/office/powerpoint/2010/main" val="1198818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1983BDF-B60D-1669-8123-F5ADF293E9A7}"/>
              </a:ext>
            </a:extLst>
          </p:cNvPr>
          <p:cNvSpPr>
            <a:spLocks noGrp="1"/>
          </p:cNvSpPr>
          <p:nvPr>
            <p:ph type="title"/>
          </p:nvPr>
        </p:nvSpPr>
        <p:spPr>
          <a:xfrm>
            <a:off x="838200" y="365125"/>
            <a:ext cx="10515600" cy="1325563"/>
          </a:xfrm>
        </p:spPr>
        <p:txBody>
          <a:bodyPr>
            <a:normAutofit/>
          </a:bodyPr>
          <a:lstStyle/>
          <a:p>
            <a:r>
              <a:rPr lang="en-US" dirty="0"/>
              <a:t>Post-Test Counseling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F7476D2-D30B-945E-FD3F-3943CC24E21A}"/>
              </a:ext>
            </a:extLst>
          </p:cNvPr>
          <p:cNvSpPr>
            <a:spLocks noGrp="1"/>
          </p:cNvSpPr>
          <p:nvPr>
            <p:ph idx="1"/>
          </p:nvPr>
        </p:nvSpPr>
        <p:spPr>
          <a:xfrm>
            <a:off x="838200" y="1825625"/>
            <a:ext cx="10515600" cy="4351338"/>
          </a:xfrm>
        </p:spPr>
        <p:txBody>
          <a:bodyPr>
            <a:normAutofit lnSpcReduction="10000"/>
          </a:bodyPr>
          <a:lstStyle/>
          <a:p>
            <a:r>
              <a:rPr lang="en-US" dirty="0"/>
              <a:t>Limited scope of screening test</a:t>
            </a:r>
          </a:p>
          <a:p>
            <a:r>
              <a:rPr lang="en-US" dirty="0"/>
              <a:t>Discuss screening results in terms of Residual Risk and Positive Predictive Value (PPV)</a:t>
            </a:r>
          </a:p>
          <a:p>
            <a:r>
              <a:rPr lang="en-US" dirty="0"/>
              <a:t>Offer </a:t>
            </a:r>
            <a:r>
              <a:rPr lang="en-US" b="1" dirty="0"/>
              <a:t>MSAFP-only</a:t>
            </a:r>
            <a:r>
              <a:rPr lang="en-US" dirty="0"/>
              <a:t> after 15w </a:t>
            </a:r>
          </a:p>
          <a:p>
            <a:r>
              <a:rPr lang="en-US" dirty="0"/>
              <a:t>Interpretation should always be in the context of clinical findings</a:t>
            </a:r>
          </a:p>
          <a:p>
            <a:r>
              <a:rPr lang="en-US" dirty="0"/>
              <a:t>Results may represent chromosomal changes from…</a:t>
            </a:r>
          </a:p>
          <a:p>
            <a:pPr lvl="1"/>
            <a:r>
              <a:rPr lang="en-US" dirty="0"/>
              <a:t>Mother</a:t>
            </a:r>
          </a:p>
          <a:p>
            <a:pPr lvl="1"/>
            <a:r>
              <a:rPr lang="en-US" dirty="0"/>
              <a:t>Placenta</a:t>
            </a:r>
          </a:p>
          <a:p>
            <a:pPr lvl="1"/>
            <a:r>
              <a:rPr lang="en-US" dirty="0"/>
              <a:t>Fetal mosaicism</a:t>
            </a:r>
          </a:p>
          <a:p>
            <a:pPr lvl="1"/>
            <a:r>
              <a:rPr lang="en-US" dirty="0"/>
              <a:t>Vanished twin</a:t>
            </a:r>
          </a:p>
          <a:p>
            <a:pPr marL="0" indent="0">
              <a:buNone/>
            </a:pPr>
            <a:endParaRPr lang="en-US" dirty="0"/>
          </a:p>
        </p:txBody>
      </p:sp>
    </p:spTree>
    <p:extLst>
      <p:ext uri="{BB962C8B-B14F-4D97-AF65-F5344CB8AC3E}">
        <p14:creationId xmlns:p14="http://schemas.microsoft.com/office/powerpoint/2010/main" val="1688670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48657D-58BF-0315-1B1A-1913C1E28007}"/>
              </a:ext>
            </a:extLst>
          </p:cNvPr>
          <p:cNvSpPr>
            <a:spLocks noGrp="1"/>
          </p:cNvSpPr>
          <p:nvPr>
            <p:ph type="title"/>
          </p:nvPr>
        </p:nvSpPr>
        <p:spPr>
          <a:xfrm>
            <a:off x="686834" y="591344"/>
            <a:ext cx="3200400" cy="5585619"/>
          </a:xfrm>
        </p:spPr>
        <p:txBody>
          <a:bodyPr>
            <a:normAutofit/>
          </a:bodyPr>
          <a:lstStyle/>
          <a:p>
            <a:r>
              <a:rPr lang="en-US">
                <a:solidFill>
                  <a:srgbClr val="FFFFFF"/>
                </a:solidFill>
              </a:rPr>
              <a:t>Low Risk Result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51DEBF2-FA7E-990C-335C-EBD3C56B04E1}"/>
              </a:ext>
            </a:extLst>
          </p:cNvPr>
          <p:cNvSpPr>
            <a:spLocks noGrp="1"/>
          </p:cNvSpPr>
          <p:nvPr>
            <p:ph idx="1"/>
          </p:nvPr>
        </p:nvSpPr>
        <p:spPr>
          <a:xfrm>
            <a:off x="4447308" y="591344"/>
            <a:ext cx="6906491" cy="5585619"/>
          </a:xfrm>
        </p:spPr>
        <p:txBody>
          <a:bodyPr anchor="ctr">
            <a:normAutofit/>
          </a:bodyPr>
          <a:lstStyle/>
          <a:p>
            <a:r>
              <a:rPr lang="en-US" dirty="0"/>
              <a:t>A low risk or negative result </a:t>
            </a:r>
            <a:r>
              <a:rPr lang="en-US" dirty="0">
                <a:solidFill>
                  <a:schemeClr val="accent4"/>
                </a:solidFill>
              </a:rPr>
              <a:t>greatly reduces the chances</a:t>
            </a:r>
            <a:r>
              <a:rPr lang="en-US" dirty="0"/>
              <a:t> for these chromosome conditions in your pregnancy but does not eliminate them.</a:t>
            </a:r>
          </a:p>
          <a:p>
            <a:r>
              <a:rPr lang="en-US" dirty="0"/>
              <a:t>This screening test </a:t>
            </a:r>
            <a:r>
              <a:rPr lang="en-US" dirty="0">
                <a:solidFill>
                  <a:schemeClr val="accent4"/>
                </a:solidFill>
              </a:rPr>
              <a:t>evaluated 5 chromosomes</a:t>
            </a:r>
            <a:r>
              <a:rPr lang="en-US" dirty="0"/>
              <a:t> [13,18,21,X and Y]. For information on the other 18 chromosomes, prenatal diagnosis remains an option. </a:t>
            </a:r>
          </a:p>
        </p:txBody>
      </p:sp>
    </p:spTree>
    <p:extLst>
      <p:ext uri="{BB962C8B-B14F-4D97-AF65-F5344CB8AC3E}">
        <p14:creationId xmlns:p14="http://schemas.microsoft.com/office/powerpoint/2010/main" val="2041124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4455DE-F092-64A2-A7E1-44BA6C78BEAB}"/>
              </a:ext>
            </a:extLst>
          </p:cNvPr>
          <p:cNvSpPr>
            <a:spLocks noGrp="1"/>
          </p:cNvSpPr>
          <p:nvPr>
            <p:ph type="title"/>
          </p:nvPr>
        </p:nvSpPr>
        <p:spPr>
          <a:xfrm>
            <a:off x="686834" y="591344"/>
            <a:ext cx="3200400" cy="5585619"/>
          </a:xfrm>
        </p:spPr>
        <p:txBody>
          <a:bodyPr>
            <a:normAutofit/>
          </a:bodyPr>
          <a:lstStyle/>
          <a:p>
            <a:r>
              <a:rPr lang="en-US">
                <a:solidFill>
                  <a:srgbClr val="FFFFFF"/>
                </a:solidFill>
              </a:rPr>
              <a:t>High Risk Result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1360166-0441-42A1-DED8-42EF5B71FB63}"/>
              </a:ext>
            </a:extLst>
          </p:cNvPr>
          <p:cNvSpPr>
            <a:spLocks noGrp="1"/>
          </p:cNvSpPr>
          <p:nvPr>
            <p:ph idx="1"/>
          </p:nvPr>
        </p:nvSpPr>
        <p:spPr>
          <a:xfrm>
            <a:off x="4447308" y="591344"/>
            <a:ext cx="6906491" cy="5585619"/>
          </a:xfrm>
        </p:spPr>
        <p:txBody>
          <a:bodyPr anchor="ctr">
            <a:normAutofit/>
          </a:bodyPr>
          <a:lstStyle/>
          <a:p>
            <a:r>
              <a:rPr lang="en-US" sz="2800" dirty="0"/>
              <a:t>Your NIPS result shows an increased risk for______ in your pregnancy. This is not a diagnosis.</a:t>
            </a:r>
          </a:p>
          <a:p>
            <a:r>
              <a:rPr lang="en-US" sz="2800" dirty="0"/>
              <a:t>The chance that the baby is truly affected is ____% </a:t>
            </a:r>
            <a:r>
              <a:rPr lang="en-US" sz="2800" b="1" dirty="0"/>
              <a:t>(calculate PPV), </a:t>
            </a:r>
            <a:r>
              <a:rPr lang="en-US" sz="2800" dirty="0"/>
              <a:t>with ____% chance baby does not have this condition.</a:t>
            </a:r>
          </a:p>
          <a:p>
            <a:r>
              <a:rPr lang="en-US" sz="2800" dirty="0"/>
              <a:t>The only way we can be sure is by prenatal diagnosis or testing after birth</a:t>
            </a:r>
          </a:p>
          <a:p>
            <a:pPr lvl="1"/>
            <a:r>
              <a:rPr lang="en-US" dirty="0"/>
              <a:t>Available options (CVS vs Amniocentesis)</a:t>
            </a:r>
          </a:p>
          <a:p>
            <a:r>
              <a:rPr lang="en-US" dirty="0"/>
              <a:t>Next Steps:</a:t>
            </a:r>
          </a:p>
          <a:p>
            <a:pPr lvl="1"/>
            <a:r>
              <a:rPr lang="en-US" dirty="0"/>
              <a:t>Genetic Counseling/MFM Referral to review these results and help you decide next steps</a:t>
            </a:r>
          </a:p>
          <a:p>
            <a:pPr lvl="1"/>
            <a:r>
              <a:rPr lang="en-US" dirty="0"/>
              <a:t>Targeted ultrasound </a:t>
            </a:r>
          </a:p>
          <a:p>
            <a:pPr lvl="1"/>
            <a:endParaRPr lang="en-US" dirty="0"/>
          </a:p>
        </p:txBody>
      </p:sp>
    </p:spTree>
    <p:extLst>
      <p:ext uri="{BB962C8B-B14F-4D97-AF65-F5344CB8AC3E}">
        <p14:creationId xmlns:p14="http://schemas.microsoft.com/office/powerpoint/2010/main" val="3056826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38D4D-31DE-6B1E-0082-07B02C67042A}"/>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Positive Predictive Value (PPV)</a:t>
            </a:r>
          </a:p>
        </p:txBody>
      </p:sp>
      <p:sp>
        <p:nvSpPr>
          <p:cNvPr id="3" name="Content Placeholder 2">
            <a:extLst>
              <a:ext uri="{FF2B5EF4-FFF2-40B4-BE49-F238E27FC236}">
                <a16:creationId xmlns:a16="http://schemas.microsoft.com/office/drawing/2014/main" id="{497CEE00-987C-461E-B757-943C4A00AEFB}"/>
              </a:ext>
            </a:extLst>
          </p:cNvPr>
          <p:cNvSpPr>
            <a:spLocks noGrp="1"/>
          </p:cNvSpPr>
          <p:nvPr>
            <p:ph idx="1"/>
          </p:nvPr>
        </p:nvSpPr>
        <p:spPr>
          <a:xfrm>
            <a:off x="4835711" y="1201328"/>
            <a:ext cx="6555347" cy="5546047"/>
          </a:xfrm>
        </p:spPr>
        <p:txBody>
          <a:bodyPr anchor="ctr">
            <a:normAutofit/>
          </a:bodyPr>
          <a:lstStyle/>
          <a:p>
            <a:r>
              <a:rPr lang="en-US" altLang="en-US" sz="1800" dirty="0"/>
              <a:t>For a test with known sensitivity and specificity, you can project the PPV for a specific population (with a known or estimated prevalence) using maternal age as </a:t>
            </a:r>
            <a:r>
              <a:rPr lang="en-US" altLang="en-US" sz="1800" dirty="0" err="1"/>
              <a:t>apriori</a:t>
            </a:r>
            <a:r>
              <a:rPr lang="en-US" altLang="en-US" sz="1800" dirty="0"/>
              <a:t> risk </a:t>
            </a:r>
          </a:p>
          <a:p>
            <a:r>
              <a:rPr lang="en-US" sz="1800" dirty="0"/>
              <a:t>Contrast the PPV of trisomy 21 at 16 weeks by maternal age</a:t>
            </a:r>
          </a:p>
          <a:p>
            <a:pPr marL="25400" indent="0">
              <a:buNone/>
            </a:pPr>
            <a:r>
              <a:rPr lang="en-US" sz="1800" dirty="0"/>
              <a:t>	23 @ EDD 	PPV 50%</a:t>
            </a:r>
          </a:p>
          <a:p>
            <a:pPr marL="25400" indent="0">
              <a:buNone/>
            </a:pPr>
            <a:r>
              <a:rPr lang="en-US" sz="1800" dirty="0"/>
              <a:t>	33 @ EDD	PPV 71%</a:t>
            </a:r>
          </a:p>
          <a:p>
            <a:pPr marL="25400" indent="0">
              <a:buNone/>
            </a:pPr>
            <a:r>
              <a:rPr lang="en-US" sz="1800" dirty="0"/>
              <a:t>	43 @ EDD	PPV 97%</a:t>
            </a:r>
          </a:p>
          <a:p>
            <a:pPr marL="311150" indent="-285750"/>
            <a:r>
              <a:rPr lang="en-US" sz="1800" dirty="0"/>
              <a:t>Consider calculating PPV on your patient’s results integrating specificity and sensitivity reported on the lab report and using a published calculator such as:</a:t>
            </a:r>
            <a:endParaRPr lang="en-US" sz="1800" dirty="0">
              <a:hlinkClick r:id="" action="ppaction://noaction"/>
            </a:endParaRPr>
          </a:p>
          <a:p>
            <a:pPr marL="25400" indent="0" algn="ctr">
              <a:buNone/>
            </a:pPr>
            <a:r>
              <a:rPr lang="en-US" sz="1800" dirty="0">
                <a:hlinkClick r:id="" action="ppaction://noaction"/>
              </a:rPr>
              <a:t>https://www.perinatalquality.org/Vendors/NSGC/NIPT/</a:t>
            </a:r>
            <a:endParaRPr lang="en-US" sz="1800" dirty="0"/>
          </a:p>
          <a:p>
            <a:endParaRPr lang="en-US" altLang="en-US" sz="1800" dirty="0"/>
          </a:p>
          <a:p>
            <a:endParaRPr lang="en-US" altLang="en-US" sz="1100" dirty="0"/>
          </a:p>
          <a:p>
            <a:endParaRPr lang="en-US" dirty="0"/>
          </a:p>
        </p:txBody>
      </p:sp>
      <p:sp>
        <p:nvSpPr>
          <p:cNvPr id="4" name="Title 1">
            <a:extLst>
              <a:ext uri="{FF2B5EF4-FFF2-40B4-BE49-F238E27FC236}">
                <a16:creationId xmlns:a16="http://schemas.microsoft.com/office/drawing/2014/main" id="{0F0970FE-9B47-7F6B-D699-1A62D9BBB68D}"/>
              </a:ext>
            </a:extLst>
          </p:cNvPr>
          <p:cNvSpPr txBox="1">
            <a:spLocks/>
          </p:cNvSpPr>
          <p:nvPr/>
        </p:nvSpPr>
        <p:spPr>
          <a:xfrm>
            <a:off x="466722" y="4345253"/>
            <a:ext cx="3201366" cy="167029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i="1" dirty="0">
                <a:solidFill>
                  <a:srgbClr val="FFFFFF"/>
                </a:solidFill>
              </a:rPr>
              <a:t>Chance that the fetus is truly affected given a positive result</a:t>
            </a:r>
          </a:p>
        </p:txBody>
      </p:sp>
    </p:spTree>
    <p:extLst>
      <p:ext uri="{BB962C8B-B14F-4D97-AF65-F5344CB8AC3E}">
        <p14:creationId xmlns:p14="http://schemas.microsoft.com/office/powerpoint/2010/main" val="2041370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A9A1A-DD78-B5EC-B489-EE495D559DB0}"/>
              </a:ext>
            </a:extLst>
          </p:cNvPr>
          <p:cNvSpPr>
            <a:spLocks noGrp="1"/>
          </p:cNvSpPr>
          <p:nvPr>
            <p:ph type="title"/>
          </p:nvPr>
        </p:nvSpPr>
        <p:spPr/>
        <p:txBody>
          <a:bodyPr/>
          <a:lstStyle/>
          <a:p>
            <a:r>
              <a:rPr lang="en-US" dirty="0"/>
              <a:t>Conflict of Interest Statement</a:t>
            </a:r>
          </a:p>
        </p:txBody>
      </p:sp>
      <p:sp>
        <p:nvSpPr>
          <p:cNvPr id="3" name="Content Placeholder 2">
            <a:extLst>
              <a:ext uri="{FF2B5EF4-FFF2-40B4-BE49-F238E27FC236}">
                <a16:creationId xmlns:a16="http://schemas.microsoft.com/office/drawing/2014/main" id="{ECC400AF-B04D-19B1-7E64-C07A8AC1C15C}"/>
              </a:ext>
            </a:extLst>
          </p:cNvPr>
          <p:cNvSpPr>
            <a:spLocks noGrp="1"/>
          </p:cNvSpPr>
          <p:nvPr>
            <p:ph idx="1"/>
          </p:nvPr>
        </p:nvSpPr>
        <p:spPr/>
        <p:txBody>
          <a:bodyPr/>
          <a:lstStyle/>
          <a:p>
            <a:r>
              <a:rPr lang="en-US" dirty="0"/>
              <a:t>No conflicts to declare</a:t>
            </a:r>
          </a:p>
          <a:p>
            <a:r>
              <a:rPr lang="en-US" dirty="0"/>
              <a:t>Discussion of labs is based on personal clinical experience</a:t>
            </a:r>
          </a:p>
        </p:txBody>
      </p:sp>
    </p:spTree>
    <p:extLst>
      <p:ext uri="{BB962C8B-B14F-4D97-AF65-F5344CB8AC3E}">
        <p14:creationId xmlns:p14="http://schemas.microsoft.com/office/powerpoint/2010/main" val="684834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8464AF-CE4A-421D-8A52-1EBB97453B26}"/>
              </a:ext>
            </a:extLst>
          </p:cNvPr>
          <p:cNvSpPr>
            <a:spLocks noGrp="1"/>
          </p:cNvSpPr>
          <p:nvPr>
            <p:ph type="title"/>
          </p:nvPr>
        </p:nvSpPr>
        <p:spPr>
          <a:xfrm>
            <a:off x="1171074" y="1396686"/>
            <a:ext cx="3240506" cy="4064628"/>
          </a:xfrm>
        </p:spPr>
        <p:txBody>
          <a:bodyPr>
            <a:normAutofit/>
          </a:bodyPr>
          <a:lstStyle/>
          <a:p>
            <a:r>
              <a:rPr lang="en-US" sz="4100">
                <a:solidFill>
                  <a:srgbClr val="FFFFFF"/>
                </a:solidFill>
              </a:rPr>
              <a:t>Beware the Uninformative Result!</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997EA25-CF13-86E1-9CB1-D7128DE72D90}"/>
              </a:ext>
            </a:extLst>
          </p:cNvPr>
          <p:cNvSpPr>
            <a:spLocks noGrp="1"/>
          </p:cNvSpPr>
          <p:nvPr>
            <p:ph idx="1"/>
          </p:nvPr>
        </p:nvSpPr>
        <p:spPr>
          <a:xfrm>
            <a:off x="5370153" y="1526033"/>
            <a:ext cx="5536397" cy="3935281"/>
          </a:xfrm>
        </p:spPr>
        <p:txBody>
          <a:bodyPr>
            <a:normAutofit fontScale="92500" lnSpcReduction="10000"/>
          </a:bodyPr>
          <a:lstStyle/>
          <a:p>
            <a:r>
              <a:rPr lang="en-US" sz="2400" dirty="0"/>
              <a:t>Low Fetal Fraction</a:t>
            </a:r>
          </a:p>
          <a:p>
            <a:pPr lvl="1"/>
            <a:r>
              <a:rPr lang="en-US" dirty="0"/>
              <a:t>Redraw? </a:t>
            </a:r>
          </a:p>
          <a:p>
            <a:r>
              <a:rPr lang="en-US" sz="2400" dirty="0"/>
              <a:t>Atypical Finding</a:t>
            </a:r>
          </a:p>
          <a:p>
            <a:pPr lvl="1"/>
            <a:r>
              <a:rPr lang="en-US" dirty="0"/>
              <a:t>May suggest chromosome abnormality outside scope of NIPS</a:t>
            </a:r>
          </a:p>
          <a:p>
            <a:pPr lvl="1"/>
            <a:r>
              <a:rPr lang="en-US" dirty="0"/>
              <a:t>May suggest maternal chromosome aberration</a:t>
            </a:r>
          </a:p>
          <a:p>
            <a:r>
              <a:rPr lang="en-US" sz="2400" dirty="0"/>
              <a:t>Consider calling lab for additional information</a:t>
            </a:r>
          </a:p>
          <a:p>
            <a:r>
              <a:rPr lang="en-US" sz="2400" dirty="0"/>
              <a:t>Refer to genetic counseling/MFM for consideration of diagnostic testing and possible maternal workup</a:t>
            </a:r>
          </a:p>
        </p:txBody>
      </p:sp>
    </p:spTree>
    <p:extLst>
      <p:ext uri="{BB962C8B-B14F-4D97-AF65-F5344CB8AC3E}">
        <p14:creationId xmlns:p14="http://schemas.microsoft.com/office/powerpoint/2010/main" val="3883894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2C1BBF-A18D-E15B-1E76-F26364542234}"/>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5000" i="1" kern="1200" dirty="0">
                <a:solidFill>
                  <a:schemeClr val="tx1"/>
                </a:solidFill>
                <a:latin typeface="+mj-lt"/>
                <a:ea typeface="+mj-ea"/>
                <a:cs typeface="+mj-cs"/>
              </a:rPr>
              <a:t>If ultrasound findings corroborate the NIPS result, is prenatal or postnatal dx still necessary?</a:t>
            </a:r>
            <a:br>
              <a:rPr lang="en-US" sz="5000" i="1" kern="1200" dirty="0">
                <a:solidFill>
                  <a:schemeClr val="tx1"/>
                </a:solidFill>
                <a:latin typeface="+mj-lt"/>
                <a:ea typeface="+mj-ea"/>
                <a:cs typeface="+mj-cs"/>
              </a:rPr>
            </a:br>
            <a:endParaRPr lang="en-US" sz="5000" kern="1200" dirty="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518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00C8F1-EF27-62EA-A0CE-390D74B3939E}"/>
              </a:ext>
            </a:extLst>
          </p:cNvPr>
          <p:cNvSpPr>
            <a:spLocks noGrp="1"/>
          </p:cNvSpPr>
          <p:nvPr>
            <p:ph type="title"/>
          </p:nvPr>
        </p:nvSpPr>
        <p:spPr>
          <a:xfrm>
            <a:off x="461273" y="2037718"/>
            <a:ext cx="3115265" cy="1147934"/>
          </a:xfrm>
        </p:spPr>
        <p:txBody>
          <a:bodyPr anchor="b">
            <a:normAutofit/>
          </a:bodyPr>
          <a:lstStyle/>
          <a:p>
            <a:pPr algn="ctr"/>
            <a:r>
              <a:rPr lang="en-US" sz="6600" i="1" dirty="0">
                <a:solidFill>
                  <a:srgbClr val="FFFFFF"/>
                </a:solidFill>
              </a:rPr>
              <a:t>Yes! </a:t>
            </a:r>
          </a:p>
        </p:txBody>
      </p:sp>
      <p:graphicFrame>
        <p:nvGraphicFramePr>
          <p:cNvPr id="5" name="Content Placeholder 2">
            <a:extLst>
              <a:ext uri="{FF2B5EF4-FFF2-40B4-BE49-F238E27FC236}">
                <a16:creationId xmlns:a16="http://schemas.microsoft.com/office/drawing/2014/main" id="{96FB5779-2848-54E3-79EC-9D18BC298CE2}"/>
              </a:ext>
            </a:extLst>
          </p:cNvPr>
          <p:cNvGraphicFramePr>
            <a:graphicFrameLocks noGrp="1"/>
          </p:cNvGraphicFramePr>
          <p:nvPr>
            <p:ph idx="1"/>
            <p:extLst>
              <p:ext uri="{D42A27DB-BD31-4B8C-83A1-F6EECF244321}">
                <p14:modId xmlns:p14="http://schemas.microsoft.com/office/powerpoint/2010/main" val="213883610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9706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4592-DA37-E2E6-774D-F2955EA41AFE}"/>
              </a:ext>
            </a:extLst>
          </p:cNvPr>
          <p:cNvSpPr>
            <a:spLocks noGrp="1"/>
          </p:cNvSpPr>
          <p:nvPr>
            <p:ph type="title"/>
          </p:nvPr>
        </p:nvSpPr>
        <p:spPr>
          <a:xfrm>
            <a:off x="838200" y="344245"/>
            <a:ext cx="10515600" cy="1325563"/>
          </a:xfrm>
        </p:spPr>
        <p:txBody>
          <a:bodyPr/>
          <a:lstStyle/>
          <a:p>
            <a:r>
              <a:rPr lang="en-US" dirty="0"/>
              <a:t>References </a:t>
            </a:r>
          </a:p>
        </p:txBody>
      </p:sp>
      <p:sp>
        <p:nvSpPr>
          <p:cNvPr id="3" name="Content Placeholder 2">
            <a:extLst>
              <a:ext uri="{FF2B5EF4-FFF2-40B4-BE49-F238E27FC236}">
                <a16:creationId xmlns:a16="http://schemas.microsoft.com/office/drawing/2014/main" id="{9CD25D0C-2706-AAD9-E086-4F86D8AD7FEB}"/>
              </a:ext>
            </a:extLst>
          </p:cNvPr>
          <p:cNvSpPr>
            <a:spLocks noGrp="1"/>
          </p:cNvSpPr>
          <p:nvPr>
            <p:ph idx="1"/>
          </p:nvPr>
        </p:nvSpPr>
        <p:spPr>
          <a:xfrm>
            <a:off x="838200" y="1495313"/>
            <a:ext cx="10515600" cy="5658521"/>
          </a:xfrm>
        </p:spPr>
        <p:txBody>
          <a:bodyPr>
            <a:normAutofit fontScale="47500" lnSpcReduction="20000"/>
          </a:bodyPr>
          <a:lstStyle/>
          <a:p>
            <a:pPr marL="514350" indent="-514350">
              <a:buAutoNum type="arabicPeriod"/>
            </a:pPr>
            <a:r>
              <a:rPr lang="en-US" b="0" i="0" dirty="0" err="1">
                <a:solidFill>
                  <a:srgbClr val="1C1D1E"/>
                </a:solidFill>
                <a:effectLst/>
              </a:rPr>
              <a:t>Ravitsky</a:t>
            </a:r>
            <a:r>
              <a:rPr lang="en-US" b="0" i="0" dirty="0">
                <a:solidFill>
                  <a:srgbClr val="1C1D1E"/>
                </a:solidFill>
                <a:effectLst/>
              </a:rPr>
              <a:t>, V., Roy, M.,  Haidar, H., </a:t>
            </a:r>
            <a:r>
              <a:rPr lang="en-US" b="0" i="0" dirty="0" err="1">
                <a:solidFill>
                  <a:srgbClr val="1C1D1E"/>
                </a:solidFill>
                <a:effectLst/>
              </a:rPr>
              <a:t>Henneman</a:t>
            </a:r>
            <a:r>
              <a:rPr lang="en-US" b="0" i="0" dirty="0">
                <a:solidFill>
                  <a:srgbClr val="1C1D1E"/>
                </a:solidFill>
                <a:effectLst/>
              </a:rPr>
              <a:t>, L., Marshall, J., Newson, A.J., Ngan, O., Nov-</a:t>
            </a:r>
            <a:r>
              <a:rPr lang="en-US" b="0" i="0" dirty="0" err="1">
                <a:solidFill>
                  <a:srgbClr val="1C1D1E"/>
                </a:solidFill>
                <a:effectLst/>
              </a:rPr>
              <a:t>Klaiman</a:t>
            </a:r>
            <a:r>
              <a:rPr lang="en-US" b="0" i="0" dirty="0">
                <a:solidFill>
                  <a:srgbClr val="1C1D1E"/>
                </a:solidFill>
                <a:effectLst/>
              </a:rPr>
              <a:t>, T. The Emergence and Global Spread of Noninvasive Prenatal Testing 2021 Oct. </a:t>
            </a:r>
            <a:r>
              <a:rPr lang="sv-SE" b="0" i="0" dirty="0">
                <a:solidFill>
                  <a:srgbClr val="1C1D1E"/>
                </a:solidFill>
                <a:effectLst/>
              </a:rPr>
              <a:t>Annu. Rev. Genom. Hum. Genet. doi: 10.1146/annurev-genom-083118-015053</a:t>
            </a:r>
            <a:endParaRPr lang="en-US" b="0" i="0" dirty="0">
              <a:solidFill>
                <a:srgbClr val="1C1D1E"/>
              </a:solidFill>
              <a:effectLst/>
            </a:endParaRPr>
          </a:p>
          <a:p>
            <a:pPr marL="514350" indent="-514350">
              <a:buAutoNum type="arabicPeriod"/>
            </a:pPr>
            <a:r>
              <a:rPr lang="en-US" b="0" i="0" dirty="0" err="1">
                <a:solidFill>
                  <a:srgbClr val="1C1D1E"/>
                </a:solidFill>
                <a:effectLst/>
              </a:rPr>
              <a:t>Kinnings</a:t>
            </a:r>
            <a:r>
              <a:rPr lang="en-US" b="0" i="0" dirty="0">
                <a:solidFill>
                  <a:srgbClr val="1C1D1E"/>
                </a:solidFill>
                <a:effectLst/>
              </a:rPr>
              <a:t>, S. L., Geis, J. A., </a:t>
            </a:r>
            <a:r>
              <a:rPr lang="en-US" b="0" i="0" dirty="0" err="1">
                <a:solidFill>
                  <a:srgbClr val="1C1D1E"/>
                </a:solidFill>
                <a:effectLst/>
              </a:rPr>
              <a:t>Almasri</a:t>
            </a:r>
            <a:r>
              <a:rPr lang="en-US" b="0" i="0" dirty="0">
                <a:solidFill>
                  <a:srgbClr val="1C1D1E"/>
                </a:solidFill>
                <a:effectLst/>
              </a:rPr>
              <a:t>, E., Wang, H., Guan, X., McCullough, R. M., Bombard, A. T., Saldivar, J.-S., </a:t>
            </a:r>
            <a:r>
              <a:rPr lang="en-US" b="0" i="0" dirty="0" err="1">
                <a:solidFill>
                  <a:srgbClr val="1C1D1E"/>
                </a:solidFill>
                <a:effectLst/>
              </a:rPr>
              <a:t>Oeth</a:t>
            </a:r>
            <a:r>
              <a:rPr lang="en-US" b="0" i="0" dirty="0">
                <a:solidFill>
                  <a:srgbClr val="1C1D1E"/>
                </a:solidFill>
                <a:effectLst/>
              </a:rPr>
              <a:t>, P., and </a:t>
            </a:r>
            <a:r>
              <a:rPr lang="en-US" b="0" i="0" dirty="0" err="1">
                <a:solidFill>
                  <a:srgbClr val="1C1D1E"/>
                </a:solidFill>
                <a:effectLst/>
              </a:rPr>
              <a:t>Deciu</a:t>
            </a:r>
            <a:r>
              <a:rPr lang="en-US" b="0" i="0" dirty="0">
                <a:solidFill>
                  <a:srgbClr val="1C1D1E"/>
                </a:solidFill>
                <a:effectLst/>
              </a:rPr>
              <a:t>, C. (2015) Factors affecting levels of circulating cell-free fetal DNA in maternal plasma and their implications for noninvasive prenatal testing. </a:t>
            </a:r>
            <a:r>
              <a:rPr lang="en-US" b="0" dirty="0" err="1">
                <a:solidFill>
                  <a:srgbClr val="1C1D1E"/>
                </a:solidFill>
                <a:effectLst/>
              </a:rPr>
              <a:t>Prenat</a:t>
            </a:r>
            <a:r>
              <a:rPr lang="en-US" b="0" dirty="0">
                <a:solidFill>
                  <a:srgbClr val="1C1D1E"/>
                </a:solidFill>
                <a:effectLst/>
              </a:rPr>
              <a:t> </a:t>
            </a:r>
            <a:r>
              <a:rPr lang="en-US" b="0" dirty="0" err="1">
                <a:solidFill>
                  <a:srgbClr val="1C1D1E"/>
                </a:solidFill>
                <a:effectLst/>
              </a:rPr>
              <a:t>Diagn</a:t>
            </a:r>
            <a:r>
              <a:rPr lang="en-US" b="0" i="0" dirty="0">
                <a:solidFill>
                  <a:srgbClr val="1C1D1E"/>
                </a:solidFill>
                <a:effectLst/>
              </a:rPr>
              <a:t>, 35: 816– 822. </a:t>
            </a:r>
            <a:r>
              <a:rPr lang="en-US" b="0" i="0" dirty="0" err="1">
                <a:solidFill>
                  <a:srgbClr val="1C1D1E"/>
                </a:solidFill>
                <a:effectLst/>
              </a:rPr>
              <a:t>doi</a:t>
            </a:r>
            <a:r>
              <a:rPr lang="en-US" b="0" i="0" dirty="0">
                <a:solidFill>
                  <a:srgbClr val="1C1D1E"/>
                </a:solidFill>
                <a:effectLst/>
              </a:rPr>
              <a:t>: </a:t>
            </a:r>
            <a:r>
              <a:rPr lang="en-US" b="0" i="0" u="none" strike="noStrike" dirty="0">
                <a:solidFill>
                  <a:srgbClr val="005274"/>
                </a:solidFill>
                <a:effectLst/>
                <a:hlinkClick r:id="rId3" tooltip="Link to external resource: 10.1002/pd.4625"/>
              </a:rPr>
              <a:t>10.1002/pd.4625</a:t>
            </a:r>
            <a:r>
              <a:rPr lang="en-US" b="0" i="0" dirty="0">
                <a:solidFill>
                  <a:srgbClr val="1C1D1E"/>
                </a:solidFill>
                <a:effectLst/>
              </a:rPr>
              <a:t>.</a:t>
            </a:r>
          </a:p>
          <a:p>
            <a:pPr marL="514350" indent="-514350">
              <a:buAutoNum type="arabicPeriod"/>
            </a:pPr>
            <a:r>
              <a:rPr lang="en-US" b="0" i="0" dirty="0">
                <a:solidFill>
                  <a:srgbClr val="1C1D1E"/>
                </a:solidFill>
                <a:effectLst/>
              </a:rPr>
              <a:t>Rolnik, D.L., da Silva Costa, F., Lee, T.J., Schmid, M. and McLennan, A.C. (2018), Association between fetal fraction on cell-free DNA testing and first-trimester markers for pre-eclampsia. Ultrasound </a:t>
            </a:r>
            <a:r>
              <a:rPr lang="en-US" b="0" i="0" dirty="0" err="1">
                <a:solidFill>
                  <a:srgbClr val="1C1D1E"/>
                </a:solidFill>
                <a:effectLst/>
              </a:rPr>
              <a:t>Obstet</a:t>
            </a:r>
            <a:r>
              <a:rPr lang="en-US" b="0" i="0" dirty="0">
                <a:solidFill>
                  <a:srgbClr val="1C1D1E"/>
                </a:solidFill>
                <a:effectLst/>
              </a:rPr>
              <a:t> </a:t>
            </a:r>
            <a:r>
              <a:rPr lang="en-US" b="0" i="0" dirty="0" err="1">
                <a:solidFill>
                  <a:srgbClr val="1C1D1E"/>
                </a:solidFill>
                <a:effectLst/>
              </a:rPr>
              <a:t>Gynecol</a:t>
            </a:r>
            <a:r>
              <a:rPr lang="en-US" b="0" i="0" dirty="0">
                <a:solidFill>
                  <a:srgbClr val="1C1D1E"/>
                </a:solidFill>
                <a:effectLst/>
              </a:rPr>
              <a:t>, 52: 722-727. </a:t>
            </a:r>
            <a:r>
              <a:rPr lang="en-US" b="0" i="0" u="none" strike="noStrike" dirty="0">
                <a:solidFill>
                  <a:srgbClr val="032977"/>
                </a:solidFill>
                <a:effectLst/>
                <a:hlinkClick r:id="rId4"/>
              </a:rPr>
              <a:t>https://doi.org/10.1002/uog.18993</a:t>
            </a:r>
            <a:endParaRPr lang="en-US" b="0" i="0" u="none" strike="noStrike" dirty="0">
              <a:solidFill>
                <a:srgbClr val="032977"/>
              </a:solidFill>
              <a:effectLst/>
            </a:endParaRPr>
          </a:p>
          <a:p>
            <a:pPr marL="514350" indent="-514350">
              <a:buAutoNum type="arabicPeriod"/>
            </a:pPr>
            <a:r>
              <a:rPr lang="en-US" b="0" i="0" dirty="0">
                <a:solidFill>
                  <a:srgbClr val="212121"/>
                </a:solidFill>
                <a:effectLst/>
              </a:rPr>
              <a:t>Clapp MA, Berry M, Shook LL, Roberts PS, Goldfarb IT, Bernstein SN. Low Fetal Fraction and Birth Weight in Women with Negative First-Trimester Cell-Free DNA Screening. Am J </a:t>
            </a:r>
            <a:r>
              <a:rPr lang="en-US" b="0" i="0" dirty="0" err="1">
                <a:solidFill>
                  <a:srgbClr val="212121"/>
                </a:solidFill>
                <a:effectLst/>
              </a:rPr>
              <a:t>Perinatol</a:t>
            </a:r>
            <a:r>
              <a:rPr lang="en-US" b="0" i="0" dirty="0">
                <a:solidFill>
                  <a:srgbClr val="212121"/>
                </a:solidFill>
                <a:effectLst/>
              </a:rPr>
              <a:t>. 2020 Jan;37(1):86-91. </a:t>
            </a:r>
            <a:r>
              <a:rPr lang="en-US" b="0" i="0" dirty="0" err="1">
                <a:solidFill>
                  <a:srgbClr val="212121"/>
                </a:solidFill>
                <a:effectLst/>
              </a:rPr>
              <a:t>doi</a:t>
            </a:r>
            <a:r>
              <a:rPr lang="en-US" b="0" i="0" dirty="0">
                <a:solidFill>
                  <a:srgbClr val="212121"/>
                </a:solidFill>
                <a:effectLst/>
              </a:rPr>
              <a:t>: 10.1055/s-0039-1700860. </a:t>
            </a:r>
            <a:r>
              <a:rPr lang="en-US" b="0" i="0" dirty="0" err="1">
                <a:solidFill>
                  <a:srgbClr val="212121"/>
                </a:solidFill>
                <a:effectLst/>
              </a:rPr>
              <a:t>Epub</a:t>
            </a:r>
            <a:r>
              <a:rPr lang="en-US" b="0" i="0" dirty="0">
                <a:solidFill>
                  <a:srgbClr val="212121"/>
                </a:solidFill>
                <a:effectLst/>
              </a:rPr>
              <a:t> 2019 Nov 18. PMID: 31739367.</a:t>
            </a:r>
          </a:p>
          <a:p>
            <a:pPr marL="514350" indent="-514350">
              <a:buAutoNum type="arabicPeriod"/>
            </a:pPr>
            <a:r>
              <a:rPr lang="en-US" b="0" i="0" dirty="0">
                <a:solidFill>
                  <a:srgbClr val="212121"/>
                </a:solidFill>
                <a:effectLst/>
              </a:rPr>
              <a:t>Gerson KD, Truong S, Haviland MJ, O'Brien BM, Hacker MR, Spiel MH. Low fetal fraction of cell-free DNA predicts placental dysfunction and hypertensive disease in pregnancy. Pregnancy </a:t>
            </a:r>
            <a:r>
              <a:rPr lang="en-US" b="0" i="0" dirty="0" err="1">
                <a:solidFill>
                  <a:srgbClr val="212121"/>
                </a:solidFill>
                <a:effectLst/>
              </a:rPr>
              <a:t>Hypertens</a:t>
            </a:r>
            <a:r>
              <a:rPr lang="en-US" b="0" i="0" dirty="0">
                <a:solidFill>
                  <a:srgbClr val="212121"/>
                </a:solidFill>
                <a:effectLst/>
              </a:rPr>
              <a:t>. 2019 Apr;16:148-153. </a:t>
            </a:r>
            <a:r>
              <a:rPr lang="en-US" b="0" i="0" dirty="0" err="1">
                <a:solidFill>
                  <a:srgbClr val="212121"/>
                </a:solidFill>
                <a:effectLst/>
              </a:rPr>
              <a:t>doi</a:t>
            </a:r>
            <a:r>
              <a:rPr lang="en-US" b="0" i="0" dirty="0">
                <a:solidFill>
                  <a:srgbClr val="212121"/>
                </a:solidFill>
                <a:effectLst/>
              </a:rPr>
              <a:t>: 10.1016/j.preghy.2019.04.002. </a:t>
            </a:r>
            <a:r>
              <a:rPr lang="en-US" b="0" i="0" dirty="0" err="1">
                <a:solidFill>
                  <a:srgbClr val="212121"/>
                </a:solidFill>
                <a:effectLst/>
              </a:rPr>
              <a:t>Epub</a:t>
            </a:r>
            <a:r>
              <a:rPr lang="en-US" b="0" i="0" dirty="0">
                <a:solidFill>
                  <a:srgbClr val="212121"/>
                </a:solidFill>
                <a:effectLst/>
              </a:rPr>
              <a:t> 2019 Apr 13. PMID: 31056151.</a:t>
            </a:r>
          </a:p>
          <a:p>
            <a:pPr marL="514350" indent="-514350">
              <a:buAutoNum type="arabicPeriod"/>
            </a:pPr>
            <a:r>
              <a:rPr lang="en-US" b="0" i="0" dirty="0" err="1">
                <a:solidFill>
                  <a:srgbClr val="212121"/>
                </a:solidFill>
                <a:effectLst/>
              </a:rPr>
              <a:t>Morano</a:t>
            </a:r>
            <a:r>
              <a:rPr lang="en-US" b="0" i="0" dirty="0">
                <a:solidFill>
                  <a:srgbClr val="212121"/>
                </a:solidFill>
                <a:effectLst/>
              </a:rPr>
              <a:t> D, Rossi S, </a:t>
            </a:r>
            <a:r>
              <a:rPr lang="en-US" b="0" i="0" dirty="0" err="1">
                <a:solidFill>
                  <a:srgbClr val="212121"/>
                </a:solidFill>
                <a:effectLst/>
              </a:rPr>
              <a:t>Lapucci</a:t>
            </a:r>
            <a:r>
              <a:rPr lang="en-US" b="0" i="0" dirty="0">
                <a:solidFill>
                  <a:srgbClr val="212121"/>
                </a:solidFill>
                <a:effectLst/>
              </a:rPr>
              <a:t> C, </a:t>
            </a:r>
            <a:r>
              <a:rPr lang="en-US" b="0" i="0" dirty="0" err="1">
                <a:solidFill>
                  <a:srgbClr val="212121"/>
                </a:solidFill>
                <a:effectLst/>
              </a:rPr>
              <a:t>Pittalis</a:t>
            </a:r>
            <a:r>
              <a:rPr lang="en-US" b="0" i="0" dirty="0">
                <a:solidFill>
                  <a:srgbClr val="212121"/>
                </a:solidFill>
                <a:effectLst/>
              </a:rPr>
              <a:t> MC, Farina A. Cell-Free DNA (</a:t>
            </a:r>
            <a:r>
              <a:rPr lang="en-US" b="0" i="0" dirty="0" err="1">
                <a:solidFill>
                  <a:srgbClr val="212121"/>
                </a:solidFill>
                <a:effectLst/>
              </a:rPr>
              <a:t>cfDNA</a:t>
            </a:r>
            <a:r>
              <a:rPr lang="en-US" b="0" i="0" dirty="0">
                <a:solidFill>
                  <a:srgbClr val="212121"/>
                </a:solidFill>
                <a:effectLst/>
              </a:rPr>
              <a:t>) Fetal Fraction in Early- and Late-Onset Fetal Growth Restriction. Mol </a:t>
            </a:r>
            <a:r>
              <a:rPr lang="en-US" b="0" i="0" dirty="0" err="1">
                <a:solidFill>
                  <a:srgbClr val="212121"/>
                </a:solidFill>
                <a:effectLst/>
              </a:rPr>
              <a:t>Diagn</a:t>
            </a:r>
            <a:r>
              <a:rPr lang="en-US" b="0" i="0" dirty="0">
                <a:solidFill>
                  <a:srgbClr val="212121"/>
                </a:solidFill>
                <a:effectLst/>
              </a:rPr>
              <a:t> </a:t>
            </a:r>
            <a:r>
              <a:rPr lang="en-US" b="0" i="0" dirty="0" err="1">
                <a:solidFill>
                  <a:srgbClr val="212121"/>
                </a:solidFill>
                <a:effectLst/>
              </a:rPr>
              <a:t>Ther</a:t>
            </a:r>
            <a:r>
              <a:rPr lang="en-US" b="0" i="0" dirty="0">
                <a:solidFill>
                  <a:srgbClr val="212121"/>
                </a:solidFill>
                <a:effectLst/>
              </a:rPr>
              <a:t>. 2018 Oct;22(5):613-619. </a:t>
            </a:r>
            <a:r>
              <a:rPr lang="en-US" b="0" i="0" dirty="0" err="1">
                <a:solidFill>
                  <a:srgbClr val="212121"/>
                </a:solidFill>
                <a:effectLst/>
              </a:rPr>
              <a:t>doi</a:t>
            </a:r>
            <a:r>
              <a:rPr lang="en-US" b="0" i="0" dirty="0">
                <a:solidFill>
                  <a:srgbClr val="212121"/>
                </a:solidFill>
                <a:effectLst/>
              </a:rPr>
              <a:t>: 10.1007/s40291-018-0353-9. PMID: 30056492.</a:t>
            </a:r>
          </a:p>
          <a:p>
            <a:pPr marL="514350" indent="-514350">
              <a:buAutoNum type="arabicPeriod"/>
            </a:pPr>
            <a:r>
              <a:rPr lang="en-US" b="0" i="0" dirty="0">
                <a:solidFill>
                  <a:srgbClr val="212121"/>
                </a:solidFill>
                <a:effectLst/>
              </a:rPr>
              <a:t>Putra M, Idler J, Patek K, </a:t>
            </a:r>
            <a:r>
              <a:rPr lang="en-US" b="0" i="0" dirty="0" err="1">
                <a:solidFill>
                  <a:srgbClr val="212121"/>
                </a:solidFill>
                <a:effectLst/>
              </a:rPr>
              <a:t>Contos</a:t>
            </a:r>
            <a:r>
              <a:rPr lang="en-US" b="0" i="0" dirty="0">
                <a:solidFill>
                  <a:srgbClr val="212121"/>
                </a:solidFill>
                <a:effectLst/>
              </a:rPr>
              <a:t> G, Walker C, Olson D, Hicks MA, Chaperon J, </a:t>
            </a:r>
            <a:r>
              <a:rPr lang="en-US" b="0" i="0" dirty="0" err="1">
                <a:solidFill>
                  <a:srgbClr val="212121"/>
                </a:solidFill>
                <a:effectLst/>
              </a:rPr>
              <a:t>Korzeniewski</a:t>
            </a:r>
            <a:r>
              <a:rPr lang="en-US" b="0" i="0" dirty="0">
                <a:solidFill>
                  <a:srgbClr val="212121"/>
                </a:solidFill>
                <a:effectLst/>
              </a:rPr>
              <a:t> SJ, Patwardhan SC, Sokol RJ. The association of </a:t>
            </a:r>
            <a:r>
              <a:rPr lang="en-US" b="0" i="1" dirty="0">
                <a:solidFill>
                  <a:srgbClr val="212121"/>
                </a:solidFill>
                <a:effectLst/>
              </a:rPr>
              <a:t>HBB</a:t>
            </a:r>
            <a:r>
              <a:rPr lang="en-US" b="0" i="0" dirty="0">
                <a:solidFill>
                  <a:srgbClr val="212121"/>
                </a:solidFill>
                <a:effectLst/>
              </a:rPr>
              <a:t>-related significant hemoglobinopathies and low fetal fraction on noninvasive prenatal screening for fetal aneuploidy. J </a:t>
            </a:r>
            <a:r>
              <a:rPr lang="en-US" b="0" i="0" dirty="0" err="1">
                <a:solidFill>
                  <a:srgbClr val="212121"/>
                </a:solidFill>
                <a:effectLst/>
              </a:rPr>
              <a:t>Matern</a:t>
            </a:r>
            <a:r>
              <a:rPr lang="en-US" b="0" i="0" dirty="0">
                <a:solidFill>
                  <a:srgbClr val="212121"/>
                </a:solidFill>
                <a:effectLst/>
              </a:rPr>
              <a:t> Fetal Neonatal Med. 2021 Nov;34(22):3657-3661. </a:t>
            </a:r>
            <a:r>
              <a:rPr lang="en-US" b="0" i="0" dirty="0" err="1">
                <a:solidFill>
                  <a:srgbClr val="212121"/>
                </a:solidFill>
                <a:effectLst/>
              </a:rPr>
              <a:t>doi</a:t>
            </a:r>
            <a:r>
              <a:rPr lang="en-US" b="0" i="0" dirty="0">
                <a:solidFill>
                  <a:srgbClr val="212121"/>
                </a:solidFill>
                <a:effectLst/>
              </a:rPr>
              <a:t>: 10.1080/14767058.2019.1689558. </a:t>
            </a:r>
            <a:r>
              <a:rPr lang="en-US" b="0" i="0" dirty="0" err="1">
                <a:solidFill>
                  <a:srgbClr val="212121"/>
                </a:solidFill>
                <a:effectLst/>
              </a:rPr>
              <a:t>Epub</a:t>
            </a:r>
            <a:r>
              <a:rPr lang="en-US" b="0" i="0" dirty="0">
                <a:solidFill>
                  <a:srgbClr val="212121"/>
                </a:solidFill>
                <a:effectLst/>
              </a:rPr>
              <a:t> 2019 Nov 17. PMID: 31736384.</a:t>
            </a:r>
          </a:p>
          <a:p>
            <a:pPr marL="514350" indent="-514350">
              <a:buAutoNum type="arabicPeriod"/>
            </a:pPr>
            <a:r>
              <a:rPr lang="en-US" b="0" i="0" dirty="0">
                <a:solidFill>
                  <a:srgbClr val="212121"/>
                </a:solidFill>
                <a:effectLst/>
              </a:rPr>
              <a:t>Putra M, </a:t>
            </a:r>
            <a:r>
              <a:rPr lang="en-US" b="0" i="0" dirty="0" err="1">
                <a:solidFill>
                  <a:srgbClr val="212121"/>
                </a:solidFill>
                <a:effectLst/>
              </a:rPr>
              <a:t>Kaseniit</a:t>
            </a:r>
            <a:r>
              <a:rPr lang="en-US" b="0" i="0" dirty="0">
                <a:solidFill>
                  <a:srgbClr val="212121"/>
                </a:solidFill>
                <a:effectLst/>
              </a:rPr>
              <a:t> KE, Hicks MA, Muzzey D, Hackney D. The impact of HBB-related hemoglobinopathies carrier status on fetal fraction in noninvasive prenatal screening. </a:t>
            </a:r>
            <a:r>
              <a:rPr lang="en-US" b="0" i="0" dirty="0" err="1">
                <a:solidFill>
                  <a:srgbClr val="212121"/>
                </a:solidFill>
                <a:effectLst/>
              </a:rPr>
              <a:t>Prenat</a:t>
            </a:r>
            <a:r>
              <a:rPr lang="en-US" b="0" i="0" dirty="0">
                <a:solidFill>
                  <a:srgbClr val="212121"/>
                </a:solidFill>
                <a:effectLst/>
              </a:rPr>
              <a:t> </a:t>
            </a:r>
            <a:r>
              <a:rPr lang="en-US" b="0" i="0" dirty="0" err="1">
                <a:solidFill>
                  <a:srgbClr val="212121"/>
                </a:solidFill>
                <a:effectLst/>
              </a:rPr>
              <a:t>Diagn</a:t>
            </a:r>
            <a:r>
              <a:rPr lang="en-US" b="0" i="0" dirty="0">
                <a:solidFill>
                  <a:srgbClr val="212121"/>
                </a:solidFill>
                <a:effectLst/>
              </a:rPr>
              <a:t>. 2022 Apr;42(4):524-529. </a:t>
            </a:r>
            <a:r>
              <a:rPr lang="en-US" b="0" i="0" dirty="0" err="1">
                <a:solidFill>
                  <a:srgbClr val="212121"/>
                </a:solidFill>
                <a:effectLst/>
              </a:rPr>
              <a:t>doi</a:t>
            </a:r>
            <a:r>
              <a:rPr lang="en-US" b="0" i="0" dirty="0">
                <a:solidFill>
                  <a:srgbClr val="212121"/>
                </a:solidFill>
                <a:effectLst/>
              </a:rPr>
              <a:t>: 10.1002/pd.6127. </a:t>
            </a:r>
            <a:r>
              <a:rPr lang="en-US" b="0" i="0" dirty="0" err="1">
                <a:solidFill>
                  <a:srgbClr val="212121"/>
                </a:solidFill>
                <a:effectLst/>
              </a:rPr>
              <a:t>Epub</a:t>
            </a:r>
            <a:r>
              <a:rPr lang="en-US" b="0" i="0" dirty="0">
                <a:solidFill>
                  <a:srgbClr val="212121"/>
                </a:solidFill>
                <a:effectLst/>
              </a:rPr>
              <a:t> 2022 Mar 23. PMID: 35224763; PMCID: PMC9311838.</a:t>
            </a:r>
          </a:p>
          <a:p>
            <a:pPr marL="514350" indent="-514350">
              <a:buAutoNum type="arabicPeriod"/>
            </a:pPr>
            <a:r>
              <a:rPr lang="en-US" b="0" i="0" dirty="0">
                <a:solidFill>
                  <a:srgbClr val="1C1D1E"/>
                </a:solidFill>
                <a:effectLst/>
              </a:rPr>
              <a:t>Hui, L, Bianchi, DW. Fetal fraction and noninvasive prenatal testing: What clinicians need to know. </a:t>
            </a:r>
            <a:r>
              <a:rPr lang="en-US" b="0" i="1" dirty="0">
                <a:solidFill>
                  <a:srgbClr val="1C1D1E"/>
                </a:solidFill>
                <a:effectLst/>
              </a:rPr>
              <a:t>Prenatal Diagnosis</a:t>
            </a:r>
            <a:r>
              <a:rPr lang="en-US" b="0" i="0" dirty="0">
                <a:solidFill>
                  <a:srgbClr val="1C1D1E"/>
                </a:solidFill>
                <a:effectLst/>
              </a:rPr>
              <a:t>. 2020; 40: 155– 163. </a:t>
            </a:r>
            <a:r>
              <a:rPr lang="en-US" b="0" i="0" u="none" strike="noStrike" dirty="0">
                <a:solidFill>
                  <a:srgbClr val="032977"/>
                </a:solidFill>
                <a:effectLst/>
                <a:hlinkClick r:id="rId5"/>
              </a:rPr>
              <a:t>https://doi.org/10.1002/pd.5620</a:t>
            </a:r>
            <a:endParaRPr lang="en-US" b="0" i="0" dirty="0">
              <a:solidFill>
                <a:srgbClr val="1C1D1E"/>
              </a:solidFill>
              <a:effectLst/>
            </a:endParaRPr>
          </a:p>
          <a:p>
            <a:pPr marL="514350" indent="-514350">
              <a:buAutoNum type="arabicPeriod"/>
            </a:pPr>
            <a:r>
              <a:rPr lang="en-US" b="0" i="0" dirty="0">
                <a:solidFill>
                  <a:srgbClr val="1C1D1E"/>
                </a:solidFill>
                <a:effectLst/>
              </a:rPr>
              <a:t>Bevilacqua, E., Chen, K., Wang, Y., Doshi, J., White, K., de </a:t>
            </a:r>
            <a:r>
              <a:rPr lang="en-US" b="0" i="0" dirty="0" err="1">
                <a:solidFill>
                  <a:srgbClr val="1C1D1E"/>
                </a:solidFill>
                <a:effectLst/>
              </a:rPr>
              <a:t>Marchin</a:t>
            </a:r>
            <a:r>
              <a:rPr lang="en-US" b="0" i="0" dirty="0">
                <a:solidFill>
                  <a:srgbClr val="1C1D1E"/>
                </a:solidFill>
                <a:effectLst/>
              </a:rPr>
              <a:t>, J., </a:t>
            </a:r>
            <a:r>
              <a:rPr lang="en-US" b="0" i="0" dirty="0" err="1">
                <a:solidFill>
                  <a:srgbClr val="1C1D1E"/>
                </a:solidFill>
                <a:effectLst/>
              </a:rPr>
              <a:t>Conotte</a:t>
            </a:r>
            <a:r>
              <a:rPr lang="en-US" b="0" i="0" dirty="0">
                <a:solidFill>
                  <a:srgbClr val="1C1D1E"/>
                </a:solidFill>
                <a:effectLst/>
              </a:rPr>
              <a:t>, S., Jani, J.C. and Schmid, M. (2020), Cell-free DNA analysis after reduction in multifetal pregnancy. Ultrasound </a:t>
            </a:r>
            <a:r>
              <a:rPr lang="en-US" b="0" i="0" dirty="0" err="1">
                <a:solidFill>
                  <a:srgbClr val="1C1D1E"/>
                </a:solidFill>
                <a:effectLst/>
              </a:rPr>
              <a:t>Obstet</a:t>
            </a:r>
            <a:r>
              <a:rPr lang="en-US" b="0" i="0" dirty="0">
                <a:solidFill>
                  <a:srgbClr val="1C1D1E"/>
                </a:solidFill>
                <a:effectLst/>
              </a:rPr>
              <a:t> </a:t>
            </a:r>
            <a:r>
              <a:rPr lang="en-US" b="0" i="0" dirty="0" err="1">
                <a:solidFill>
                  <a:srgbClr val="1C1D1E"/>
                </a:solidFill>
                <a:effectLst/>
              </a:rPr>
              <a:t>Gynecol</a:t>
            </a:r>
            <a:r>
              <a:rPr lang="en-US" b="0" i="0" dirty="0">
                <a:solidFill>
                  <a:srgbClr val="1C1D1E"/>
                </a:solidFill>
                <a:effectLst/>
              </a:rPr>
              <a:t>, 55: 132-133. </a:t>
            </a:r>
            <a:r>
              <a:rPr lang="en-US" b="0" i="0" u="none" strike="noStrike" dirty="0">
                <a:solidFill>
                  <a:srgbClr val="032977"/>
                </a:solidFill>
                <a:effectLst/>
                <a:hlinkClick r:id="rId6"/>
              </a:rPr>
              <a:t>https://doi.org/10.1002/uog.20366</a:t>
            </a:r>
            <a:endParaRPr lang="en-US" b="0" i="0" u="none" strike="noStrike" dirty="0">
              <a:solidFill>
                <a:srgbClr val="032977"/>
              </a:solidFill>
              <a:effectLst/>
            </a:endParaRPr>
          </a:p>
        </p:txBody>
      </p:sp>
    </p:spTree>
    <p:extLst>
      <p:ext uri="{BB962C8B-B14F-4D97-AF65-F5344CB8AC3E}">
        <p14:creationId xmlns:p14="http://schemas.microsoft.com/office/powerpoint/2010/main" val="219333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3D8B3-4857-B6EB-5D0B-6D031EEBC236}"/>
              </a:ext>
            </a:extLst>
          </p:cNvPr>
          <p:cNvSpPr>
            <a:spLocks noGrp="1"/>
          </p:cNvSpPr>
          <p:nvPr>
            <p:ph type="title"/>
          </p:nvPr>
        </p:nvSpPr>
        <p:spPr>
          <a:xfrm>
            <a:off x="145473" y="149972"/>
            <a:ext cx="10515600" cy="528901"/>
          </a:xfrm>
        </p:spPr>
        <p:txBody>
          <a:bodyPr>
            <a:normAutofit fontScale="90000"/>
          </a:bodyPr>
          <a:lstStyle/>
          <a:p>
            <a:r>
              <a:rPr lang="en-US" sz="3200" dirty="0"/>
              <a:t>References Cont.</a:t>
            </a:r>
          </a:p>
        </p:txBody>
      </p:sp>
      <p:sp>
        <p:nvSpPr>
          <p:cNvPr id="3" name="Content Placeholder 2">
            <a:extLst>
              <a:ext uri="{FF2B5EF4-FFF2-40B4-BE49-F238E27FC236}">
                <a16:creationId xmlns:a16="http://schemas.microsoft.com/office/drawing/2014/main" id="{395E95EB-4DAB-52DA-507D-AC3FF5BE0DF1}"/>
              </a:ext>
            </a:extLst>
          </p:cNvPr>
          <p:cNvSpPr>
            <a:spLocks noGrp="1"/>
          </p:cNvSpPr>
          <p:nvPr>
            <p:ph idx="1"/>
          </p:nvPr>
        </p:nvSpPr>
        <p:spPr>
          <a:xfrm>
            <a:off x="674181" y="934064"/>
            <a:ext cx="11124529" cy="5614219"/>
          </a:xfrm>
        </p:spPr>
        <p:txBody>
          <a:bodyPr>
            <a:noAutofit/>
          </a:bodyPr>
          <a:lstStyle/>
          <a:p>
            <a:pPr>
              <a:buFont typeface="+mj-lt"/>
              <a:buAutoNum type="arabicPeriod" startAt="11"/>
            </a:pPr>
            <a:r>
              <a:rPr lang="en-US" sz="1200" b="0" i="0" dirty="0">
                <a:effectLst/>
              </a:rPr>
              <a:t>Burns W, </a:t>
            </a:r>
            <a:r>
              <a:rPr lang="en-US" sz="1200" b="0" i="0" dirty="0" err="1">
                <a:effectLst/>
              </a:rPr>
              <a:t>Koelper</a:t>
            </a:r>
            <a:r>
              <a:rPr lang="en-US" sz="1200" b="0" i="0" dirty="0">
                <a:effectLst/>
              </a:rPr>
              <a:t> N, </a:t>
            </a:r>
            <a:r>
              <a:rPr lang="en-US" sz="1200" b="0" i="0" dirty="0" err="1">
                <a:effectLst/>
              </a:rPr>
              <a:t>Barberio</a:t>
            </a:r>
            <a:r>
              <a:rPr lang="en-US" sz="1200" b="0" i="0" dirty="0">
                <a:effectLst/>
              </a:rPr>
              <a:t> A, </a:t>
            </a:r>
            <a:r>
              <a:rPr lang="en-US" sz="1200" b="0" i="0" dirty="0" err="1">
                <a:effectLst/>
              </a:rPr>
              <a:t>Deagostino</a:t>
            </a:r>
            <a:r>
              <a:rPr lang="en-US" sz="1200" b="0" i="0" dirty="0">
                <a:effectLst/>
              </a:rPr>
              <a:t>-Kelly M, </a:t>
            </a:r>
            <a:r>
              <a:rPr lang="en-US" sz="1200" b="0" i="0" dirty="0" err="1">
                <a:effectLst/>
              </a:rPr>
              <a:t>Mennuti</a:t>
            </a:r>
            <a:r>
              <a:rPr lang="en-US" sz="1200" b="0" i="0" dirty="0">
                <a:effectLst/>
              </a:rPr>
              <a:t> M, </a:t>
            </a:r>
            <a:r>
              <a:rPr lang="en-US" sz="1200" b="0" i="0" dirty="0" err="1">
                <a:effectLst/>
              </a:rPr>
              <a:t>Sammel</a:t>
            </a:r>
            <a:r>
              <a:rPr lang="en-US" sz="1200" b="0" i="0" dirty="0">
                <a:effectLst/>
              </a:rPr>
              <a:t> MD, </a:t>
            </a:r>
            <a:r>
              <a:rPr lang="en-US" sz="1200" b="0" i="0" dirty="0" err="1">
                <a:effectLst/>
              </a:rPr>
              <a:t>Dugoff</a:t>
            </a:r>
            <a:r>
              <a:rPr lang="en-US" sz="1200" b="0" i="0" dirty="0">
                <a:effectLst/>
              </a:rPr>
              <a:t> L. The association between anticoagulation therapy, maternal characteristics, and a failed cfDNA test due to a low fetal fraction. </a:t>
            </a:r>
            <a:r>
              <a:rPr lang="en-US" sz="1200" b="0" i="0" dirty="0" err="1">
                <a:effectLst/>
              </a:rPr>
              <a:t>Prenat</a:t>
            </a:r>
            <a:r>
              <a:rPr lang="en-US" sz="1200" b="0" i="0" dirty="0">
                <a:effectLst/>
              </a:rPr>
              <a:t> </a:t>
            </a:r>
            <a:r>
              <a:rPr lang="en-US" sz="1200" b="0" i="0" dirty="0" err="1">
                <a:effectLst/>
              </a:rPr>
              <a:t>Diagn</a:t>
            </a:r>
            <a:r>
              <a:rPr lang="en-US" sz="1200" b="0" i="0" dirty="0">
                <a:effectLst/>
              </a:rPr>
              <a:t>. 2017 Nov;37(11):1125-1129. </a:t>
            </a:r>
            <a:r>
              <a:rPr lang="en-US" sz="1200" b="0" i="0" dirty="0" err="1">
                <a:effectLst/>
              </a:rPr>
              <a:t>doi</a:t>
            </a:r>
            <a:r>
              <a:rPr lang="en-US" sz="1200" b="0" i="0" dirty="0">
                <a:effectLst/>
              </a:rPr>
              <a:t>: 10.1002/pd.5152. </a:t>
            </a:r>
            <a:r>
              <a:rPr lang="en-US" sz="1200" b="0" i="0" dirty="0" err="1">
                <a:effectLst/>
              </a:rPr>
              <a:t>Epub</a:t>
            </a:r>
            <a:r>
              <a:rPr lang="en-US" sz="1200" b="0" i="0" dirty="0">
                <a:effectLst/>
              </a:rPr>
              <a:t> 2017 Oct 6. PMID: 28881030.</a:t>
            </a:r>
          </a:p>
          <a:p>
            <a:pPr>
              <a:buFont typeface="+mj-lt"/>
              <a:buAutoNum type="arabicPeriod" startAt="11"/>
            </a:pPr>
            <a:r>
              <a:rPr lang="en-US" sz="1200" b="0" i="0" dirty="0">
                <a:effectLst/>
              </a:rPr>
              <a:t>Gil MM, Quezada MS, </a:t>
            </a:r>
            <a:r>
              <a:rPr lang="en-US" sz="1200" b="0" i="0" dirty="0" err="1">
                <a:effectLst/>
              </a:rPr>
              <a:t>Revello</a:t>
            </a:r>
            <a:r>
              <a:rPr lang="en-US" sz="1200" b="0" i="0" dirty="0">
                <a:effectLst/>
              </a:rPr>
              <a:t> R, </a:t>
            </a:r>
            <a:r>
              <a:rPr lang="en-US" sz="1200" b="0" i="0" dirty="0" err="1">
                <a:effectLst/>
              </a:rPr>
              <a:t>Akolekar</a:t>
            </a:r>
            <a:r>
              <a:rPr lang="en-US" sz="1200" b="0" i="0" dirty="0">
                <a:effectLst/>
              </a:rPr>
              <a:t> R, Nicolaides KH. Analysis of cell-free DNA in maternal blood in screening for fetal aneuploidies: updated meta-analysis. Ultrasound </a:t>
            </a:r>
            <a:r>
              <a:rPr lang="en-US" sz="1200" b="0" i="0" dirty="0" err="1">
                <a:effectLst/>
              </a:rPr>
              <a:t>Obstet</a:t>
            </a:r>
            <a:r>
              <a:rPr lang="en-US" sz="1200" b="0" i="0" dirty="0">
                <a:effectLst/>
              </a:rPr>
              <a:t> Gynecol. 2015;45:249-266.</a:t>
            </a:r>
          </a:p>
          <a:p>
            <a:pPr>
              <a:buFont typeface="+mj-lt"/>
              <a:buAutoNum type="arabicPeriod" startAt="11"/>
            </a:pPr>
            <a:r>
              <a:rPr lang="en-US" sz="1200" dirty="0"/>
              <a:t>Gregg, A., Van den </a:t>
            </a:r>
            <a:r>
              <a:rPr lang="en-US" sz="1200" dirty="0" err="1"/>
              <a:t>Veyver</a:t>
            </a:r>
            <a:r>
              <a:rPr lang="en-US" sz="1200" dirty="0"/>
              <a:t>, I., Gross, S., </a:t>
            </a:r>
            <a:r>
              <a:rPr lang="en-US" sz="1200" dirty="0" err="1"/>
              <a:t>Madankumar</a:t>
            </a:r>
            <a:r>
              <a:rPr lang="en-US" sz="1200" dirty="0"/>
              <a:t>, R., Rink, C., Norton, M. (2014), Non Invasive Prenatal Screening by Next Generation Sequencing. Annual Review of Genomics and Human Genetics, 15:1, 327-347.</a:t>
            </a:r>
          </a:p>
          <a:p>
            <a:pPr>
              <a:buFont typeface="+mj-lt"/>
              <a:buAutoNum type="arabicPeriod" startAt="11"/>
            </a:pPr>
            <a:r>
              <a:rPr lang="en-US" sz="1200" b="0" dirty="0"/>
              <a:t>Rose, Nancy C. MD; </a:t>
            </a:r>
            <a:r>
              <a:rPr lang="en-US" sz="1200" b="0" dirty="0" err="1"/>
              <a:t>Kaimal</a:t>
            </a:r>
            <a:r>
              <a:rPr lang="en-US" sz="1200" b="0" dirty="0"/>
              <a:t>, Anjali J. MD, MAS; </a:t>
            </a:r>
            <a:r>
              <a:rPr lang="en-US" sz="1200" b="0" dirty="0" err="1"/>
              <a:t>Dugoff</a:t>
            </a:r>
            <a:r>
              <a:rPr lang="en-US" sz="1200" b="0" dirty="0"/>
              <a:t>, Lorraine MD; Norton, Mary E. MD; American College of Obstetricians and Gynecologists’ Committee on Practice Bulletins—Obstetrics Committee on Genetics Society for Maternal-Fetal Medicine. Screening for Fetal Chromosomal Abnormalities: ACOG Practice Bulletin, Number 226. Obstetrics &amp; Gynecology: October 2020 - Volume 136 - Issue 4 - p e48-e69 </a:t>
            </a:r>
            <a:r>
              <a:rPr lang="en-US" sz="1200" b="0" dirty="0" err="1"/>
              <a:t>doi</a:t>
            </a:r>
            <a:r>
              <a:rPr lang="en-US" sz="1200" b="0" dirty="0"/>
              <a:t>: 10.1097/AOG.0000000000004084</a:t>
            </a:r>
            <a:endParaRPr lang="en-US" sz="1200" dirty="0"/>
          </a:p>
          <a:p>
            <a:pPr>
              <a:buFont typeface="+mj-lt"/>
              <a:buAutoNum type="arabicPeriod" startAt="11"/>
            </a:pPr>
            <a:r>
              <a:rPr lang="en-US" sz="1200" b="0" dirty="0"/>
              <a:t>Benn P, Borrell A, Chiu RWK, et al. Position statement from the Chromosome Abnormality Screening Committee on behalf of the Board of the International Society for Prenatal Diagnosis. </a:t>
            </a:r>
            <a:r>
              <a:rPr lang="en-US" sz="1200" b="0" dirty="0" err="1"/>
              <a:t>Prenat</a:t>
            </a:r>
            <a:r>
              <a:rPr lang="en-US" sz="1200" b="0" dirty="0"/>
              <a:t> </a:t>
            </a:r>
            <a:r>
              <a:rPr lang="en-US" sz="1200" b="0" dirty="0" err="1"/>
              <a:t>Diagn</a:t>
            </a:r>
            <a:r>
              <a:rPr lang="en-US" sz="1200" b="0" dirty="0"/>
              <a:t>. 2015;35(8):725-734. doi:10.1002/pd.4608.</a:t>
            </a:r>
          </a:p>
          <a:p>
            <a:pPr>
              <a:buFont typeface="+mj-lt"/>
              <a:buAutoNum type="arabicPeriod" startAt="11"/>
            </a:pPr>
            <a:r>
              <a:rPr lang="en-US" sz="1200" dirty="0"/>
              <a:t>Anthony R. Gregg, Brian G. </a:t>
            </a:r>
            <a:r>
              <a:rPr lang="en-US" sz="1200" dirty="0" err="1"/>
              <a:t>Skotko</a:t>
            </a:r>
            <a:r>
              <a:rPr lang="en-US" sz="1200" dirty="0"/>
              <a:t>, Judith L. </a:t>
            </a:r>
            <a:r>
              <a:rPr lang="en-US" sz="1200" dirty="0" err="1"/>
              <a:t>Benkendorf</a:t>
            </a:r>
            <a:r>
              <a:rPr lang="en-US" sz="1200" dirty="0"/>
              <a:t>, Kristin G. Monaghan, Komal Bajaj, Robert G. Best, Susan Klugman, Michael S. Watson. Noninvasive prenatal screening for fetal aneuploidy, 2016 update: a position statement of the American College of Medical Genetics and Genomics. Genetics in Medicine, 2016; DOI: 10.1038/gim.2016.97 </a:t>
            </a:r>
          </a:p>
          <a:p>
            <a:pPr>
              <a:buFont typeface="+mj-lt"/>
              <a:buAutoNum type="arabicPeriod" startAt="11"/>
            </a:pPr>
            <a:r>
              <a:rPr lang="en-US" sz="1200" b="0" i="0" dirty="0">
                <a:effectLst/>
              </a:rPr>
              <a:t>Gregg AR, </a:t>
            </a:r>
            <a:r>
              <a:rPr lang="en-US" sz="1200" b="0" i="0" dirty="0" err="1">
                <a:effectLst/>
              </a:rPr>
              <a:t>Aarabi</a:t>
            </a:r>
            <a:r>
              <a:rPr lang="en-US" sz="1200" b="0" i="0" dirty="0">
                <a:effectLst/>
              </a:rPr>
              <a:t> M, Klugman S, Leach NT, Bashford MT, </a:t>
            </a:r>
            <a:r>
              <a:rPr lang="en-US" sz="1200" b="0" i="0" dirty="0" err="1">
                <a:effectLst/>
              </a:rPr>
              <a:t>Goldwaser</a:t>
            </a:r>
            <a:r>
              <a:rPr lang="en-US" sz="1200" b="0" i="0" dirty="0">
                <a:effectLst/>
              </a:rPr>
              <a:t> T, Chen E, Sparks TN, Reddi HV, Rajkovic A, Dungan JS; ACMG Professional Practice and Guidelines Committee. Screening for autosomal recessive and X-linked conditions during pregnancy and preconception: a practice resource of the American College of Medical Genetics and Genomics (ACMG). Genet Med. 2021 Oct;23(10):1793-1806. </a:t>
            </a:r>
            <a:endParaRPr lang="en-US" sz="1200" dirty="0"/>
          </a:p>
          <a:p>
            <a:pPr>
              <a:buFont typeface="+mj-lt"/>
              <a:buAutoNum type="arabicPeriod" startAt="11"/>
            </a:pPr>
            <a:r>
              <a:rPr lang="en-US" sz="1200" b="0" i="0" dirty="0">
                <a:effectLst/>
              </a:rPr>
              <a:t>Carrier screening in the age of genomic medicine. Committee Opinion No. 690. American College of Obstetricians and Gynecologists. </a:t>
            </a:r>
            <a:r>
              <a:rPr lang="en-US" sz="1200" b="0" i="0" dirty="0" err="1">
                <a:effectLst/>
              </a:rPr>
              <a:t>Obstet</a:t>
            </a:r>
            <a:r>
              <a:rPr lang="en-US" sz="1200" b="0" i="0" dirty="0">
                <a:effectLst/>
              </a:rPr>
              <a:t> </a:t>
            </a:r>
            <a:r>
              <a:rPr lang="en-US" sz="1200" b="0" i="0" dirty="0" err="1">
                <a:effectLst/>
              </a:rPr>
              <a:t>Gynecol</a:t>
            </a:r>
            <a:r>
              <a:rPr lang="en-US" sz="1200" b="0" i="0" dirty="0">
                <a:effectLst/>
              </a:rPr>
              <a:t> 2017;129:e35–40.</a:t>
            </a:r>
          </a:p>
          <a:p>
            <a:pPr>
              <a:buFont typeface="+mj-lt"/>
              <a:buAutoNum type="arabicPeriod" startAt="11"/>
            </a:pPr>
            <a:r>
              <a:rPr lang="en-US" sz="1200" dirty="0"/>
              <a:t>Norton ME, </a:t>
            </a:r>
            <a:r>
              <a:rPr lang="en-US" sz="1200" dirty="0" err="1"/>
              <a:t>Jacobsson</a:t>
            </a:r>
            <a:r>
              <a:rPr lang="en-US" sz="1200" dirty="0"/>
              <a:t> B, Swamy GK, Laurent LC, </a:t>
            </a:r>
            <a:r>
              <a:rPr lang="en-US" sz="1200" dirty="0" err="1"/>
              <a:t>Ranzini</a:t>
            </a:r>
            <a:r>
              <a:rPr lang="en-US" sz="1200" dirty="0"/>
              <a:t> AC, Brar H, Tomlinson MW, Pereira L, Spitz JL, </a:t>
            </a:r>
            <a:r>
              <a:rPr lang="en-US" sz="1200" dirty="0" err="1"/>
              <a:t>Hollemon</a:t>
            </a:r>
            <a:r>
              <a:rPr lang="en-US" sz="1200" dirty="0"/>
              <a:t> D, </a:t>
            </a:r>
            <a:r>
              <a:rPr lang="en-US" sz="1200" dirty="0" err="1"/>
              <a:t>Cuckle</a:t>
            </a:r>
            <a:r>
              <a:rPr lang="en-US" sz="1200" dirty="0"/>
              <a:t> H, </a:t>
            </a:r>
            <a:r>
              <a:rPr lang="en-US" sz="1200" dirty="0" err="1"/>
              <a:t>Musci</a:t>
            </a:r>
            <a:r>
              <a:rPr lang="en-US" sz="1200" dirty="0"/>
              <a:t> TJ, Wapner RJ. Cell-free DNA analysis for noninvasive examination of trisomy. N </a:t>
            </a:r>
            <a:r>
              <a:rPr lang="en-US" sz="1200" dirty="0" err="1"/>
              <a:t>Engl</a:t>
            </a:r>
            <a:r>
              <a:rPr lang="en-US" sz="1200" dirty="0"/>
              <a:t> J Med. 2015 Apr 23;372(17):1589-97. </a:t>
            </a:r>
            <a:r>
              <a:rPr lang="en-US" sz="1200" dirty="0" err="1"/>
              <a:t>doi</a:t>
            </a:r>
            <a:r>
              <a:rPr lang="en-US" sz="1200" dirty="0"/>
              <a:t>: 10.1056/NEJMoa1407349. </a:t>
            </a:r>
            <a:r>
              <a:rPr lang="en-US" sz="1200" dirty="0" err="1"/>
              <a:t>Epub</a:t>
            </a:r>
            <a:r>
              <a:rPr lang="en-US" sz="1200" dirty="0"/>
              <a:t> 2015 Apr 1. PMID: 25830321.</a:t>
            </a:r>
          </a:p>
          <a:p>
            <a:pPr>
              <a:buFont typeface="+mj-lt"/>
              <a:buAutoNum type="arabicPeriod" startAt="11"/>
            </a:pPr>
            <a:endParaRPr lang="en-US" sz="1200" dirty="0"/>
          </a:p>
        </p:txBody>
      </p:sp>
    </p:spTree>
    <p:extLst>
      <p:ext uri="{BB962C8B-B14F-4D97-AF65-F5344CB8AC3E}">
        <p14:creationId xmlns:p14="http://schemas.microsoft.com/office/powerpoint/2010/main" val="2875027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4E021FF-3468-A682-BD97-313FC27872BB}"/>
              </a:ext>
            </a:extLst>
          </p:cNvPr>
          <p:cNvSpPr>
            <a:spLocks noGrp="1"/>
          </p:cNvSpPr>
          <p:nvPr>
            <p:ph type="title"/>
          </p:nvPr>
        </p:nvSpPr>
        <p:spPr>
          <a:xfrm>
            <a:off x="6773281" y="3443439"/>
            <a:ext cx="4805996" cy="1297115"/>
          </a:xfrm>
        </p:spPr>
        <p:txBody>
          <a:bodyPr vert="horz" lIns="91440" tIns="45720" rIns="91440" bIns="45720" rtlCol="0" anchor="t">
            <a:normAutofit/>
          </a:bodyPr>
          <a:lstStyle/>
          <a:p>
            <a:r>
              <a:rPr lang="en-US" sz="4000" kern="1200" dirty="0">
                <a:solidFill>
                  <a:schemeClr val="tx2"/>
                </a:solidFill>
                <a:latin typeface="+mj-lt"/>
                <a:ea typeface="+mj-ea"/>
                <a:cs typeface="+mj-cs"/>
              </a:rPr>
              <a:t>Case Presentations</a:t>
            </a:r>
          </a:p>
        </p:txBody>
      </p:sp>
      <p:pic>
        <p:nvPicPr>
          <p:cNvPr id="24" name="Graphic 23" descr="Teacher">
            <a:extLst>
              <a:ext uri="{FF2B5EF4-FFF2-40B4-BE49-F238E27FC236}">
                <a16:creationId xmlns:a16="http://schemas.microsoft.com/office/drawing/2014/main" id="{99F6F9E4-4771-3ECD-84EA-9639359D3F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31" name="Group 30">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32" name="Freeform: Shape 31">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30275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CD513C-8402-7C83-C2A5-E5581DD22B4C}"/>
              </a:ext>
            </a:extLst>
          </p:cNvPr>
          <p:cNvSpPr>
            <a:spLocks noGrp="1"/>
          </p:cNvSpPr>
          <p:nvPr>
            <p:ph type="title"/>
          </p:nvPr>
        </p:nvSpPr>
        <p:spPr>
          <a:xfrm>
            <a:off x="1371597" y="348865"/>
            <a:ext cx="10044023" cy="877729"/>
          </a:xfrm>
        </p:spPr>
        <p:txBody>
          <a:bodyPr anchor="ctr">
            <a:normAutofit/>
          </a:bodyPr>
          <a:lstStyle/>
          <a:p>
            <a:r>
              <a:rPr lang="en-US" sz="4000" dirty="0">
                <a:solidFill>
                  <a:srgbClr val="FFFFFF"/>
                </a:solidFill>
              </a:rPr>
              <a:t>24 </a:t>
            </a:r>
            <a:r>
              <a:rPr lang="en-US" sz="4000" dirty="0" err="1">
                <a:solidFill>
                  <a:srgbClr val="FFFFFF"/>
                </a:solidFill>
              </a:rPr>
              <a:t>yo</a:t>
            </a:r>
            <a:r>
              <a:rPr lang="en-US" sz="4000" dirty="0">
                <a:solidFill>
                  <a:srgbClr val="FFFFFF"/>
                </a:solidFill>
              </a:rPr>
              <a:t> G1 Hispanic Female: NIPS Result</a:t>
            </a:r>
          </a:p>
        </p:txBody>
      </p:sp>
      <p:pic>
        <p:nvPicPr>
          <p:cNvPr id="5" name="Content Placeholder 4">
            <a:extLst>
              <a:ext uri="{FF2B5EF4-FFF2-40B4-BE49-F238E27FC236}">
                <a16:creationId xmlns:a16="http://schemas.microsoft.com/office/drawing/2014/main" id="{3186A8E6-A84B-C4EB-DCBE-618718DA2A52}"/>
              </a:ext>
            </a:extLst>
          </p:cNvPr>
          <p:cNvPicPr>
            <a:picLocks noGrp="1" noChangeAspect="1"/>
          </p:cNvPicPr>
          <p:nvPr>
            <p:ph idx="1"/>
          </p:nvPr>
        </p:nvPicPr>
        <p:blipFill>
          <a:blip r:embed="rId3"/>
          <a:stretch>
            <a:fillRect/>
          </a:stretch>
        </p:blipFill>
        <p:spPr>
          <a:xfrm>
            <a:off x="1187842" y="2112579"/>
            <a:ext cx="9840257" cy="4192805"/>
          </a:xfrm>
        </p:spPr>
      </p:pic>
      <p:sp>
        <p:nvSpPr>
          <p:cNvPr id="6" name="Oval 5">
            <a:extLst>
              <a:ext uri="{FF2B5EF4-FFF2-40B4-BE49-F238E27FC236}">
                <a16:creationId xmlns:a16="http://schemas.microsoft.com/office/drawing/2014/main" id="{EA27DC2D-9A33-7F3C-78A1-66D8719A481D}"/>
              </a:ext>
            </a:extLst>
          </p:cNvPr>
          <p:cNvSpPr/>
          <p:nvPr/>
        </p:nvSpPr>
        <p:spPr>
          <a:xfrm>
            <a:off x="3437946" y="4654142"/>
            <a:ext cx="4305766" cy="1111928"/>
          </a:xfrm>
          <a:prstGeom prst="ellipse">
            <a:avLst/>
          </a:prstGeom>
          <a:noFill/>
          <a:ln w="76200">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A3D423D-E01D-A5F8-A6D4-3B37ECC1A459}"/>
              </a:ext>
            </a:extLst>
          </p:cNvPr>
          <p:cNvSpPr txBox="1"/>
          <p:nvPr/>
        </p:nvSpPr>
        <p:spPr>
          <a:xfrm>
            <a:off x="7370888" y="4337341"/>
            <a:ext cx="3477734" cy="424732"/>
          </a:xfrm>
          <a:prstGeom prst="rect">
            <a:avLst/>
          </a:prstGeom>
          <a:noFill/>
          <a:ln>
            <a:solidFill>
              <a:schemeClr val="accent4"/>
            </a:solidFill>
          </a:ln>
        </p:spPr>
        <p:txBody>
          <a:bodyPr wrap="square" rtlCol="0">
            <a:spAutoFit/>
          </a:bodyPr>
          <a:lstStyle/>
          <a:p>
            <a:pPr defTabSz="1097280">
              <a:spcAft>
                <a:spcPts val="600"/>
              </a:spcAft>
            </a:pPr>
            <a:r>
              <a:rPr lang="en-US" sz="2160" kern="1200">
                <a:solidFill>
                  <a:schemeClr val="tx1"/>
                </a:solidFill>
                <a:latin typeface="+mn-lt"/>
                <a:ea typeface="+mn-ea"/>
                <a:cs typeface="+mn-cs"/>
              </a:rPr>
              <a:t>XXY (Klinefelter Syndrome)</a:t>
            </a:r>
            <a:endParaRPr lang="en-US"/>
          </a:p>
        </p:txBody>
      </p:sp>
    </p:spTree>
    <p:extLst>
      <p:ext uri="{BB962C8B-B14F-4D97-AF65-F5344CB8AC3E}">
        <p14:creationId xmlns:p14="http://schemas.microsoft.com/office/powerpoint/2010/main" val="3895136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7CA2A601-5DE7-B4B4-000C-F49C815F2521}"/>
              </a:ext>
            </a:extLst>
          </p:cNvPr>
          <p:cNvPicPr>
            <a:picLocks noGrp="1" noChangeAspect="1"/>
          </p:cNvPicPr>
          <p:nvPr>
            <p:ph sz="half" idx="1"/>
          </p:nvPr>
        </p:nvPicPr>
        <p:blipFill>
          <a:blip r:embed="rId3"/>
          <a:stretch>
            <a:fillRect/>
          </a:stretch>
        </p:blipFill>
        <p:spPr>
          <a:xfrm>
            <a:off x="1016908" y="1889211"/>
            <a:ext cx="3301067" cy="3599520"/>
          </a:xfrm>
        </p:spPr>
      </p:pic>
      <p:pic>
        <p:nvPicPr>
          <p:cNvPr id="11" name="Content Placeholder 10">
            <a:extLst>
              <a:ext uri="{FF2B5EF4-FFF2-40B4-BE49-F238E27FC236}">
                <a16:creationId xmlns:a16="http://schemas.microsoft.com/office/drawing/2014/main" id="{DBCA9D81-A0A6-BD15-1D44-4EEB0B34FD23}"/>
              </a:ext>
            </a:extLst>
          </p:cNvPr>
          <p:cNvPicPr>
            <a:picLocks noGrp="1" noChangeAspect="1"/>
          </p:cNvPicPr>
          <p:nvPr>
            <p:ph sz="half" idx="2"/>
          </p:nvPr>
        </p:nvPicPr>
        <p:blipFill>
          <a:blip r:embed="rId4"/>
          <a:stretch>
            <a:fillRect/>
          </a:stretch>
        </p:blipFill>
        <p:spPr>
          <a:xfrm>
            <a:off x="4165614" y="583387"/>
            <a:ext cx="7416826" cy="5691225"/>
          </a:xfrm>
        </p:spPr>
      </p:pic>
      <p:sp>
        <p:nvSpPr>
          <p:cNvPr id="9" name="Oval 8">
            <a:extLst>
              <a:ext uri="{FF2B5EF4-FFF2-40B4-BE49-F238E27FC236}">
                <a16:creationId xmlns:a16="http://schemas.microsoft.com/office/drawing/2014/main" id="{0B3554D7-CECD-AA26-B16B-BCA2633FE704}"/>
              </a:ext>
            </a:extLst>
          </p:cNvPr>
          <p:cNvSpPr/>
          <p:nvPr/>
        </p:nvSpPr>
        <p:spPr>
          <a:xfrm>
            <a:off x="457200" y="4611170"/>
            <a:ext cx="3398217" cy="877561"/>
          </a:xfrm>
          <a:prstGeom prst="ellipse">
            <a:avLst/>
          </a:prstGeom>
          <a:noFill/>
          <a:ln w="76200">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7F8C7BD-4770-8D19-AB24-421A7B09891C}"/>
              </a:ext>
            </a:extLst>
          </p:cNvPr>
          <p:cNvSpPr/>
          <p:nvPr/>
        </p:nvSpPr>
        <p:spPr>
          <a:xfrm>
            <a:off x="5452027" y="2851355"/>
            <a:ext cx="324465" cy="8652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284570B-3E21-3810-F51A-80E9F45AEBFA}"/>
              </a:ext>
            </a:extLst>
          </p:cNvPr>
          <p:cNvSpPr/>
          <p:nvPr/>
        </p:nvSpPr>
        <p:spPr>
          <a:xfrm>
            <a:off x="6469666" y="2880267"/>
            <a:ext cx="324465" cy="8652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6036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A5009E-3958-4617-AB20-46923ED0AA8C}"/>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ctr"/>
            <a:r>
              <a:rPr lang="en-US" sz="4000" kern="1200" dirty="0">
                <a:solidFill>
                  <a:srgbClr val="FFFFFF"/>
                </a:solidFill>
                <a:latin typeface="+mj-lt"/>
                <a:ea typeface="+mj-ea"/>
                <a:cs typeface="+mj-cs"/>
              </a:rPr>
              <a:t>Maternal Karyotype</a:t>
            </a:r>
            <a:endParaRPr lang="en-US" sz="4000" i="1"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D17E34CA-5B58-AC7F-7256-74DD7B4BDF04}"/>
              </a:ext>
            </a:extLst>
          </p:cNvPr>
          <p:cNvSpPr>
            <a:spLocks noGrp="1"/>
          </p:cNvSpPr>
          <p:nvPr>
            <p:ph sz="half" idx="2"/>
          </p:nvPr>
        </p:nvSpPr>
        <p:spPr>
          <a:xfrm>
            <a:off x="8466785" y="2516569"/>
            <a:ext cx="3105100" cy="2607561"/>
          </a:xfrm>
        </p:spPr>
        <p:txBody>
          <a:bodyPr/>
          <a:lstStyle/>
          <a:p>
            <a:pPr marL="134874" indent="-134874" defTabSz="539496">
              <a:spcBef>
                <a:spcPts val="590"/>
              </a:spcBef>
            </a:pPr>
            <a:endParaRPr lang="en-US" sz="1652" kern="1200">
              <a:solidFill>
                <a:schemeClr val="tx1"/>
              </a:solidFill>
              <a:latin typeface="+mn-lt"/>
              <a:ea typeface="+mn-ea"/>
              <a:cs typeface="+mn-cs"/>
            </a:endParaRPr>
          </a:p>
          <a:p>
            <a:pPr lvl="1"/>
            <a:endParaRPr lang="en-US" dirty="0"/>
          </a:p>
        </p:txBody>
      </p:sp>
      <p:pic>
        <p:nvPicPr>
          <p:cNvPr id="10" name="Content Placeholder 5">
            <a:extLst>
              <a:ext uri="{FF2B5EF4-FFF2-40B4-BE49-F238E27FC236}">
                <a16:creationId xmlns:a16="http://schemas.microsoft.com/office/drawing/2014/main" id="{A3D2D8F2-E3C7-CAC3-1C36-539A1FAAAAE2}"/>
              </a:ext>
            </a:extLst>
          </p:cNvPr>
          <p:cNvPicPr>
            <a:picLocks noGrp="1" noChangeAspect="1"/>
          </p:cNvPicPr>
          <p:nvPr>
            <p:ph sz="half" idx="1"/>
          </p:nvPr>
        </p:nvPicPr>
        <p:blipFill>
          <a:blip r:embed="rId3"/>
          <a:stretch>
            <a:fillRect/>
          </a:stretch>
        </p:blipFill>
        <p:spPr>
          <a:xfrm>
            <a:off x="4150579" y="2389802"/>
            <a:ext cx="5852946" cy="2340171"/>
          </a:xfrm>
        </p:spPr>
      </p:pic>
      <p:pic>
        <p:nvPicPr>
          <p:cNvPr id="18" name="Picture 17">
            <a:extLst>
              <a:ext uri="{FF2B5EF4-FFF2-40B4-BE49-F238E27FC236}">
                <a16:creationId xmlns:a16="http://schemas.microsoft.com/office/drawing/2014/main" id="{2CFF6381-B4D0-F203-7AB1-2D9469121775}"/>
              </a:ext>
            </a:extLst>
          </p:cNvPr>
          <p:cNvPicPr>
            <a:picLocks noChangeAspect="1"/>
          </p:cNvPicPr>
          <p:nvPr/>
        </p:nvPicPr>
        <p:blipFill>
          <a:blip r:embed="rId4"/>
          <a:stretch>
            <a:fillRect/>
          </a:stretch>
        </p:blipFill>
        <p:spPr>
          <a:xfrm>
            <a:off x="10646376" y="2084395"/>
            <a:ext cx="793399" cy="2950986"/>
          </a:xfrm>
          <a:prstGeom prst="rect">
            <a:avLst/>
          </a:prstGeom>
        </p:spPr>
      </p:pic>
      <p:pic>
        <p:nvPicPr>
          <p:cNvPr id="16" name="Picture 15">
            <a:extLst>
              <a:ext uri="{FF2B5EF4-FFF2-40B4-BE49-F238E27FC236}">
                <a16:creationId xmlns:a16="http://schemas.microsoft.com/office/drawing/2014/main" id="{32D31374-4619-E1A9-5614-08A8CB46FB5B}"/>
              </a:ext>
            </a:extLst>
          </p:cNvPr>
          <p:cNvPicPr>
            <a:picLocks noChangeAspect="1"/>
          </p:cNvPicPr>
          <p:nvPr/>
        </p:nvPicPr>
        <p:blipFill>
          <a:blip r:embed="rId5"/>
          <a:stretch>
            <a:fillRect/>
          </a:stretch>
        </p:blipFill>
        <p:spPr>
          <a:xfrm>
            <a:off x="9935281" y="1739343"/>
            <a:ext cx="907557" cy="3476113"/>
          </a:xfrm>
          <a:prstGeom prst="rect">
            <a:avLst/>
          </a:prstGeom>
        </p:spPr>
      </p:pic>
      <p:sp>
        <p:nvSpPr>
          <p:cNvPr id="13" name="TextBox 12">
            <a:extLst>
              <a:ext uri="{FF2B5EF4-FFF2-40B4-BE49-F238E27FC236}">
                <a16:creationId xmlns:a16="http://schemas.microsoft.com/office/drawing/2014/main" id="{06E2DB35-BA5D-AED4-3543-B821BB2DE558}"/>
              </a:ext>
            </a:extLst>
          </p:cNvPr>
          <p:cNvSpPr txBox="1"/>
          <p:nvPr/>
        </p:nvSpPr>
        <p:spPr>
          <a:xfrm>
            <a:off x="9648781" y="2084395"/>
            <a:ext cx="801316" cy="255776"/>
          </a:xfrm>
          <a:prstGeom prst="rect">
            <a:avLst/>
          </a:prstGeom>
          <a:noFill/>
        </p:spPr>
        <p:txBody>
          <a:bodyPr wrap="square" rtlCol="0">
            <a:spAutoFit/>
          </a:bodyPr>
          <a:lstStyle/>
          <a:p>
            <a:pPr defTabSz="539496">
              <a:spcAft>
                <a:spcPts val="600"/>
              </a:spcAft>
            </a:pPr>
            <a:r>
              <a:rPr lang="en-US" sz="1062" kern="1200">
                <a:solidFill>
                  <a:schemeClr val="tx1"/>
                </a:solidFill>
                <a:latin typeface="+mn-lt"/>
                <a:ea typeface="+mn-ea"/>
                <a:cs typeface="+mn-cs"/>
              </a:rPr>
              <a:t>Yq11.21</a:t>
            </a:r>
            <a:endParaRPr lang="en-US"/>
          </a:p>
        </p:txBody>
      </p:sp>
      <p:sp>
        <p:nvSpPr>
          <p:cNvPr id="3" name="TextBox 2">
            <a:extLst>
              <a:ext uri="{FF2B5EF4-FFF2-40B4-BE49-F238E27FC236}">
                <a16:creationId xmlns:a16="http://schemas.microsoft.com/office/drawing/2014/main" id="{E80774C3-B525-D33F-A03E-688424E8B2DB}"/>
              </a:ext>
            </a:extLst>
          </p:cNvPr>
          <p:cNvSpPr txBox="1"/>
          <p:nvPr/>
        </p:nvSpPr>
        <p:spPr>
          <a:xfrm>
            <a:off x="6335828" y="5328667"/>
            <a:ext cx="2494655" cy="310213"/>
          </a:xfrm>
          <a:prstGeom prst="rect">
            <a:avLst/>
          </a:prstGeom>
          <a:noFill/>
        </p:spPr>
        <p:txBody>
          <a:bodyPr wrap="square" rtlCol="0">
            <a:spAutoFit/>
          </a:bodyPr>
          <a:lstStyle/>
          <a:p>
            <a:pPr defTabSz="539496">
              <a:spcAft>
                <a:spcPts val="600"/>
              </a:spcAft>
            </a:pPr>
            <a:r>
              <a:rPr lang="en-US" sz="1416" kern="1200" dirty="0">
                <a:solidFill>
                  <a:schemeClr val="tx1"/>
                </a:solidFill>
                <a:latin typeface="+mn-lt"/>
                <a:ea typeface="+mn-ea"/>
                <a:cs typeface="+mn-cs"/>
              </a:rPr>
              <a:t>Deletion of </a:t>
            </a:r>
            <a:r>
              <a:rPr lang="en-US" sz="1416" i="1" kern="1200" dirty="0">
                <a:solidFill>
                  <a:schemeClr val="tx1"/>
                </a:solidFill>
                <a:latin typeface="+mn-lt"/>
                <a:ea typeface="+mn-ea"/>
                <a:cs typeface="+mn-cs"/>
              </a:rPr>
              <a:t>SHOX</a:t>
            </a:r>
            <a:r>
              <a:rPr lang="en-US" sz="1416" kern="1200" dirty="0">
                <a:solidFill>
                  <a:schemeClr val="tx1"/>
                </a:solidFill>
                <a:latin typeface="+mn-lt"/>
                <a:ea typeface="+mn-ea"/>
                <a:cs typeface="+mn-cs"/>
              </a:rPr>
              <a:t> gene</a:t>
            </a:r>
            <a:endParaRPr lang="en-US" sz="2400" dirty="0"/>
          </a:p>
        </p:txBody>
      </p:sp>
    </p:spTree>
    <p:extLst>
      <p:ext uri="{BB962C8B-B14F-4D97-AF65-F5344CB8AC3E}">
        <p14:creationId xmlns:p14="http://schemas.microsoft.com/office/powerpoint/2010/main" val="4029207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34E92A6-00EA-8728-AAEE-ECF431268CCA}"/>
              </a:ext>
            </a:extLst>
          </p:cNvPr>
          <p:cNvSpPr>
            <a:spLocks noGrp="1"/>
          </p:cNvSpPr>
          <p:nvPr>
            <p:ph type="title"/>
          </p:nvPr>
        </p:nvSpPr>
        <p:spPr>
          <a:xfrm>
            <a:off x="656823" y="962166"/>
            <a:ext cx="3103808" cy="4421876"/>
          </a:xfrm>
        </p:spPr>
        <p:txBody>
          <a:bodyPr anchor="t">
            <a:normAutofit/>
          </a:bodyPr>
          <a:lstStyle/>
          <a:p>
            <a:pPr algn="r"/>
            <a:r>
              <a:rPr lang="en-US" sz="4000" dirty="0"/>
              <a:t>Post-Test Counseling</a:t>
            </a:r>
          </a:p>
        </p:txBody>
      </p:sp>
      <p:sp>
        <p:nvSpPr>
          <p:cNvPr id="6" name="Content Placeholder 5">
            <a:extLst>
              <a:ext uri="{FF2B5EF4-FFF2-40B4-BE49-F238E27FC236}">
                <a16:creationId xmlns:a16="http://schemas.microsoft.com/office/drawing/2014/main" id="{1FA9EB1E-5933-4D37-5648-E8A7835780FD}"/>
              </a:ext>
            </a:extLst>
          </p:cNvPr>
          <p:cNvSpPr>
            <a:spLocks noGrp="1"/>
          </p:cNvSpPr>
          <p:nvPr>
            <p:ph idx="1"/>
          </p:nvPr>
        </p:nvSpPr>
        <p:spPr>
          <a:xfrm>
            <a:off x="4088929" y="962167"/>
            <a:ext cx="6858113" cy="4743174"/>
          </a:xfrm>
        </p:spPr>
        <p:txBody>
          <a:bodyPr anchor="t">
            <a:normAutofit/>
          </a:bodyPr>
          <a:lstStyle/>
          <a:p>
            <a:r>
              <a:rPr lang="en-US" sz="2000" dirty="0"/>
              <a:t>Patient has an X;Y translocation</a:t>
            </a:r>
          </a:p>
          <a:p>
            <a:pPr lvl="1"/>
            <a:r>
              <a:rPr lang="en-US" sz="2000" dirty="0"/>
              <a:t>referral to endocrinology and </a:t>
            </a:r>
          </a:p>
          <a:p>
            <a:pPr lvl="1"/>
            <a:r>
              <a:rPr lang="en-US" sz="2000" dirty="0"/>
              <a:t>informing GYN management</a:t>
            </a:r>
          </a:p>
          <a:p>
            <a:r>
              <a:rPr lang="en-US" sz="2000" dirty="0"/>
              <a:t>Current pregnancy has 50% chance of possessing the derivative X chromosome</a:t>
            </a:r>
          </a:p>
          <a:p>
            <a:pPr lvl="1"/>
            <a:r>
              <a:rPr lang="en-US" sz="2000" dirty="0"/>
              <a:t>Due to X inactivation, phenotype is variable</a:t>
            </a:r>
          </a:p>
          <a:p>
            <a:pPr lvl="1"/>
            <a:r>
              <a:rPr lang="en-US" sz="2000" dirty="0"/>
              <a:t>Postnatal karyotype recommended</a:t>
            </a:r>
          </a:p>
          <a:p>
            <a:r>
              <a:rPr lang="en-US" sz="2000" dirty="0"/>
              <a:t>Informs recurrence risk for future pregnancies</a:t>
            </a:r>
          </a:p>
          <a:p>
            <a:pPr lvl="1"/>
            <a:r>
              <a:rPr lang="en-US" sz="2000" dirty="0"/>
              <a:t>50% chance of passing on derivative X</a:t>
            </a:r>
          </a:p>
          <a:p>
            <a:pPr lvl="1"/>
            <a:r>
              <a:rPr lang="en-US" sz="2000" dirty="0"/>
              <a:t>Likely male lethal resulting in first trimester SAB</a:t>
            </a:r>
          </a:p>
          <a:p>
            <a:r>
              <a:rPr lang="en-US" sz="2000" dirty="0"/>
              <a:t>Allows for family testing </a:t>
            </a:r>
          </a:p>
        </p:txBody>
      </p:sp>
      <p:sp>
        <p:nvSpPr>
          <p:cNvPr id="13" name="Rectangle 1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8591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8" name="Rectangle 2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77CED370-0A0D-4A5E-A771-860BB1471FFD}"/>
              </a:ext>
            </a:extLst>
          </p:cNvPr>
          <p:cNvSpPr>
            <a:spLocks noGrp="1"/>
          </p:cNvSpPr>
          <p:nvPr>
            <p:ph type="title"/>
          </p:nvPr>
        </p:nvSpPr>
        <p:spPr>
          <a:xfrm>
            <a:off x="1043631" y="809898"/>
            <a:ext cx="9942716" cy="1554480"/>
          </a:xfrm>
        </p:spPr>
        <p:txBody>
          <a:bodyPr anchor="ctr">
            <a:normAutofit/>
          </a:bodyPr>
          <a:lstStyle/>
          <a:p>
            <a:r>
              <a:rPr lang="en-US" sz="4800"/>
              <a:t>Learning Objectives</a:t>
            </a:r>
          </a:p>
        </p:txBody>
      </p:sp>
      <p:sp>
        <p:nvSpPr>
          <p:cNvPr id="7" name="Content Placeholder 6">
            <a:extLst>
              <a:ext uri="{FF2B5EF4-FFF2-40B4-BE49-F238E27FC236}">
                <a16:creationId xmlns:a16="http://schemas.microsoft.com/office/drawing/2014/main" id="{F79479F4-B31B-4C0F-B745-1B95DC301A2F}"/>
              </a:ext>
            </a:extLst>
          </p:cNvPr>
          <p:cNvSpPr>
            <a:spLocks noGrp="1"/>
          </p:cNvSpPr>
          <p:nvPr>
            <p:ph idx="1"/>
          </p:nvPr>
        </p:nvSpPr>
        <p:spPr>
          <a:xfrm>
            <a:off x="1045028" y="3017522"/>
            <a:ext cx="9941319" cy="3124658"/>
          </a:xfrm>
        </p:spPr>
        <p:txBody>
          <a:bodyPr anchor="ctr">
            <a:normAutofit/>
          </a:bodyPr>
          <a:lstStyle/>
          <a:p>
            <a:r>
              <a:rPr lang="en-US" sz="2400"/>
              <a:t>Describe non-invasive prenatal screening (NIPS) </a:t>
            </a:r>
          </a:p>
          <a:p>
            <a:r>
              <a:rPr lang="en-US" sz="2400"/>
              <a:t>Discuss considerations when selecting a test</a:t>
            </a:r>
          </a:p>
          <a:p>
            <a:r>
              <a:rPr lang="en-US" sz="2400"/>
              <a:t>Identify helpful language in disclosing results</a:t>
            </a:r>
          </a:p>
          <a:p>
            <a:r>
              <a:rPr lang="en-US" sz="2400"/>
              <a:t>Recognize limitations of technology</a:t>
            </a:r>
          </a:p>
        </p:txBody>
      </p:sp>
      <p:cxnSp>
        <p:nvCxnSpPr>
          <p:cNvPr id="34" name="Straight Connector 3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045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5CD513C-8402-7C83-C2A5-E5581DD22B4C}"/>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400" kern="1200">
                <a:solidFill>
                  <a:srgbClr val="FFFFFF"/>
                </a:solidFill>
                <a:latin typeface="+mj-lt"/>
                <a:ea typeface="+mj-ea"/>
                <a:cs typeface="+mj-cs"/>
              </a:rPr>
              <a:t>32 yo G3P2002: Nonreportable NIPS x 2 </a:t>
            </a:r>
          </a:p>
        </p:txBody>
      </p:sp>
      <p:pic>
        <p:nvPicPr>
          <p:cNvPr id="9" name="Content Placeholder 8">
            <a:extLst>
              <a:ext uri="{FF2B5EF4-FFF2-40B4-BE49-F238E27FC236}">
                <a16:creationId xmlns:a16="http://schemas.microsoft.com/office/drawing/2014/main" id="{3EF30F58-9126-3E2D-BB13-C1F423138895}"/>
              </a:ext>
            </a:extLst>
          </p:cNvPr>
          <p:cNvPicPr>
            <a:picLocks noGrp="1" noChangeAspect="1"/>
          </p:cNvPicPr>
          <p:nvPr>
            <p:ph idx="1"/>
          </p:nvPr>
        </p:nvPicPr>
        <p:blipFill>
          <a:blip r:embed="rId3"/>
          <a:stretch>
            <a:fillRect/>
          </a:stretch>
        </p:blipFill>
        <p:spPr>
          <a:xfrm>
            <a:off x="4502428" y="610958"/>
            <a:ext cx="7225748" cy="5636083"/>
          </a:xfrm>
          <a:prstGeom prst="rect">
            <a:avLst/>
          </a:prstGeom>
        </p:spPr>
      </p:pic>
    </p:spTree>
    <p:extLst>
      <p:ext uri="{BB962C8B-B14F-4D97-AF65-F5344CB8AC3E}">
        <p14:creationId xmlns:p14="http://schemas.microsoft.com/office/powerpoint/2010/main" val="2131367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D6C3A8-33E4-09A8-57A6-D127F601367F}"/>
              </a:ext>
            </a:extLst>
          </p:cNvPr>
          <p:cNvSpPr>
            <a:spLocks noGrp="1"/>
          </p:cNvSpPr>
          <p:nvPr>
            <p:ph type="title"/>
          </p:nvPr>
        </p:nvSpPr>
        <p:spPr>
          <a:xfrm>
            <a:off x="1142639" y="561203"/>
            <a:ext cx="9932691" cy="1165996"/>
          </a:xfrm>
        </p:spPr>
        <p:txBody>
          <a:bodyPr vert="horz" lIns="91440" tIns="45720" rIns="91440" bIns="45720" rtlCol="0" anchor="b">
            <a:normAutofit/>
          </a:bodyPr>
          <a:lstStyle/>
          <a:p>
            <a:pPr algn="ctr"/>
            <a:r>
              <a:rPr lang="en-US" sz="4800">
                <a:solidFill>
                  <a:srgbClr val="FFFFFF"/>
                </a:solidFill>
              </a:rPr>
              <a:t>Mosaic Trisomy 13 from CVS </a:t>
            </a:r>
          </a:p>
        </p:txBody>
      </p:sp>
      <p:sp>
        <p:nvSpPr>
          <p:cNvPr id="22" name="Rectangle 21">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5BBA26B-7D4B-8FBB-0B55-5A4101F06B23}"/>
              </a:ext>
            </a:extLst>
          </p:cNvPr>
          <p:cNvPicPr>
            <a:picLocks noChangeAspect="1"/>
          </p:cNvPicPr>
          <p:nvPr/>
        </p:nvPicPr>
        <p:blipFill>
          <a:blip r:embed="rId3"/>
          <a:stretch>
            <a:fillRect/>
          </a:stretch>
        </p:blipFill>
        <p:spPr>
          <a:xfrm>
            <a:off x="850992" y="3193429"/>
            <a:ext cx="8066235" cy="2742519"/>
          </a:xfrm>
          <a:prstGeom prst="rect">
            <a:avLst/>
          </a:prstGeom>
        </p:spPr>
      </p:pic>
      <p:pic>
        <p:nvPicPr>
          <p:cNvPr id="5" name="Content Placeholder 4">
            <a:extLst>
              <a:ext uri="{FF2B5EF4-FFF2-40B4-BE49-F238E27FC236}">
                <a16:creationId xmlns:a16="http://schemas.microsoft.com/office/drawing/2014/main" id="{C7201CEE-E87E-FFC7-311F-78BB9647E923}"/>
              </a:ext>
            </a:extLst>
          </p:cNvPr>
          <p:cNvPicPr>
            <a:picLocks noGrp="1" noChangeAspect="1"/>
          </p:cNvPicPr>
          <p:nvPr>
            <p:ph idx="1"/>
          </p:nvPr>
        </p:nvPicPr>
        <p:blipFill>
          <a:blip r:embed="rId4"/>
          <a:stretch>
            <a:fillRect/>
          </a:stretch>
        </p:blipFill>
        <p:spPr>
          <a:xfrm>
            <a:off x="4055331" y="2207794"/>
            <a:ext cx="7296979" cy="2335032"/>
          </a:xfrm>
          <a:prstGeom prst="rect">
            <a:avLst/>
          </a:prstGeom>
        </p:spPr>
      </p:pic>
    </p:spTree>
    <p:extLst>
      <p:ext uri="{BB962C8B-B14F-4D97-AF65-F5344CB8AC3E}">
        <p14:creationId xmlns:p14="http://schemas.microsoft.com/office/powerpoint/2010/main" val="2942497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138E2B-FDB5-E8EA-105B-C6C03B8AA96E}"/>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46,XX from Amniocytes</a:t>
            </a:r>
          </a:p>
        </p:txBody>
      </p:sp>
      <p:pic>
        <p:nvPicPr>
          <p:cNvPr id="5" name="Content Placeholder 4" descr="A screenshot of a computer&#10;&#10;Description automatically generated">
            <a:extLst>
              <a:ext uri="{FF2B5EF4-FFF2-40B4-BE49-F238E27FC236}">
                <a16:creationId xmlns:a16="http://schemas.microsoft.com/office/drawing/2014/main" id="{E77295DE-677F-5529-3778-79581A160D73}"/>
              </a:ext>
            </a:extLst>
          </p:cNvPr>
          <p:cNvPicPr>
            <a:picLocks noGrp="1" noChangeAspect="1"/>
          </p:cNvPicPr>
          <p:nvPr>
            <p:ph idx="1"/>
          </p:nvPr>
        </p:nvPicPr>
        <p:blipFill>
          <a:blip r:embed="rId3"/>
          <a:stretch>
            <a:fillRect/>
          </a:stretch>
        </p:blipFill>
        <p:spPr>
          <a:xfrm>
            <a:off x="432225" y="2776429"/>
            <a:ext cx="11327549" cy="2831887"/>
          </a:xfrm>
          <a:prstGeom prst="rect">
            <a:avLst/>
          </a:prstGeom>
        </p:spPr>
      </p:pic>
    </p:spTree>
    <p:extLst>
      <p:ext uri="{BB962C8B-B14F-4D97-AF65-F5344CB8AC3E}">
        <p14:creationId xmlns:p14="http://schemas.microsoft.com/office/powerpoint/2010/main" val="2390304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C41827E-3B1C-4C27-EEBD-124995C42479}"/>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kern="1200">
                <a:solidFill>
                  <a:schemeClr val="tx1"/>
                </a:solidFill>
                <a:latin typeface="+mj-lt"/>
                <a:ea typeface="+mj-ea"/>
                <a:cs typeface="+mj-cs"/>
              </a:rPr>
              <a:t>Post-Test Counseling</a:t>
            </a:r>
          </a:p>
        </p:txBody>
      </p:sp>
      <p:sp>
        <p:nvSpPr>
          <p:cNvPr id="6" name="Content Placeholder 5">
            <a:extLst>
              <a:ext uri="{FF2B5EF4-FFF2-40B4-BE49-F238E27FC236}">
                <a16:creationId xmlns:a16="http://schemas.microsoft.com/office/drawing/2014/main" id="{35480E6D-252F-CD41-0901-32EF8CDDC0FD}"/>
              </a:ext>
            </a:extLst>
          </p:cNvPr>
          <p:cNvSpPr>
            <a:spLocks noGrp="1"/>
          </p:cNvSpPr>
          <p:nvPr>
            <p:ph sz="half" idx="2"/>
          </p:nvPr>
        </p:nvSpPr>
        <p:spPr>
          <a:xfrm>
            <a:off x="1144923" y="2405894"/>
            <a:ext cx="5315189" cy="3535083"/>
          </a:xfrm>
        </p:spPr>
        <p:txBody>
          <a:bodyPr vert="horz" lIns="91440" tIns="45720" rIns="91440" bIns="45720" rtlCol="0" anchor="t">
            <a:normAutofit/>
          </a:bodyPr>
          <a:lstStyle/>
          <a:p>
            <a:r>
              <a:rPr lang="en-US" sz="2000" dirty="0"/>
              <a:t>Trisomy 13 CPM</a:t>
            </a:r>
          </a:p>
          <a:p>
            <a:r>
              <a:rPr lang="en-US" sz="2000" dirty="0"/>
              <a:t>Increased risk for placental insufficiency and fetal growth restriction</a:t>
            </a:r>
          </a:p>
          <a:p>
            <a:r>
              <a:rPr lang="en-US" sz="2000" dirty="0"/>
              <a:t>Follow-up growth scans </a:t>
            </a:r>
          </a:p>
          <a:p>
            <a:r>
              <a:rPr lang="en-US" sz="2000" dirty="0"/>
              <a:t>NICU consult</a:t>
            </a:r>
          </a:p>
          <a:p>
            <a:r>
              <a:rPr lang="en-US" sz="2000" dirty="0"/>
              <a:t>Future antenatal testing </a:t>
            </a:r>
          </a:p>
        </p:txBody>
      </p:sp>
      <p:sp>
        <p:nvSpPr>
          <p:cNvPr id="15" name="Rectangle 1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a:extLst>
              <a:ext uri="{FF2B5EF4-FFF2-40B4-BE49-F238E27FC236}">
                <a16:creationId xmlns:a16="http://schemas.microsoft.com/office/drawing/2014/main" id="{88115EFD-466D-E941-FDE9-D963C228E1A7}"/>
              </a:ext>
            </a:extLst>
          </p:cNvPr>
          <p:cNvPicPr>
            <a:picLocks noGrp="1" noChangeAspect="1"/>
          </p:cNvPicPr>
          <p:nvPr>
            <p:ph sz="half" idx="1"/>
          </p:nvPr>
        </p:nvPicPr>
        <p:blipFill>
          <a:blip r:embed="rId3"/>
          <a:stretch>
            <a:fillRect/>
          </a:stretch>
        </p:blipFill>
        <p:spPr>
          <a:xfrm>
            <a:off x="7075967" y="911608"/>
            <a:ext cx="4170530" cy="5066676"/>
          </a:xfrm>
          <a:prstGeom prst="rect">
            <a:avLst/>
          </a:prstGeom>
        </p:spPr>
      </p:pic>
    </p:spTree>
    <p:extLst>
      <p:ext uri="{BB962C8B-B14F-4D97-AF65-F5344CB8AC3E}">
        <p14:creationId xmlns:p14="http://schemas.microsoft.com/office/powerpoint/2010/main" val="1802663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50541FD-FDA9-0908-216C-4C8D854B62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00" y="0"/>
            <a:ext cx="7909923" cy="6883029"/>
            <a:chOff x="-19200" y="0"/>
            <a:chExt cx="7909923" cy="6883029"/>
          </a:xfrm>
        </p:grpSpPr>
        <p:sp>
          <p:nvSpPr>
            <p:cNvPr id="23" name="Rectangle 22">
              <a:extLst>
                <a:ext uri="{FF2B5EF4-FFF2-40B4-BE49-F238E27FC236}">
                  <a16:creationId xmlns:a16="http://schemas.microsoft.com/office/drawing/2014/main" id="{AC0BF382-F010-765D-B5DB-F84EDCAF8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0" y="0"/>
              <a:ext cx="7909923" cy="6883029"/>
            </a:xfrm>
            <a:prstGeom prst="rect">
              <a:avLst/>
            </a:prstGeom>
            <a:gradFill>
              <a:gsLst>
                <a:gs pos="7000">
                  <a:schemeClr val="accent2"/>
                </a:gs>
                <a:gs pos="100000">
                  <a:schemeClr val="accent5"/>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215DCE2-C682-5938-6B1B-8DBADABAAD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199" y="0"/>
              <a:ext cx="7909922" cy="6883029"/>
            </a:xfrm>
            <a:prstGeom prst="rect">
              <a:avLst/>
            </a:prstGeom>
            <a:gradFill flip="none" rotWithShape="1">
              <a:gsLst>
                <a:gs pos="0">
                  <a:schemeClr val="accent2"/>
                </a:gs>
                <a:gs pos="60000">
                  <a:schemeClr val="accent5">
                    <a:lumMod val="60000"/>
                    <a:lumOff val="40000"/>
                    <a:alpha val="0"/>
                  </a:schemeClr>
                </a:gs>
              </a:gsLst>
              <a:lin ang="204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5" name="Rectangle 24">
              <a:extLst>
                <a:ext uri="{FF2B5EF4-FFF2-40B4-BE49-F238E27FC236}">
                  <a16:creationId xmlns:a16="http://schemas.microsoft.com/office/drawing/2014/main" id="{CF0ADDA2-B177-0A2A-54FA-EC1A5AE80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499591" y="-508104"/>
              <a:ext cx="6872341" cy="7909922"/>
            </a:xfrm>
            <a:prstGeom prst="rect">
              <a:avLst/>
            </a:prstGeom>
            <a:gradFill>
              <a:gsLst>
                <a:gs pos="0">
                  <a:schemeClr val="accent5">
                    <a:lumMod val="75000"/>
                    <a:alpha val="46000"/>
                  </a:schemeClr>
                </a:gs>
                <a:gs pos="49000">
                  <a:schemeClr val="accent5">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2F63EB6A-59D7-2AFC-7635-5A41657B0B7A}"/>
              </a:ext>
            </a:extLst>
          </p:cNvPr>
          <p:cNvSpPr>
            <a:spLocks noGrp="1"/>
          </p:cNvSpPr>
          <p:nvPr>
            <p:ph type="ctrTitle"/>
          </p:nvPr>
        </p:nvSpPr>
        <p:spPr>
          <a:xfrm>
            <a:off x="716064" y="506524"/>
            <a:ext cx="6996178" cy="3668434"/>
          </a:xfrm>
        </p:spPr>
        <p:txBody>
          <a:bodyPr anchor="t">
            <a:normAutofit fontScale="90000"/>
          </a:bodyPr>
          <a:lstStyle/>
          <a:p>
            <a:pPr algn="l"/>
            <a:r>
              <a:rPr lang="en-US" sz="4800" dirty="0">
                <a:solidFill>
                  <a:srgbClr val="FFFFFF"/>
                </a:solidFill>
              </a:rPr>
              <a:t>Questions?</a:t>
            </a:r>
            <a:br>
              <a:rPr lang="en-US" sz="4800" dirty="0">
                <a:solidFill>
                  <a:srgbClr val="FFFFFF"/>
                </a:solidFill>
              </a:rPr>
            </a:br>
            <a:br>
              <a:rPr lang="en-US" sz="4800" dirty="0">
                <a:solidFill>
                  <a:srgbClr val="FFFFFF"/>
                </a:solidFill>
              </a:rPr>
            </a:br>
            <a:br>
              <a:rPr lang="en-US" sz="4800" dirty="0">
                <a:solidFill>
                  <a:srgbClr val="FFFFFF"/>
                </a:solidFill>
              </a:rPr>
            </a:br>
            <a:r>
              <a:rPr lang="en-US" sz="4800" dirty="0">
                <a:solidFill>
                  <a:srgbClr val="FFFFFF"/>
                </a:solidFill>
              </a:rPr>
              <a:t>Up Next… NIPS Part II   </a:t>
            </a:r>
            <a:br>
              <a:rPr lang="en-US" sz="4800" dirty="0">
                <a:solidFill>
                  <a:srgbClr val="FFFFFF"/>
                </a:solidFill>
              </a:rPr>
            </a:br>
            <a:r>
              <a:rPr lang="en-US" sz="4000" i="1" dirty="0">
                <a:solidFill>
                  <a:srgbClr val="FFFFFF"/>
                </a:solidFill>
              </a:rPr>
              <a:t>Utilizing </a:t>
            </a:r>
            <a:r>
              <a:rPr lang="en-US" sz="4000" i="1" dirty="0" err="1">
                <a:solidFill>
                  <a:srgbClr val="FFFFFF"/>
                </a:solidFill>
              </a:rPr>
              <a:t>cffDNA</a:t>
            </a:r>
            <a:r>
              <a:rPr lang="en-US" sz="4000" i="1" dirty="0">
                <a:solidFill>
                  <a:srgbClr val="FFFFFF"/>
                </a:solidFill>
              </a:rPr>
              <a:t> technology for expanded aneuploidy screening and single gene disorders</a:t>
            </a:r>
            <a:endParaRPr lang="en-US" sz="4800" i="1" dirty="0">
              <a:solidFill>
                <a:srgbClr val="FFFFFF"/>
              </a:solidFill>
            </a:endParaRPr>
          </a:p>
        </p:txBody>
      </p:sp>
      <p:sp>
        <p:nvSpPr>
          <p:cNvPr id="4" name="Subtitle 3">
            <a:extLst>
              <a:ext uri="{FF2B5EF4-FFF2-40B4-BE49-F238E27FC236}">
                <a16:creationId xmlns:a16="http://schemas.microsoft.com/office/drawing/2014/main" id="{1CE8258E-BDAC-A7C5-351E-97ECD0131D3D}"/>
              </a:ext>
            </a:extLst>
          </p:cNvPr>
          <p:cNvSpPr>
            <a:spLocks noGrp="1"/>
          </p:cNvSpPr>
          <p:nvPr>
            <p:ph type="subTitle" idx="1"/>
          </p:nvPr>
        </p:nvSpPr>
        <p:spPr>
          <a:xfrm>
            <a:off x="838201" y="5072860"/>
            <a:ext cx="5257799" cy="1278616"/>
          </a:xfrm>
        </p:spPr>
        <p:txBody>
          <a:bodyPr anchor="ctr">
            <a:normAutofit/>
          </a:bodyPr>
          <a:lstStyle/>
          <a:p>
            <a:pPr algn="l"/>
            <a:r>
              <a:rPr lang="en-US" dirty="0">
                <a:solidFill>
                  <a:srgbClr val="FFFFFF"/>
                </a:solidFill>
                <a:hlinkClick r:id="rId3"/>
              </a:rPr>
              <a:t>Jessica.Fairey@uscmed.sc.edu</a:t>
            </a:r>
            <a:endParaRPr lang="en-US" dirty="0">
              <a:solidFill>
                <a:srgbClr val="FFFFFF"/>
              </a:solidFill>
            </a:endParaRPr>
          </a:p>
          <a:p>
            <a:pPr algn="l"/>
            <a:r>
              <a:rPr lang="en-US" dirty="0">
                <a:solidFill>
                  <a:srgbClr val="FFFFFF"/>
                </a:solidFill>
              </a:rPr>
              <a:t>Office: 803-545-5746</a:t>
            </a:r>
          </a:p>
          <a:p>
            <a:pPr algn="l"/>
            <a:endParaRPr lang="en-US" dirty="0">
              <a:solidFill>
                <a:srgbClr val="FFFFFF"/>
              </a:solidFill>
            </a:endParaRPr>
          </a:p>
        </p:txBody>
      </p:sp>
      <p:pic>
        <p:nvPicPr>
          <p:cNvPr id="3" name="Picture 1" descr="USC logo">
            <a:extLst>
              <a:ext uri="{FF2B5EF4-FFF2-40B4-BE49-F238E27FC236}">
                <a16:creationId xmlns:a16="http://schemas.microsoft.com/office/drawing/2014/main" id="{1E5EC713-982B-0DD7-08BF-E54131E37A5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314804" y="1536180"/>
            <a:ext cx="1543802" cy="15438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6CD02EB4-F96D-C342-2840-A35315ADBC4A}"/>
              </a:ext>
            </a:extLst>
          </p:cNvPr>
          <p:cNvPicPr>
            <a:picLocks noChangeAspect="1"/>
          </p:cNvPicPr>
          <p:nvPr/>
        </p:nvPicPr>
        <p:blipFill>
          <a:blip r:embed="rId5"/>
          <a:stretch>
            <a:fillRect/>
          </a:stretch>
        </p:blipFill>
        <p:spPr>
          <a:xfrm>
            <a:off x="8948932" y="3778019"/>
            <a:ext cx="2404868" cy="1141705"/>
          </a:xfrm>
          <a:prstGeom prst="rect">
            <a:avLst/>
          </a:prstGeom>
        </p:spPr>
      </p:pic>
    </p:spTree>
    <p:extLst>
      <p:ext uri="{BB962C8B-B14F-4D97-AF65-F5344CB8AC3E}">
        <p14:creationId xmlns:p14="http://schemas.microsoft.com/office/powerpoint/2010/main" val="167184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4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400"/>
                                        <p:tgtEl>
                                          <p:spTgt spid="4">
                                            <p:txEl>
                                              <p:pRg st="1" end="1"/>
                                            </p:txEl>
                                          </p:spTgt>
                                        </p:tgtEl>
                                      </p:cBhvr>
                                    </p:animEffect>
                                  </p:childTnLst>
                                </p:cTn>
                              </p:par>
                              <p:par>
                                <p:cTn id="13" presetID="10" presetClass="entr" presetSubtype="0" fill="hold" grpId="0" nodeType="withEffect">
                                  <p:stCondLst>
                                    <p:cond delay="5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Birth Defect Etiologies</a:t>
            </a:r>
            <a:endParaRPr lang="en-US" sz="2400" dirty="0"/>
          </a:p>
        </p:txBody>
      </p:sp>
      <p:graphicFrame>
        <p:nvGraphicFramePr>
          <p:cNvPr id="3" name="Chart 2"/>
          <p:cNvGraphicFramePr/>
          <p:nvPr/>
        </p:nvGraphicFramePr>
        <p:xfrm>
          <a:off x="5423140" y="1699991"/>
          <a:ext cx="4905135" cy="40121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nvGraphicFramePr>
        <p:xfrm>
          <a:off x="1840878" y="2206666"/>
          <a:ext cx="3018302" cy="2998764"/>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p:cNvGrpSpPr/>
          <p:nvPr/>
        </p:nvGrpSpPr>
        <p:grpSpPr>
          <a:xfrm>
            <a:off x="2850790" y="1962799"/>
            <a:ext cx="2772936" cy="1841451"/>
            <a:chOff x="1326790" y="1962798"/>
            <a:chExt cx="2772936" cy="1841451"/>
          </a:xfrm>
        </p:grpSpPr>
        <p:grpSp>
          <p:nvGrpSpPr>
            <p:cNvPr id="9" name="Group 8"/>
            <p:cNvGrpSpPr/>
            <p:nvPr/>
          </p:nvGrpSpPr>
          <p:grpSpPr>
            <a:xfrm>
              <a:off x="3335180" y="3060048"/>
              <a:ext cx="764546" cy="744201"/>
              <a:chOff x="2415396" y="5458191"/>
              <a:chExt cx="914400" cy="744201"/>
            </a:xfrm>
          </p:grpSpPr>
          <p:sp>
            <p:nvSpPr>
              <p:cNvPr id="6" name="Right Arrow 5"/>
              <p:cNvSpPr/>
              <p:nvPr/>
            </p:nvSpPr>
            <p:spPr bwMode="auto">
              <a:xfrm>
                <a:off x="2415396" y="5978106"/>
                <a:ext cx="914400" cy="224286"/>
              </a:xfrm>
              <a:prstGeom prst="rightArrow">
                <a:avLst/>
              </a:prstGeom>
              <a:solidFill>
                <a:schemeClr val="bg1">
                  <a:lumMod val="7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fontAlgn="base">
                  <a:spcBef>
                    <a:spcPct val="0"/>
                  </a:spcBef>
                  <a:spcAft>
                    <a:spcPct val="0"/>
                  </a:spcAft>
                </a:pPr>
                <a:endParaRPr lang="en-US" sz="1600">
                  <a:latin typeface="Arial" charset="0"/>
                </a:endParaRPr>
              </a:p>
            </p:txBody>
          </p:sp>
          <p:sp>
            <p:nvSpPr>
              <p:cNvPr id="7" name="TextBox 6"/>
              <p:cNvSpPr txBox="1"/>
              <p:nvPr/>
            </p:nvSpPr>
            <p:spPr>
              <a:xfrm>
                <a:off x="2504302" y="5458191"/>
                <a:ext cx="736588" cy="538609"/>
              </a:xfrm>
              <a:prstGeom prst="rect">
                <a:avLst/>
              </a:prstGeom>
              <a:noFill/>
            </p:spPr>
            <p:txBody>
              <a:bodyPr wrap="none" rtlCol="0">
                <a:spAutoFit/>
              </a:bodyPr>
              <a:lstStyle/>
              <a:p>
                <a:pPr algn="ctr"/>
                <a:r>
                  <a:rPr lang="en-US" b="1" dirty="0">
                    <a:solidFill>
                      <a:schemeClr val="accent3"/>
                    </a:solidFill>
                  </a:rPr>
                  <a:t>3%</a:t>
                </a:r>
              </a:p>
              <a:p>
                <a:pPr algn="ctr"/>
                <a:r>
                  <a:rPr lang="en-US" sz="1100" dirty="0"/>
                  <a:t>Defects</a:t>
                </a:r>
              </a:p>
            </p:txBody>
          </p:sp>
        </p:grpSp>
        <p:sp>
          <p:nvSpPr>
            <p:cNvPr id="8" name="TextBox 7"/>
            <p:cNvSpPr txBox="1"/>
            <p:nvPr/>
          </p:nvSpPr>
          <p:spPr>
            <a:xfrm>
              <a:off x="1326790" y="1962798"/>
              <a:ext cx="611065" cy="538609"/>
            </a:xfrm>
            <a:prstGeom prst="rect">
              <a:avLst/>
            </a:prstGeom>
            <a:noFill/>
          </p:spPr>
          <p:txBody>
            <a:bodyPr wrap="none" rtlCol="0">
              <a:spAutoFit/>
            </a:bodyPr>
            <a:lstStyle/>
            <a:p>
              <a:pPr algn="ctr"/>
              <a:r>
                <a:rPr lang="en-US" b="1" dirty="0">
                  <a:solidFill>
                    <a:schemeClr val="accent2"/>
                  </a:solidFill>
                </a:rPr>
                <a:t>97%</a:t>
              </a:r>
            </a:p>
            <a:p>
              <a:pPr algn="ctr"/>
              <a:r>
                <a:rPr lang="en-US" sz="1100" dirty="0"/>
                <a:t>Normal</a:t>
              </a:r>
            </a:p>
          </p:txBody>
        </p:sp>
      </p:grpSp>
      <p:grpSp>
        <p:nvGrpSpPr>
          <p:cNvPr id="15" name="Group 14"/>
          <p:cNvGrpSpPr/>
          <p:nvPr/>
        </p:nvGrpSpPr>
        <p:grpSpPr>
          <a:xfrm>
            <a:off x="5899736" y="2045655"/>
            <a:ext cx="3994639" cy="2898285"/>
            <a:chOff x="4375735" y="2045654"/>
            <a:chExt cx="3994639" cy="2898285"/>
          </a:xfrm>
        </p:grpSpPr>
        <p:sp>
          <p:nvSpPr>
            <p:cNvPr id="10" name="TextBox 9"/>
            <p:cNvSpPr txBox="1"/>
            <p:nvPr/>
          </p:nvSpPr>
          <p:spPr>
            <a:xfrm>
              <a:off x="4375735" y="4325636"/>
              <a:ext cx="604653" cy="246221"/>
            </a:xfrm>
            <a:prstGeom prst="rect">
              <a:avLst/>
            </a:prstGeom>
            <a:noFill/>
          </p:spPr>
          <p:txBody>
            <a:bodyPr wrap="none" rtlCol="0">
              <a:spAutoFit/>
            </a:bodyPr>
            <a:lstStyle/>
            <a:p>
              <a:pPr algn="ctr"/>
              <a:r>
                <a:rPr lang="en-US" sz="1000" b="1" dirty="0"/>
                <a:t>10–15%</a:t>
              </a:r>
            </a:p>
          </p:txBody>
        </p:sp>
        <p:sp>
          <p:nvSpPr>
            <p:cNvPr id="11" name="TextBox 10"/>
            <p:cNvSpPr txBox="1"/>
            <p:nvPr/>
          </p:nvSpPr>
          <p:spPr>
            <a:xfrm>
              <a:off x="5259326" y="4450166"/>
              <a:ext cx="538930" cy="246221"/>
            </a:xfrm>
            <a:prstGeom prst="rect">
              <a:avLst/>
            </a:prstGeom>
            <a:noFill/>
          </p:spPr>
          <p:txBody>
            <a:bodyPr wrap="none" rtlCol="0">
              <a:spAutoFit/>
            </a:bodyPr>
            <a:lstStyle/>
            <a:p>
              <a:pPr algn="ctr"/>
              <a:r>
                <a:rPr lang="en-US" sz="1000" b="1" dirty="0"/>
                <a:t>8–12%</a:t>
              </a:r>
            </a:p>
          </p:txBody>
        </p:sp>
        <p:sp>
          <p:nvSpPr>
            <p:cNvPr id="12" name="TextBox 11"/>
            <p:cNvSpPr txBox="1"/>
            <p:nvPr/>
          </p:nvSpPr>
          <p:spPr>
            <a:xfrm>
              <a:off x="6108119" y="4697718"/>
              <a:ext cx="538930" cy="246221"/>
            </a:xfrm>
            <a:prstGeom prst="rect">
              <a:avLst/>
            </a:prstGeom>
            <a:noFill/>
          </p:spPr>
          <p:txBody>
            <a:bodyPr wrap="none" rtlCol="0">
              <a:spAutoFit/>
            </a:bodyPr>
            <a:lstStyle/>
            <a:p>
              <a:pPr algn="ctr"/>
              <a:r>
                <a:rPr lang="en-US" sz="1000" b="1" dirty="0"/>
                <a:t>2–10%</a:t>
              </a:r>
            </a:p>
          </p:txBody>
        </p:sp>
        <p:sp>
          <p:nvSpPr>
            <p:cNvPr id="13" name="TextBox 12"/>
            <p:cNvSpPr txBox="1"/>
            <p:nvPr/>
          </p:nvSpPr>
          <p:spPr>
            <a:xfrm>
              <a:off x="6928956" y="3731926"/>
              <a:ext cx="604653" cy="246221"/>
            </a:xfrm>
            <a:prstGeom prst="rect">
              <a:avLst/>
            </a:prstGeom>
            <a:noFill/>
          </p:spPr>
          <p:txBody>
            <a:bodyPr wrap="none" rtlCol="0">
              <a:spAutoFit/>
            </a:bodyPr>
            <a:lstStyle/>
            <a:p>
              <a:pPr algn="ctr"/>
              <a:r>
                <a:rPr lang="en-US" sz="1000" b="1" dirty="0"/>
                <a:t>20–25%</a:t>
              </a:r>
            </a:p>
          </p:txBody>
        </p:sp>
        <p:sp>
          <p:nvSpPr>
            <p:cNvPr id="14" name="TextBox 13"/>
            <p:cNvSpPr txBox="1"/>
            <p:nvPr/>
          </p:nvSpPr>
          <p:spPr>
            <a:xfrm>
              <a:off x="7765721" y="2045654"/>
              <a:ext cx="604653" cy="246221"/>
            </a:xfrm>
            <a:prstGeom prst="rect">
              <a:avLst/>
            </a:prstGeom>
            <a:noFill/>
          </p:spPr>
          <p:txBody>
            <a:bodyPr wrap="none" rtlCol="0">
              <a:spAutoFit/>
            </a:bodyPr>
            <a:lstStyle/>
            <a:p>
              <a:pPr algn="ctr"/>
              <a:r>
                <a:rPr lang="en-US" sz="1000" b="1" dirty="0"/>
                <a:t>40–60%</a:t>
              </a:r>
            </a:p>
          </p:txBody>
        </p:sp>
      </p:grpSp>
      <p:sp>
        <p:nvSpPr>
          <p:cNvPr id="16" name="Content Placeholder 3"/>
          <p:cNvSpPr txBox="1">
            <a:spLocks/>
          </p:cNvSpPr>
          <p:nvPr/>
        </p:nvSpPr>
        <p:spPr bwMode="auto">
          <a:xfrm>
            <a:off x="1752600" y="6183708"/>
            <a:ext cx="8686800" cy="21709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342900" indent="-342900" algn="l" rtl="0" eaLnBrk="1" fontAlgn="base" hangingPunct="1">
              <a:spcBef>
                <a:spcPts val="900"/>
              </a:spcBef>
              <a:spcAft>
                <a:spcPts val="900"/>
              </a:spcAft>
              <a:buClr>
                <a:srgbClr val="F89D21"/>
              </a:buClr>
              <a:buSzPct val="90000"/>
              <a:buFont typeface="Arial-BoldMT" charset="0"/>
              <a:buChar char="●"/>
              <a:tabLst/>
              <a:defRPr sz="2200" b="1" kern="600" spc="30" baseline="0">
                <a:solidFill>
                  <a:schemeClr val="tx1"/>
                </a:solidFill>
                <a:latin typeface="+mj-lt"/>
                <a:ea typeface="+mn-ea"/>
                <a:cs typeface="Arial"/>
              </a:defRPr>
            </a:lvl1pPr>
            <a:lvl2pPr marL="571500" indent="-228600" algn="l" rtl="0" eaLnBrk="1" fontAlgn="base" hangingPunct="1">
              <a:spcBef>
                <a:spcPts val="0"/>
              </a:spcBef>
              <a:spcAft>
                <a:spcPts val="400"/>
              </a:spcAft>
              <a:buClr>
                <a:schemeClr val="tx1"/>
              </a:buClr>
              <a:buFont typeface="ArialMT" charset="0"/>
              <a:buChar char="-"/>
              <a:tabLst/>
              <a:defRPr sz="2000" kern="600" spc="-20" baseline="0">
                <a:solidFill>
                  <a:schemeClr val="tx1"/>
                </a:solidFill>
                <a:latin typeface="+mj-lt"/>
                <a:cs typeface="Arial"/>
              </a:defRPr>
            </a:lvl2pPr>
            <a:lvl3pPr marL="800100" indent="-228600" algn="l" rtl="0" eaLnBrk="1" fontAlgn="base" hangingPunct="1">
              <a:spcBef>
                <a:spcPts val="0"/>
              </a:spcBef>
              <a:spcAft>
                <a:spcPts val="600"/>
              </a:spcAft>
              <a:buClr>
                <a:schemeClr val="tx1"/>
              </a:buClr>
              <a:buSzPct val="80000"/>
              <a:buFont typeface="Wingdings" pitchFamily="2" charset="2"/>
              <a:buChar char="§"/>
              <a:tabLst/>
              <a:defRPr sz="1600" kern="600">
                <a:solidFill>
                  <a:schemeClr val="tx1"/>
                </a:solidFill>
                <a:latin typeface="+mj-lt"/>
                <a:cs typeface="Arial"/>
              </a:defRPr>
            </a:lvl3pPr>
            <a:lvl4pPr marL="1028700" indent="-228600" algn="l" rtl="0" eaLnBrk="1" fontAlgn="base" hangingPunct="1">
              <a:spcBef>
                <a:spcPts val="0"/>
              </a:spcBef>
              <a:spcAft>
                <a:spcPts val="600"/>
              </a:spcAft>
              <a:buClr>
                <a:schemeClr val="tx1"/>
              </a:buClr>
              <a:buSzPct val="80000"/>
              <a:buFont typeface="Arial" charset="0"/>
              <a:buChar char="–"/>
              <a:tabLst/>
              <a:defRPr sz="1600" kern="600">
                <a:solidFill>
                  <a:schemeClr val="tx1"/>
                </a:solidFill>
                <a:latin typeface="+mj-lt"/>
                <a:cs typeface="Arial"/>
              </a:defRPr>
            </a:lvl4pPr>
            <a:lvl5pPr marL="1257300" indent="-228600" algn="l" rtl="0" eaLnBrk="1" fontAlgn="base" hangingPunct="1">
              <a:spcBef>
                <a:spcPts val="0"/>
              </a:spcBef>
              <a:spcAft>
                <a:spcPts val="600"/>
              </a:spcAft>
              <a:buClr>
                <a:srgbClr val="535353"/>
              </a:buClr>
              <a:buFont typeface="Arial" charset="0"/>
              <a:buChar char="-"/>
              <a:tabLst/>
              <a:defRPr sz="1600" kern="600">
                <a:solidFill>
                  <a:schemeClr val="tx1"/>
                </a:solidFill>
                <a:latin typeface="+mj-lt"/>
                <a:cs typeface="Arial"/>
              </a:defRPr>
            </a:lvl5pPr>
            <a:lvl6pPr marL="25209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6pPr>
            <a:lvl7pPr marL="29781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7pPr>
            <a:lvl8pPr marL="34353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8pPr>
            <a:lvl9pPr marL="3892550" indent="-234950" algn="l" rtl="0" eaLnBrk="1" fontAlgn="base" hangingPunct="1">
              <a:spcBef>
                <a:spcPct val="20000"/>
              </a:spcBef>
              <a:spcAft>
                <a:spcPct val="0"/>
              </a:spcAft>
              <a:buClr>
                <a:srgbClr val="535353"/>
              </a:buClr>
              <a:buFont typeface="Arial" charset="0"/>
              <a:buChar char="-"/>
              <a:defRPr sz="1200">
                <a:solidFill>
                  <a:schemeClr val="tx1"/>
                </a:solidFill>
                <a:latin typeface="+mn-lt"/>
              </a:defRPr>
            </a:lvl9pPr>
          </a:lstStyle>
          <a:p>
            <a:pPr marL="0" indent="0">
              <a:buNone/>
              <a:defRPr/>
            </a:pPr>
            <a:r>
              <a:rPr lang="en-US" sz="800" b="0" kern="0" dirty="0"/>
              <a:t>Adapted from Stevenson, RE and Hall, J. </a:t>
            </a:r>
            <a:r>
              <a:rPr lang="en-US" sz="800" b="0" i="1" kern="0" dirty="0"/>
              <a:t>Human Malformations and Related Anomalies</a:t>
            </a:r>
            <a:r>
              <a:rPr lang="en-US" sz="800" b="0" kern="0" dirty="0"/>
              <a:t>, 2</a:t>
            </a:r>
            <a:r>
              <a:rPr lang="en-US" sz="800" b="0" kern="0" baseline="30000" dirty="0"/>
              <a:t>nd</a:t>
            </a:r>
            <a:r>
              <a:rPr lang="en-US" sz="800" b="0" kern="0" dirty="0"/>
              <a:t> ed. </a:t>
            </a:r>
            <a:r>
              <a:rPr lang="en-US" sz="800" b="0" dirty="0"/>
              <a:t>Oxford University Press, Oxford, 2006</a:t>
            </a:r>
            <a:endParaRPr lang="en-US" sz="800" b="0" kern="0" dirty="0"/>
          </a:p>
        </p:txBody>
      </p:sp>
      <p:sp>
        <p:nvSpPr>
          <p:cNvPr id="17" name="Oval 16">
            <a:extLst>
              <a:ext uri="{FF2B5EF4-FFF2-40B4-BE49-F238E27FC236}">
                <a16:creationId xmlns:a16="http://schemas.microsoft.com/office/drawing/2014/main" id="{EE3CA6EA-1F50-4BD5-8716-008FAE5B18AB}"/>
              </a:ext>
            </a:extLst>
          </p:cNvPr>
          <p:cNvSpPr/>
          <p:nvPr/>
        </p:nvSpPr>
        <p:spPr>
          <a:xfrm>
            <a:off x="5549390" y="4106779"/>
            <a:ext cx="1271075" cy="170848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010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ryotype">
            <a:extLst>
              <a:ext uri="{FF2B5EF4-FFF2-40B4-BE49-F238E27FC236}">
                <a16:creationId xmlns:a16="http://schemas.microsoft.com/office/drawing/2014/main" id="{C86E6650-7706-4A03-A7E0-8A42C8AD6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C8ED3576-12A5-4A9E-AAA2-394554266888}"/>
              </a:ext>
            </a:extLst>
          </p:cNvPr>
          <p:cNvSpPr/>
          <p:nvPr/>
        </p:nvSpPr>
        <p:spPr>
          <a:xfrm>
            <a:off x="4847461" y="5507073"/>
            <a:ext cx="812347" cy="114349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7229E89-CA7F-4523-B637-C9A6EE248B9B}"/>
              </a:ext>
            </a:extLst>
          </p:cNvPr>
          <p:cNvSpPr/>
          <p:nvPr/>
        </p:nvSpPr>
        <p:spPr>
          <a:xfrm>
            <a:off x="1237486" y="3895725"/>
            <a:ext cx="1134239" cy="126894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F7E95AD-55CC-48AF-9BA1-13304A4D77F9}"/>
              </a:ext>
            </a:extLst>
          </p:cNvPr>
          <p:cNvSpPr/>
          <p:nvPr/>
        </p:nvSpPr>
        <p:spPr>
          <a:xfrm>
            <a:off x="9971911" y="3895725"/>
            <a:ext cx="915164" cy="126894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BDCB686-2398-4161-8FEE-1720DFE736C6}"/>
              </a:ext>
            </a:extLst>
          </p:cNvPr>
          <p:cNvSpPr/>
          <p:nvPr/>
        </p:nvSpPr>
        <p:spPr>
          <a:xfrm>
            <a:off x="8743950" y="5295900"/>
            <a:ext cx="2143125" cy="126894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3045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9" name="Rectangle 2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98B670-CAFA-38EA-119F-E4C4038D0ABF}"/>
              </a:ext>
            </a:extLst>
          </p:cNvPr>
          <p:cNvSpPr>
            <a:spLocks noGrp="1"/>
          </p:cNvSpPr>
          <p:nvPr>
            <p:ph type="title"/>
          </p:nvPr>
        </p:nvSpPr>
        <p:spPr>
          <a:xfrm>
            <a:off x="1043631" y="809898"/>
            <a:ext cx="10173010" cy="1554480"/>
          </a:xfrm>
        </p:spPr>
        <p:txBody>
          <a:bodyPr anchor="ctr">
            <a:normAutofit/>
          </a:bodyPr>
          <a:lstStyle/>
          <a:p>
            <a:r>
              <a:rPr lang="en-US" sz="4800" dirty="0"/>
              <a:t>History of NIPS </a:t>
            </a:r>
            <a:r>
              <a:rPr lang="en-US" sz="4800" baseline="30000" dirty="0"/>
              <a:t>1</a:t>
            </a:r>
          </a:p>
        </p:txBody>
      </p:sp>
      <p:cxnSp>
        <p:nvCxnSpPr>
          <p:cNvPr id="35" name="Straight Connector 3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22" name="Content Placeholder 4">
            <a:extLst>
              <a:ext uri="{FF2B5EF4-FFF2-40B4-BE49-F238E27FC236}">
                <a16:creationId xmlns:a16="http://schemas.microsoft.com/office/drawing/2014/main" id="{3F696D78-7D54-B2F2-D799-E1DC32CF0910}"/>
              </a:ext>
            </a:extLst>
          </p:cNvPr>
          <p:cNvGraphicFramePr/>
          <p:nvPr>
            <p:extLst>
              <p:ext uri="{D42A27DB-BD31-4B8C-83A1-F6EECF244321}">
                <p14:modId xmlns:p14="http://schemas.microsoft.com/office/powerpoint/2010/main" val="3410517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3166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8217815-A72A-494C-98FA-D98D7AC40587}"/>
              </a:ext>
            </a:extLst>
          </p:cNvPr>
          <p:cNvSpPr>
            <a:spLocks noGrp="1"/>
          </p:cNvSpPr>
          <p:nvPr>
            <p:ph type="title"/>
          </p:nvPr>
        </p:nvSpPr>
        <p:spPr>
          <a:xfrm>
            <a:off x="1322754" y="1522820"/>
            <a:ext cx="2748041" cy="3601914"/>
          </a:xfrm>
        </p:spPr>
        <p:txBody>
          <a:bodyPr anchor="ctr">
            <a:normAutofit/>
          </a:bodyPr>
          <a:lstStyle/>
          <a:p>
            <a:r>
              <a:rPr lang="en-US" sz="3600">
                <a:solidFill>
                  <a:srgbClr val="FFFFFF"/>
                </a:solidFill>
              </a:rPr>
              <a:t>Noninvasive Prenatal Screening (NIPS)</a:t>
            </a:r>
          </a:p>
        </p:txBody>
      </p:sp>
      <p:graphicFrame>
        <p:nvGraphicFramePr>
          <p:cNvPr id="5" name="Content Placeholder 2">
            <a:extLst>
              <a:ext uri="{FF2B5EF4-FFF2-40B4-BE49-F238E27FC236}">
                <a16:creationId xmlns:a16="http://schemas.microsoft.com/office/drawing/2014/main" id="{269D9198-94DB-FE2A-BAE7-57937D9222C4}"/>
              </a:ext>
            </a:extLst>
          </p:cNvPr>
          <p:cNvGraphicFramePr>
            <a:graphicFrameLocks noGrp="1"/>
          </p:cNvGraphicFramePr>
          <p:nvPr>
            <p:ph idx="1"/>
            <p:extLst>
              <p:ext uri="{D42A27DB-BD31-4B8C-83A1-F6EECF244321}">
                <p14:modId xmlns:p14="http://schemas.microsoft.com/office/powerpoint/2010/main" val="3322193058"/>
              </p:ext>
            </p:extLst>
          </p:nvPr>
        </p:nvGraphicFramePr>
        <p:xfrm>
          <a:off x="5042848" y="643467"/>
          <a:ext cx="6489510" cy="5252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6017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0075D7-36FC-439E-B9E8-A6F81E9FBACE}"/>
              </a:ext>
            </a:extLst>
          </p:cNvPr>
          <p:cNvSpPr>
            <a:spLocks noGrp="1"/>
          </p:cNvSpPr>
          <p:nvPr>
            <p:ph type="title"/>
          </p:nvPr>
        </p:nvSpPr>
        <p:spPr/>
        <p:txBody>
          <a:bodyPr>
            <a:normAutofit/>
          </a:bodyPr>
          <a:lstStyle/>
          <a:p>
            <a:r>
              <a:rPr lang="en-US"/>
              <a:t>Society Guidelines: NIPS in </a:t>
            </a:r>
            <a:r>
              <a:rPr lang="en-US" i="1"/>
              <a:t>All Risk </a:t>
            </a:r>
            <a:r>
              <a:rPr lang="en-US"/>
              <a:t>Population</a:t>
            </a:r>
            <a:endParaRPr lang="en-US" dirty="0"/>
          </a:p>
        </p:txBody>
      </p:sp>
      <p:graphicFrame>
        <p:nvGraphicFramePr>
          <p:cNvPr id="7" name="Content Placeholder 4">
            <a:extLst>
              <a:ext uri="{FF2B5EF4-FFF2-40B4-BE49-F238E27FC236}">
                <a16:creationId xmlns:a16="http://schemas.microsoft.com/office/drawing/2014/main" id="{ACA060F0-6F82-94E3-1D4D-2D2F2AF8BD76}"/>
              </a:ext>
            </a:extLst>
          </p:cNvPr>
          <p:cNvGraphicFramePr>
            <a:graphicFrameLocks noGrp="1"/>
          </p:cNvGraphicFramePr>
          <p:nvPr>
            <p:ph idx="1"/>
            <p:extLst>
              <p:ext uri="{D42A27DB-BD31-4B8C-83A1-F6EECF244321}">
                <p14:modId xmlns:p14="http://schemas.microsoft.com/office/powerpoint/2010/main" val="25638948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2313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11D9B2-1878-21F1-56B1-FF4BCDEAC531}"/>
              </a:ext>
            </a:extLst>
          </p:cNvPr>
          <p:cNvSpPr>
            <a:spLocks noGrp="1"/>
          </p:cNvSpPr>
          <p:nvPr>
            <p:ph type="title"/>
          </p:nvPr>
        </p:nvSpPr>
        <p:spPr>
          <a:xfrm>
            <a:off x="838200" y="556995"/>
            <a:ext cx="10515600" cy="1133693"/>
          </a:xfrm>
        </p:spPr>
        <p:txBody>
          <a:bodyPr>
            <a:normAutofit/>
          </a:bodyPr>
          <a:lstStyle/>
          <a:p>
            <a:r>
              <a:rPr lang="en-US" sz="5200" dirty="0"/>
              <a:t>Deletions &amp; Expanded Aneuploidy</a:t>
            </a:r>
          </a:p>
        </p:txBody>
      </p:sp>
      <p:graphicFrame>
        <p:nvGraphicFramePr>
          <p:cNvPr id="5" name="Content Placeholder 2">
            <a:extLst>
              <a:ext uri="{FF2B5EF4-FFF2-40B4-BE49-F238E27FC236}">
                <a16:creationId xmlns:a16="http://schemas.microsoft.com/office/drawing/2014/main" id="{916FD11C-D67E-0CAB-21DA-2445FA584B0C}"/>
              </a:ext>
            </a:extLst>
          </p:cNvPr>
          <p:cNvGraphicFramePr>
            <a:graphicFrameLocks noGrp="1"/>
          </p:cNvGraphicFramePr>
          <p:nvPr>
            <p:ph idx="1"/>
            <p:extLst>
              <p:ext uri="{D42A27DB-BD31-4B8C-83A1-F6EECF244321}">
                <p14:modId xmlns:p14="http://schemas.microsoft.com/office/powerpoint/2010/main" val="16440614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8471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9">
    <a:dk1>
      <a:sysClr val="windowText" lastClr="000000"/>
    </a:dk1>
    <a:lt1>
      <a:sysClr val="window" lastClr="FFFFFF"/>
    </a:lt1>
    <a:dk2>
      <a:srgbClr val="7D7C7C"/>
    </a:dk2>
    <a:lt2>
      <a:srgbClr val="F68920"/>
    </a:lt2>
    <a:accent1>
      <a:srgbClr val="885087"/>
    </a:accent1>
    <a:accent2>
      <a:srgbClr val="3E7EBE"/>
    </a:accent2>
    <a:accent3>
      <a:srgbClr val="97AD4A"/>
    </a:accent3>
    <a:accent4>
      <a:srgbClr val="FFB441"/>
    </a:accent4>
    <a:accent5>
      <a:srgbClr val="7CA8D4"/>
    </a:accent5>
    <a:accent6>
      <a:srgbClr val="BAC147"/>
    </a:accent6>
    <a:hlink>
      <a:srgbClr val="3E7EBE"/>
    </a:hlink>
    <a:folHlink>
      <a:srgbClr val="97AD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3677</TotalTime>
  <Words>5824</Words>
  <Application>Microsoft Macintosh PowerPoint</Application>
  <PresentationFormat>Widescreen</PresentationFormat>
  <Paragraphs>388</Paragraphs>
  <Slides>34</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ＭＳ Ｐゴシック</vt:lpstr>
      <vt:lpstr>Arial</vt:lpstr>
      <vt:lpstr>Arial-BoldMT</vt:lpstr>
      <vt:lpstr>Calibri</vt:lpstr>
      <vt:lpstr>Calibri Light</vt:lpstr>
      <vt:lpstr>Office Theme</vt:lpstr>
      <vt:lpstr>Non-Invasive Prenatal Screening (NIPS) Part I</vt:lpstr>
      <vt:lpstr>Conflict of Interest Statement</vt:lpstr>
      <vt:lpstr>Learning Objectives</vt:lpstr>
      <vt:lpstr>Birth Defect Etiologies</vt:lpstr>
      <vt:lpstr>PowerPoint Presentation</vt:lpstr>
      <vt:lpstr>History of NIPS 1</vt:lpstr>
      <vt:lpstr>Noninvasive Prenatal Screening (NIPS)</vt:lpstr>
      <vt:lpstr>Society Guidelines: NIPS in All Risk Population</vt:lpstr>
      <vt:lpstr>Deletions &amp; Expanded Aneuploidy</vt:lpstr>
      <vt:lpstr>NIPS Technology </vt:lpstr>
      <vt:lpstr>Fetal Fraction (FF) = fetal component of cell-free DNA (cfDNA) in maternal circulation</vt:lpstr>
      <vt:lpstr>Common Factors Affecting FF </vt:lpstr>
      <vt:lpstr>Additional Factors Affecting FF</vt:lpstr>
      <vt:lpstr>Considerations for NIPS selection</vt:lpstr>
      <vt:lpstr>Pre-Test Counseling</vt:lpstr>
      <vt:lpstr>Post-Test Counseling</vt:lpstr>
      <vt:lpstr>Low Risk Result</vt:lpstr>
      <vt:lpstr>High Risk Result</vt:lpstr>
      <vt:lpstr>Positive Predictive Value (PPV)</vt:lpstr>
      <vt:lpstr>Beware the Uninformative Result!</vt:lpstr>
      <vt:lpstr>If ultrasound findings corroborate the NIPS result, is prenatal or postnatal dx still necessary? </vt:lpstr>
      <vt:lpstr>Yes! </vt:lpstr>
      <vt:lpstr>References </vt:lpstr>
      <vt:lpstr>References Cont.</vt:lpstr>
      <vt:lpstr>Case Presentations</vt:lpstr>
      <vt:lpstr>24 yo G1 Hispanic Female: NIPS Result</vt:lpstr>
      <vt:lpstr>PowerPoint Presentation</vt:lpstr>
      <vt:lpstr>Maternal Karyotype</vt:lpstr>
      <vt:lpstr>Post-Test Counseling</vt:lpstr>
      <vt:lpstr>32 yo G3P2002: Nonreportable NIPS x 2 </vt:lpstr>
      <vt:lpstr>Mosaic Trisomy 13 from CVS </vt:lpstr>
      <vt:lpstr>46,XX from Amniocytes</vt:lpstr>
      <vt:lpstr>Post-Test Counseling</vt:lpstr>
      <vt:lpstr>Questions?   Up Next… NIPS Part II    Utilizing cffDNA technology for expanded aneuploidy screening and single gene disorders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Objectives</dc:title>
  <dc:creator>Jessica Fairey</dc:creator>
  <cp:lastModifiedBy>Grater, Rachel</cp:lastModifiedBy>
  <cp:revision>83</cp:revision>
  <cp:lastPrinted>2022-10-06T20:48:05Z</cp:lastPrinted>
  <dcterms:created xsi:type="dcterms:W3CDTF">2022-09-30T16:32:30Z</dcterms:created>
  <dcterms:modified xsi:type="dcterms:W3CDTF">2023-09-19T21:38:26Z</dcterms:modified>
</cp:coreProperties>
</file>