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6"/>
  </p:notesMasterIdLst>
  <p:sldIdLst>
    <p:sldId id="256" r:id="rId5"/>
    <p:sldId id="258" r:id="rId6"/>
    <p:sldId id="279" r:id="rId7"/>
    <p:sldId id="280" r:id="rId8"/>
    <p:sldId id="281" r:id="rId9"/>
    <p:sldId id="259" r:id="rId10"/>
    <p:sldId id="260" r:id="rId11"/>
    <p:sldId id="261" r:id="rId12"/>
    <p:sldId id="262" r:id="rId13"/>
    <p:sldId id="263" r:id="rId14"/>
    <p:sldId id="264" r:id="rId15"/>
    <p:sldId id="276" r:id="rId16"/>
    <p:sldId id="266" r:id="rId17"/>
    <p:sldId id="265" r:id="rId18"/>
    <p:sldId id="267" r:id="rId19"/>
    <p:sldId id="268" r:id="rId20"/>
    <p:sldId id="271" r:id="rId21"/>
    <p:sldId id="272" r:id="rId22"/>
    <p:sldId id="273" r:id="rId23"/>
    <p:sldId id="274" r:id="rId24"/>
    <p:sldId id="275" r:id="rId25"/>
    <p:sldId id="277" r:id="rId26"/>
    <p:sldId id="278" r:id="rId27"/>
    <p:sldId id="282" r:id="rId28"/>
    <p:sldId id="286" r:id="rId29"/>
    <p:sldId id="283" r:id="rId30"/>
    <p:sldId id="257" r:id="rId31"/>
    <p:sldId id="269" r:id="rId32"/>
    <p:sldId id="270" r:id="rId33"/>
    <p:sldId id="284"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935237-F008-4AC3-9878-0E4052C03A14}" v="2" dt="2023-08-01T10:50:24.3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422" autoAdjust="0"/>
  </p:normalViewPr>
  <p:slideViewPr>
    <p:cSldViewPr snapToGrid="0">
      <p:cViewPr varScale="1">
        <p:scale>
          <a:sx n="121" d="100"/>
          <a:sy n="121" d="100"/>
        </p:scale>
        <p:origin x="784" y="16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B8DD3B-D393-4BB1-831C-8D5F76F281EF}" type="datetimeFigureOut">
              <a:rPr lang="en-US" smtClean="0"/>
              <a:t>8/1/23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A3CCF2-1DAE-4A11-B8AF-810FEBDF0B5D}" type="slidenum">
              <a:rPr lang="en-US" smtClean="0"/>
              <a:t>‹#›</a:t>
            </a:fld>
            <a:endParaRPr lang="en-US"/>
          </a:p>
        </p:txBody>
      </p:sp>
    </p:spTree>
    <p:extLst>
      <p:ext uri="{BB962C8B-B14F-4D97-AF65-F5344CB8AC3E}">
        <p14:creationId xmlns:p14="http://schemas.microsoft.com/office/powerpoint/2010/main" val="534048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South Carolina – Prevalence – 36.1;   95% CI – (34.6, 37.5)</a:t>
            </a:r>
          </a:p>
        </p:txBody>
      </p:sp>
      <p:sp>
        <p:nvSpPr>
          <p:cNvPr id="4" name="Slide Number Placeholder 3"/>
          <p:cNvSpPr>
            <a:spLocks noGrp="1"/>
          </p:cNvSpPr>
          <p:nvPr>
            <p:ph type="sldNum" sz="quarter" idx="5"/>
          </p:nvPr>
        </p:nvSpPr>
        <p:spPr/>
        <p:txBody>
          <a:bodyPr/>
          <a:lstStyle/>
          <a:p>
            <a:fld id="{C3A3CCF2-1DAE-4A11-B8AF-810FEBDF0B5D}" type="slidenum">
              <a:rPr lang="en-US" smtClean="0"/>
              <a:t>3</a:t>
            </a:fld>
            <a:endParaRPr lang="en-US"/>
          </a:p>
        </p:txBody>
      </p:sp>
    </p:spTree>
    <p:extLst>
      <p:ext uri="{BB962C8B-B14F-4D97-AF65-F5344CB8AC3E}">
        <p14:creationId xmlns:p14="http://schemas.microsoft.com/office/powerpoint/2010/main" val="22816260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TOLAC: entire clinical picture.  Obese and unable to stat a person may need discussion</a:t>
            </a:r>
          </a:p>
        </p:txBody>
      </p:sp>
      <p:sp>
        <p:nvSpPr>
          <p:cNvPr id="4" name="Slide Number Placeholder 3"/>
          <p:cNvSpPr>
            <a:spLocks noGrp="1"/>
          </p:cNvSpPr>
          <p:nvPr>
            <p:ph type="sldNum" sz="quarter" idx="5"/>
          </p:nvPr>
        </p:nvSpPr>
        <p:spPr/>
        <p:txBody>
          <a:bodyPr/>
          <a:lstStyle/>
          <a:p>
            <a:fld id="{C3A3CCF2-1DAE-4A11-B8AF-810FEBDF0B5D}" type="slidenum">
              <a:rPr lang="en-US" smtClean="0"/>
              <a:t>19</a:t>
            </a:fld>
            <a:endParaRPr lang="en-US"/>
          </a:p>
        </p:txBody>
      </p:sp>
    </p:spTree>
    <p:extLst>
      <p:ext uri="{BB962C8B-B14F-4D97-AF65-F5344CB8AC3E}">
        <p14:creationId xmlns:p14="http://schemas.microsoft.com/office/powerpoint/2010/main" val="2584727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Plan predelivery consult if they have other significant comorbidities (particularly OSA – at risk for hypoxemia and sudden death-, heart disease or prior anesthesia difficulties) and consider with all super obese pts.  Difficulty with regional is the rule—access, lying patient down and loss of accessory muscles leading to hypoxia/sudden death--; failure of control of pain;  possible intubation issues are a real concern as well.  Equipment has to be considered and if at a hospital with limited resources, decision with anesthesia on best place to deliver</a:t>
            </a:r>
          </a:p>
        </p:txBody>
      </p:sp>
      <p:sp>
        <p:nvSpPr>
          <p:cNvPr id="4" name="Slide Number Placeholder 3"/>
          <p:cNvSpPr>
            <a:spLocks noGrp="1"/>
          </p:cNvSpPr>
          <p:nvPr>
            <p:ph type="sldNum" sz="quarter" idx="5"/>
          </p:nvPr>
        </p:nvSpPr>
        <p:spPr/>
        <p:txBody>
          <a:bodyPr/>
          <a:lstStyle/>
          <a:p>
            <a:fld id="{C3A3CCF2-1DAE-4A11-B8AF-810FEBDF0B5D}" type="slidenum">
              <a:rPr lang="en-US" smtClean="0"/>
              <a:t>20</a:t>
            </a:fld>
            <a:endParaRPr lang="en-US"/>
          </a:p>
        </p:txBody>
      </p:sp>
    </p:spTree>
    <p:extLst>
      <p:ext uri="{BB962C8B-B14F-4D97-AF65-F5344CB8AC3E}">
        <p14:creationId xmlns:p14="http://schemas.microsoft.com/office/powerpoint/2010/main" val="34261448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Due to poor data available, lower </a:t>
            </a:r>
            <a:r>
              <a:rPr lang="en-US" dirty="0" err="1"/>
              <a:t>wt</a:t>
            </a:r>
            <a:r>
              <a:rPr lang="en-US" dirty="0"/>
              <a:t> gain targets were not recommended for larger BMI categories.</a:t>
            </a:r>
          </a:p>
        </p:txBody>
      </p:sp>
      <p:sp>
        <p:nvSpPr>
          <p:cNvPr id="4" name="Slide Number Placeholder 3"/>
          <p:cNvSpPr>
            <a:spLocks noGrp="1"/>
          </p:cNvSpPr>
          <p:nvPr>
            <p:ph type="sldNum" sz="quarter" idx="5"/>
          </p:nvPr>
        </p:nvSpPr>
        <p:spPr/>
        <p:txBody>
          <a:bodyPr/>
          <a:lstStyle/>
          <a:p>
            <a:fld id="{C3A3CCF2-1DAE-4A11-B8AF-810FEBDF0B5D}" type="slidenum">
              <a:rPr lang="en-US" smtClean="0"/>
              <a:t>28</a:t>
            </a:fld>
            <a:endParaRPr lang="en-US"/>
          </a:p>
        </p:txBody>
      </p:sp>
    </p:spTree>
    <p:extLst>
      <p:ext uri="{BB962C8B-B14F-4D97-AF65-F5344CB8AC3E}">
        <p14:creationId xmlns:p14="http://schemas.microsoft.com/office/powerpoint/2010/main" val="2014533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used to be vigilant about weight restriction in these patients if &gt;40 BMI.</a:t>
            </a:r>
          </a:p>
          <a:p>
            <a:r>
              <a:rPr lang="en-US" dirty="0"/>
              <a:t>Due to the recent data, I now work with the patient and try to use the motivational discussion re: </a:t>
            </a:r>
            <a:r>
              <a:rPr lang="en-US" dirty="0" err="1"/>
              <a:t>wt</a:t>
            </a:r>
            <a:r>
              <a:rPr lang="en-US" dirty="0"/>
              <a:t> retention and have them consider seeing our DM educators for diet teaching.  If truly motivated, I am encouraging of limited </a:t>
            </a:r>
            <a:r>
              <a:rPr lang="en-US" dirty="0" err="1"/>
              <a:t>wt</a:t>
            </a:r>
            <a:r>
              <a:rPr lang="en-US" dirty="0"/>
              <a:t> gain.  If they are struggling with the idea, I really point out the IOM guides and repeatedly discuss </a:t>
            </a:r>
            <a:r>
              <a:rPr lang="en-US" dirty="0" err="1"/>
              <a:t>wt</a:t>
            </a:r>
            <a:r>
              <a:rPr lang="en-US" dirty="0"/>
              <a:t> gain and praise them for efforts they make.</a:t>
            </a:r>
          </a:p>
        </p:txBody>
      </p:sp>
      <p:sp>
        <p:nvSpPr>
          <p:cNvPr id="4" name="Slide Number Placeholder 3"/>
          <p:cNvSpPr>
            <a:spLocks noGrp="1"/>
          </p:cNvSpPr>
          <p:nvPr>
            <p:ph type="sldNum" sz="quarter" idx="5"/>
          </p:nvPr>
        </p:nvSpPr>
        <p:spPr/>
        <p:txBody>
          <a:bodyPr/>
          <a:lstStyle/>
          <a:p>
            <a:fld id="{C3A3CCF2-1DAE-4A11-B8AF-810FEBDF0B5D}" type="slidenum">
              <a:rPr lang="en-US" smtClean="0"/>
              <a:t>29</a:t>
            </a:fld>
            <a:endParaRPr lang="en-US"/>
          </a:p>
        </p:txBody>
      </p:sp>
    </p:spTree>
    <p:extLst>
      <p:ext uri="{BB962C8B-B14F-4D97-AF65-F5344CB8AC3E}">
        <p14:creationId xmlns:p14="http://schemas.microsoft.com/office/powerpoint/2010/main" val="15726914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thing often overlooked is the impact that obesity has on care for the </a:t>
            </a:r>
            <a:r>
              <a:rPr lang="en-US" dirty="0" err="1"/>
              <a:t>paient</a:t>
            </a:r>
            <a:r>
              <a:rPr lang="en-US" dirty="0"/>
              <a:t>.</a:t>
            </a:r>
          </a:p>
          <a:p>
            <a:r>
              <a:rPr lang="en-US" dirty="0"/>
              <a:t>1-must have proper </a:t>
            </a:r>
            <a:r>
              <a:rPr lang="en-US" dirty="0" err="1"/>
              <a:t>quipment</a:t>
            </a:r>
            <a:r>
              <a:rPr lang="en-US" dirty="0"/>
              <a:t>.  Most OR table </a:t>
            </a:r>
            <a:r>
              <a:rPr lang="en-US" dirty="0" err="1"/>
              <a:t>accomadate</a:t>
            </a:r>
            <a:r>
              <a:rPr lang="en-US" dirty="0"/>
              <a:t> 400-450 lbs.  May put 2 tables together.</a:t>
            </a:r>
          </a:p>
          <a:p>
            <a:r>
              <a:rPr lang="en-US" dirty="0"/>
              <a:t>2- staff MUST be allowed to add  people to help positioning, etc.</a:t>
            </a:r>
          </a:p>
          <a:p>
            <a:r>
              <a:rPr lang="en-US" dirty="0"/>
              <a:t>3- physician, nurse injury, accessibility to </a:t>
            </a:r>
            <a:r>
              <a:rPr lang="en-US" dirty="0" err="1"/>
              <a:t>sugery</a:t>
            </a:r>
            <a:r>
              <a:rPr lang="en-US" dirty="0"/>
              <a:t> site</a:t>
            </a:r>
          </a:p>
          <a:p>
            <a:r>
              <a:rPr lang="en-US" dirty="0"/>
              <a:t>4-difficult monitory fetus and risk poor outcome</a:t>
            </a:r>
          </a:p>
          <a:p>
            <a:r>
              <a:rPr lang="en-US" dirty="0"/>
              <a:t>5- tough delivery</a:t>
            </a:r>
          </a:p>
          <a:p>
            <a:r>
              <a:rPr lang="en-US" dirty="0"/>
              <a:t>6- incision type, </a:t>
            </a:r>
            <a:r>
              <a:rPr lang="en-US" dirty="0" err="1"/>
              <a:t>etc</a:t>
            </a:r>
            <a:endParaRPr lang="en-US" dirty="0"/>
          </a:p>
        </p:txBody>
      </p:sp>
      <p:sp>
        <p:nvSpPr>
          <p:cNvPr id="4" name="Slide Number Placeholder 3"/>
          <p:cNvSpPr>
            <a:spLocks noGrp="1"/>
          </p:cNvSpPr>
          <p:nvPr>
            <p:ph type="sldNum" sz="quarter" idx="5"/>
          </p:nvPr>
        </p:nvSpPr>
        <p:spPr/>
        <p:txBody>
          <a:bodyPr/>
          <a:lstStyle/>
          <a:p>
            <a:fld id="{C3A3CCF2-1DAE-4A11-B8AF-810FEBDF0B5D}" type="slidenum">
              <a:rPr lang="en-US" smtClean="0"/>
              <a:t>30</a:t>
            </a:fld>
            <a:endParaRPr lang="en-US"/>
          </a:p>
        </p:txBody>
      </p:sp>
    </p:spTree>
    <p:extLst>
      <p:ext uri="{BB962C8B-B14F-4D97-AF65-F5344CB8AC3E}">
        <p14:creationId xmlns:p14="http://schemas.microsoft.com/office/powerpoint/2010/main" val="35214262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Motivation </a:t>
            </a:r>
            <a:r>
              <a:rPr lang="en-US" dirty="0" err="1"/>
              <a:t>interviewingtechniques</a:t>
            </a:r>
            <a:r>
              <a:rPr lang="en-US" dirty="0"/>
              <a:t> involve individualized pt-</a:t>
            </a:r>
            <a:r>
              <a:rPr lang="en-US" dirty="0" err="1"/>
              <a:t>cetered</a:t>
            </a:r>
            <a:r>
              <a:rPr lang="en-US" dirty="0"/>
              <a:t> approach toward exploring  and resolving ambivalence.  Helps with moving through the stages of dealing wit unhealthy behavior.</a:t>
            </a:r>
          </a:p>
          <a:p>
            <a:r>
              <a:rPr lang="en-US" dirty="0"/>
              <a:t>Meds—care using close to pregnancy—anorectics</a:t>
            </a:r>
          </a:p>
          <a:p>
            <a:r>
              <a:rPr lang="en-US" dirty="0"/>
              <a:t>Some evidence of weight control in pregnancy with diet, exercise and glycemic index low diet lessens </a:t>
            </a:r>
            <a:r>
              <a:rPr lang="en-US" dirty="0" err="1"/>
              <a:t>BWt</a:t>
            </a:r>
            <a:r>
              <a:rPr lang="en-US" dirty="0"/>
              <a:t> by 15%</a:t>
            </a:r>
          </a:p>
        </p:txBody>
      </p:sp>
      <p:sp>
        <p:nvSpPr>
          <p:cNvPr id="4" name="Slide Number Placeholder 3"/>
          <p:cNvSpPr>
            <a:spLocks noGrp="1"/>
          </p:cNvSpPr>
          <p:nvPr>
            <p:ph type="sldNum" sz="quarter" idx="5"/>
          </p:nvPr>
        </p:nvSpPr>
        <p:spPr/>
        <p:txBody>
          <a:bodyPr/>
          <a:lstStyle/>
          <a:p>
            <a:fld id="{C3A3CCF2-1DAE-4A11-B8AF-810FEBDF0B5D}" type="slidenum">
              <a:rPr lang="en-US" smtClean="0"/>
              <a:t>31</a:t>
            </a:fld>
            <a:endParaRPr lang="en-US"/>
          </a:p>
        </p:txBody>
      </p:sp>
    </p:spTree>
    <p:extLst>
      <p:ext uri="{BB962C8B-B14F-4D97-AF65-F5344CB8AC3E}">
        <p14:creationId xmlns:p14="http://schemas.microsoft.com/office/powerpoint/2010/main" val="3699118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South Carolina – Prevalence 32.7;  95% CI – (31.6, 33.8)</a:t>
            </a:r>
          </a:p>
        </p:txBody>
      </p:sp>
      <p:sp>
        <p:nvSpPr>
          <p:cNvPr id="4" name="Slide Number Placeholder 3"/>
          <p:cNvSpPr>
            <a:spLocks noGrp="1"/>
          </p:cNvSpPr>
          <p:nvPr>
            <p:ph type="sldNum" sz="quarter" idx="5"/>
          </p:nvPr>
        </p:nvSpPr>
        <p:spPr/>
        <p:txBody>
          <a:bodyPr/>
          <a:lstStyle/>
          <a:p>
            <a:fld id="{C3A3CCF2-1DAE-4A11-B8AF-810FEBDF0B5D}" type="slidenum">
              <a:rPr lang="en-US" smtClean="0"/>
              <a:t>4</a:t>
            </a:fld>
            <a:endParaRPr lang="en-US"/>
          </a:p>
        </p:txBody>
      </p:sp>
    </p:spTree>
    <p:extLst>
      <p:ext uri="{BB962C8B-B14F-4D97-AF65-F5344CB8AC3E}">
        <p14:creationId xmlns:p14="http://schemas.microsoft.com/office/powerpoint/2010/main" val="9213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South Carolina – Prevalence 45.2,  95% CI – (42.9, 47.6)</a:t>
            </a:r>
          </a:p>
        </p:txBody>
      </p:sp>
      <p:sp>
        <p:nvSpPr>
          <p:cNvPr id="4" name="Slide Number Placeholder 3"/>
          <p:cNvSpPr>
            <a:spLocks noGrp="1"/>
          </p:cNvSpPr>
          <p:nvPr>
            <p:ph type="sldNum" sz="quarter" idx="5"/>
          </p:nvPr>
        </p:nvSpPr>
        <p:spPr/>
        <p:txBody>
          <a:bodyPr/>
          <a:lstStyle/>
          <a:p>
            <a:fld id="{C3A3CCF2-1DAE-4A11-B8AF-810FEBDF0B5D}" type="slidenum">
              <a:rPr lang="en-US" smtClean="0"/>
              <a:t>5</a:t>
            </a:fld>
            <a:endParaRPr lang="en-US"/>
          </a:p>
        </p:txBody>
      </p:sp>
    </p:spTree>
    <p:extLst>
      <p:ext uri="{BB962C8B-B14F-4D97-AF65-F5344CB8AC3E}">
        <p14:creationId xmlns:p14="http://schemas.microsoft.com/office/powerpoint/2010/main" val="1716707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TOLAC in obesity associated with 2 fold increased risk maternal morbidity and 5 fold increase risk of neonatal injury.</a:t>
            </a:r>
          </a:p>
        </p:txBody>
      </p:sp>
      <p:sp>
        <p:nvSpPr>
          <p:cNvPr id="4" name="Slide Number Placeholder 3"/>
          <p:cNvSpPr>
            <a:spLocks noGrp="1"/>
          </p:cNvSpPr>
          <p:nvPr>
            <p:ph type="sldNum" sz="quarter" idx="5"/>
          </p:nvPr>
        </p:nvSpPr>
        <p:spPr/>
        <p:txBody>
          <a:bodyPr/>
          <a:lstStyle/>
          <a:p>
            <a:fld id="{C3A3CCF2-1DAE-4A11-B8AF-810FEBDF0B5D}" type="slidenum">
              <a:rPr lang="en-US" smtClean="0"/>
              <a:t>10</a:t>
            </a:fld>
            <a:endParaRPr lang="en-US"/>
          </a:p>
        </p:txBody>
      </p:sp>
    </p:spTree>
    <p:extLst>
      <p:ext uri="{BB962C8B-B14F-4D97-AF65-F5344CB8AC3E}">
        <p14:creationId xmlns:p14="http://schemas.microsoft.com/office/powerpoint/2010/main" val="27911214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Pregravid</a:t>
            </a:r>
            <a:r>
              <a:rPr lang="en-US" dirty="0"/>
              <a:t> obesity associated with early termination of BF, pp anemia and depression.</a:t>
            </a:r>
          </a:p>
        </p:txBody>
      </p:sp>
      <p:sp>
        <p:nvSpPr>
          <p:cNvPr id="4" name="Slide Number Placeholder 3"/>
          <p:cNvSpPr>
            <a:spLocks noGrp="1"/>
          </p:cNvSpPr>
          <p:nvPr>
            <p:ph type="sldNum" sz="quarter" idx="5"/>
          </p:nvPr>
        </p:nvSpPr>
        <p:spPr/>
        <p:txBody>
          <a:bodyPr/>
          <a:lstStyle/>
          <a:p>
            <a:fld id="{C3A3CCF2-1DAE-4A11-B8AF-810FEBDF0B5D}" type="slidenum">
              <a:rPr lang="en-US" smtClean="0"/>
              <a:t>11</a:t>
            </a:fld>
            <a:endParaRPr lang="en-US"/>
          </a:p>
        </p:txBody>
      </p:sp>
    </p:spTree>
    <p:extLst>
      <p:ext uri="{BB962C8B-B14F-4D97-AF65-F5344CB8AC3E}">
        <p14:creationId xmlns:p14="http://schemas.microsoft.com/office/powerpoint/2010/main" val="1283502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Impossible to separate different prenatal and postnatal influences on these long-term complications—diet, SE status, activity, and behavior abnormalities make generalization impossible</a:t>
            </a:r>
          </a:p>
        </p:txBody>
      </p:sp>
      <p:sp>
        <p:nvSpPr>
          <p:cNvPr id="4" name="Slide Number Placeholder 3"/>
          <p:cNvSpPr>
            <a:spLocks noGrp="1"/>
          </p:cNvSpPr>
          <p:nvPr>
            <p:ph type="sldNum" sz="quarter" idx="5"/>
          </p:nvPr>
        </p:nvSpPr>
        <p:spPr/>
        <p:txBody>
          <a:bodyPr/>
          <a:lstStyle/>
          <a:p>
            <a:fld id="{C3A3CCF2-1DAE-4A11-B8AF-810FEBDF0B5D}" type="slidenum">
              <a:rPr lang="en-US" smtClean="0"/>
              <a:t>14</a:t>
            </a:fld>
            <a:endParaRPr lang="en-US"/>
          </a:p>
        </p:txBody>
      </p:sp>
    </p:spTree>
    <p:extLst>
      <p:ext uri="{BB962C8B-B14F-4D97-AF65-F5344CB8AC3E}">
        <p14:creationId xmlns:p14="http://schemas.microsoft.com/office/powerpoint/2010/main" val="2222842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thing often overlooked is the impact that obesity has on care for the </a:t>
            </a:r>
            <a:r>
              <a:rPr lang="en-US" dirty="0" err="1"/>
              <a:t>paient</a:t>
            </a:r>
            <a:r>
              <a:rPr lang="en-US" dirty="0"/>
              <a:t>.</a:t>
            </a:r>
          </a:p>
          <a:p>
            <a:r>
              <a:rPr lang="en-US" dirty="0"/>
              <a:t>1-must have proper </a:t>
            </a:r>
            <a:r>
              <a:rPr lang="en-US" dirty="0" err="1"/>
              <a:t>quipment</a:t>
            </a:r>
            <a:r>
              <a:rPr lang="en-US" dirty="0"/>
              <a:t>.  Most OR table </a:t>
            </a:r>
            <a:r>
              <a:rPr lang="en-US" dirty="0" err="1"/>
              <a:t>accomadate</a:t>
            </a:r>
            <a:r>
              <a:rPr lang="en-US" dirty="0"/>
              <a:t> 400-450 lbs.  May put 2 tables together.</a:t>
            </a:r>
          </a:p>
          <a:p>
            <a:r>
              <a:rPr lang="en-US" dirty="0"/>
              <a:t>2- staff MUST be allowed to add  people to help positioning, etc.</a:t>
            </a:r>
          </a:p>
          <a:p>
            <a:r>
              <a:rPr lang="en-US" dirty="0"/>
              <a:t>3- physician, nurse injury, accessibility to </a:t>
            </a:r>
            <a:r>
              <a:rPr lang="en-US" dirty="0" err="1"/>
              <a:t>sugery</a:t>
            </a:r>
            <a:r>
              <a:rPr lang="en-US" dirty="0"/>
              <a:t> site</a:t>
            </a:r>
          </a:p>
          <a:p>
            <a:r>
              <a:rPr lang="en-US" dirty="0"/>
              <a:t>4-difficult monitory fetus and risk poor outcome</a:t>
            </a:r>
          </a:p>
          <a:p>
            <a:r>
              <a:rPr lang="en-US" dirty="0"/>
              <a:t>5- tough delivery</a:t>
            </a:r>
          </a:p>
          <a:p>
            <a:r>
              <a:rPr lang="en-US" dirty="0"/>
              <a:t>6- incision type, </a:t>
            </a:r>
            <a:r>
              <a:rPr lang="en-US" dirty="0" err="1"/>
              <a:t>etc</a:t>
            </a:r>
            <a:endParaRPr lang="en-US" dirty="0"/>
          </a:p>
        </p:txBody>
      </p:sp>
      <p:sp>
        <p:nvSpPr>
          <p:cNvPr id="4" name="Slide Number Placeholder 3"/>
          <p:cNvSpPr>
            <a:spLocks noGrp="1"/>
          </p:cNvSpPr>
          <p:nvPr>
            <p:ph type="sldNum" sz="quarter" idx="5"/>
          </p:nvPr>
        </p:nvSpPr>
        <p:spPr/>
        <p:txBody>
          <a:bodyPr/>
          <a:lstStyle/>
          <a:p>
            <a:fld id="{C3A3CCF2-1DAE-4A11-B8AF-810FEBDF0B5D}" type="slidenum">
              <a:rPr lang="en-US" smtClean="0"/>
              <a:t>15</a:t>
            </a:fld>
            <a:endParaRPr lang="en-US"/>
          </a:p>
        </p:txBody>
      </p:sp>
    </p:spTree>
    <p:extLst>
      <p:ext uri="{BB962C8B-B14F-4D97-AF65-F5344CB8AC3E}">
        <p14:creationId xmlns:p14="http://schemas.microsoft.com/office/powerpoint/2010/main" val="2719717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Motivation </a:t>
            </a:r>
            <a:r>
              <a:rPr lang="en-US" dirty="0" err="1"/>
              <a:t>interviewingtechniques</a:t>
            </a:r>
            <a:r>
              <a:rPr lang="en-US" dirty="0"/>
              <a:t> involve individualized pt-</a:t>
            </a:r>
            <a:r>
              <a:rPr lang="en-US" dirty="0" err="1"/>
              <a:t>cetered</a:t>
            </a:r>
            <a:r>
              <a:rPr lang="en-US" dirty="0"/>
              <a:t> approach toward exploring  and resolving ambivalence.  Helps with moving through the stages of dealing wit unhealthy behavior.</a:t>
            </a:r>
          </a:p>
          <a:p>
            <a:r>
              <a:rPr lang="en-US" dirty="0"/>
              <a:t>Meds—care using close to pregnancy—anorectics</a:t>
            </a:r>
          </a:p>
          <a:p>
            <a:r>
              <a:rPr lang="en-US" dirty="0"/>
              <a:t>Some evidence of weight control in pregnancy with diet, exercise and glycemic index low diet lessens </a:t>
            </a:r>
            <a:r>
              <a:rPr lang="en-US" dirty="0" err="1"/>
              <a:t>BWt</a:t>
            </a:r>
            <a:r>
              <a:rPr lang="en-US" dirty="0"/>
              <a:t> by 15%</a:t>
            </a:r>
          </a:p>
        </p:txBody>
      </p:sp>
      <p:sp>
        <p:nvSpPr>
          <p:cNvPr id="4" name="Slide Number Placeholder 3"/>
          <p:cNvSpPr>
            <a:spLocks noGrp="1"/>
          </p:cNvSpPr>
          <p:nvPr>
            <p:ph type="sldNum" sz="quarter" idx="5"/>
          </p:nvPr>
        </p:nvSpPr>
        <p:spPr/>
        <p:txBody>
          <a:bodyPr/>
          <a:lstStyle/>
          <a:p>
            <a:fld id="{C3A3CCF2-1DAE-4A11-B8AF-810FEBDF0B5D}" type="slidenum">
              <a:rPr lang="en-US" smtClean="0"/>
              <a:t>16</a:t>
            </a:fld>
            <a:endParaRPr lang="en-US"/>
          </a:p>
        </p:txBody>
      </p:sp>
    </p:spTree>
    <p:extLst>
      <p:ext uri="{BB962C8B-B14F-4D97-AF65-F5344CB8AC3E}">
        <p14:creationId xmlns:p14="http://schemas.microsoft.com/office/powerpoint/2010/main" val="575605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Reduced detection by as much as 20% in superobese women</a:t>
            </a:r>
          </a:p>
          <a:p>
            <a:r>
              <a:rPr lang="en-US" dirty="0"/>
              <a:t>Assess DM—I use A1C early, the GTT if </a:t>
            </a:r>
            <a:r>
              <a:rPr lang="en-US" dirty="0" err="1"/>
              <a:t>abnl</a:t>
            </a:r>
            <a:r>
              <a:rPr lang="en-US" dirty="0"/>
              <a:t> or at 24-28 weeks.</a:t>
            </a:r>
          </a:p>
          <a:p>
            <a:endParaRPr lang="en-US" dirty="0"/>
          </a:p>
        </p:txBody>
      </p:sp>
      <p:sp>
        <p:nvSpPr>
          <p:cNvPr id="4" name="Slide Number Placeholder 3"/>
          <p:cNvSpPr>
            <a:spLocks noGrp="1"/>
          </p:cNvSpPr>
          <p:nvPr>
            <p:ph type="sldNum" sz="quarter" idx="5"/>
          </p:nvPr>
        </p:nvSpPr>
        <p:spPr/>
        <p:txBody>
          <a:bodyPr/>
          <a:lstStyle/>
          <a:p>
            <a:fld id="{C3A3CCF2-1DAE-4A11-B8AF-810FEBDF0B5D}" type="slidenum">
              <a:rPr lang="en-US" smtClean="0"/>
              <a:t>18</a:t>
            </a:fld>
            <a:endParaRPr lang="en-US"/>
          </a:p>
        </p:txBody>
      </p:sp>
    </p:spTree>
    <p:extLst>
      <p:ext uri="{BB962C8B-B14F-4D97-AF65-F5344CB8AC3E}">
        <p14:creationId xmlns:p14="http://schemas.microsoft.com/office/powerpoint/2010/main" val="1817509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15997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E1E1793D-C510-4193-AEA4-6D24C9019679}" type="datetimeFigureOut">
              <a:rPr lang="en-US" smtClean="0"/>
              <a:t>8/1/23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1355534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2697147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006943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2167296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95074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31411180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1974489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364607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3615806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E1793D-C510-4193-AEA4-6D24C9019679}" type="datetimeFigureOut">
              <a:rPr lang="en-US" smtClean="0"/>
              <a:t>8/1/23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1329776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E1793D-C510-4193-AEA4-6D24C9019679}" type="datetimeFigureOut">
              <a:rPr lang="en-US" smtClean="0"/>
              <a:t>8/1/23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7503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E1793D-C510-4193-AEA4-6D24C9019679}" type="datetimeFigureOut">
              <a:rPr lang="en-US" smtClean="0"/>
              <a:t>8/1/23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2111101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E1793D-C510-4193-AEA4-6D24C9019679}" type="datetimeFigureOut">
              <a:rPr lang="en-US" smtClean="0"/>
              <a:t>8/1/23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3943146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E1793D-C510-4193-AEA4-6D24C9019679}" type="datetimeFigureOut">
              <a:rPr lang="en-US" smtClean="0"/>
              <a:t>8/1/23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1552131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E1793D-C510-4193-AEA4-6D24C9019679}" type="datetimeFigureOut">
              <a:rPr lang="en-US" smtClean="0"/>
              <a:t>8/1/23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283085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E1793D-C510-4193-AEA4-6D24C9019679}" type="datetimeFigureOut">
              <a:rPr lang="en-US" smtClean="0"/>
              <a:t>8/1/23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ABAF9-A192-41C3-8755-7753B7AED258}" type="slidenum">
              <a:rPr lang="en-US" smtClean="0"/>
              <a:t>‹#›</a:t>
            </a:fld>
            <a:endParaRPr lang="en-US"/>
          </a:p>
        </p:txBody>
      </p:sp>
    </p:spTree>
    <p:extLst>
      <p:ext uri="{BB962C8B-B14F-4D97-AF65-F5344CB8AC3E}">
        <p14:creationId xmlns:p14="http://schemas.microsoft.com/office/powerpoint/2010/main" val="301199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1E1793D-C510-4193-AEA4-6D24C9019679}" type="datetimeFigureOut">
              <a:rPr lang="en-US" smtClean="0"/>
              <a:t>8/1/23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47ABAF9-A192-41C3-8755-7753B7AED258}" type="slidenum">
              <a:rPr lang="en-US" smtClean="0"/>
              <a:t>‹#›</a:t>
            </a:fld>
            <a:endParaRPr lang="en-US"/>
          </a:p>
        </p:txBody>
      </p:sp>
    </p:spTree>
    <p:extLst>
      <p:ext uri="{BB962C8B-B14F-4D97-AF65-F5344CB8AC3E}">
        <p14:creationId xmlns:p14="http://schemas.microsoft.com/office/powerpoint/2010/main" val="176642460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5" y="2"/>
            <a:ext cx="12192000" cy="6858000"/>
          </a:xfrm>
          <a:prstGeom prst="rect">
            <a:avLst/>
          </a:prstGeom>
          <a:solidFill>
            <a:schemeClr val="bg2">
              <a:alpha val="60000"/>
            </a:schemeClr>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useBgFill="1">
        <p:nvSpPr>
          <p:cNvPr id="10" name="Snip Diagonal Corner Rectangle 6">
            <a:extLst>
              <a:ext uri="{FF2B5EF4-FFF2-40B4-BE49-F238E27FC236}">
                <a16:creationId xmlns:a16="http://schemas.microsoft.com/office/drawing/2014/main" id="{2D5EEA8B-2D86-4D1D-96B3-6B8290303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5" y="2"/>
            <a:ext cx="12191075" cy="6857998"/>
          </a:xfrm>
          <a:prstGeom prst="snip2DiagRect">
            <a:avLst>
              <a:gd name="adj1" fmla="val 0"/>
              <a:gd name="adj2" fmla="val 37605"/>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73FBDE-BFF6-85AE-C80F-43DE33F6D809}"/>
              </a:ext>
            </a:extLst>
          </p:cNvPr>
          <p:cNvSpPr>
            <a:spLocks noGrp="1"/>
          </p:cNvSpPr>
          <p:nvPr>
            <p:ph type="ctrTitle"/>
          </p:nvPr>
        </p:nvSpPr>
        <p:spPr>
          <a:xfrm>
            <a:off x="1675645" y="685799"/>
            <a:ext cx="8001000" cy="2971801"/>
          </a:xfrm>
        </p:spPr>
        <p:txBody>
          <a:bodyPr>
            <a:noAutofit/>
          </a:bodyPr>
          <a:lstStyle/>
          <a:p>
            <a:r>
              <a:rPr lang="en-US" sz="9600" b="1" dirty="0">
                <a:effectLst>
                  <a:outerShdw blurRad="38100" dist="38100" dir="2700000" algn="tl">
                    <a:srgbClr val="000000">
                      <a:alpha val="43137"/>
                    </a:srgbClr>
                  </a:outerShdw>
                </a:effectLst>
              </a:rPr>
              <a:t>Obesity in Pregnancy</a:t>
            </a:r>
          </a:p>
        </p:txBody>
      </p:sp>
      <p:sp>
        <p:nvSpPr>
          <p:cNvPr id="3" name="Subtitle 2">
            <a:extLst>
              <a:ext uri="{FF2B5EF4-FFF2-40B4-BE49-F238E27FC236}">
                <a16:creationId xmlns:a16="http://schemas.microsoft.com/office/drawing/2014/main" id="{CF33367F-EDB8-4F5B-0552-C4E1E996D997}"/>
              </a:ext>
            </a:extLst>
          </p:cNvPr>
          <p:cNvSpPr>
            <a:spLocks noGrp="1"/>
          </p:cNvSpPr>
          <p:nvPr>
            <p:ph type="subTitle" idx="1"/>
          </p:nvPr>
        </p:nvSpPr>
        <p:spPr>
          <a:xfrm>
            <a:off x="1711011" y="4573539"/>
            <a:ext cx="7930268" cy="1947333"/>
          </a:xfrm>
        </p:spPr>
        <p:txBody>
          <a:bodyPr>
            <a:normAutofit/>
          </a:bodyPr>
          <a:lstStyle/>
          <a:p>
            <a:r>
              <a:rPr lang="en-US" sz="6000" b="1" dirty="0">
                <a:solidFill>
                  <a:schemeClr val="tx1"/>
                </a:solidFill>
                <a:effectLst>
                  <a:outerShdw blurRad="38100" dist="38100" dir="2700000" algn="tl">
                    <a:srgbClr val="000000">
                      <a:alpha val="43137"/>
                    </a:srgbClr>
                  </a:outerShdw>
                </a:effectLst>
              </a:rPr>
              <a:t>Berry Campbell, MD</a:t>
            </a:r>
          </a:p>
        </p:txBody>
      </p:sp>
    </p:spTree>
    <p:extLst>
      <p:ext uri="{BB962C8B-B14F-4D97-AF65-F5344CB8AC3E}">
        <p14:creationId xmlns:p14="http://schemas.microsoft.com/office/powerpoint/2010/main" val="938617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CE841-5C74-CAA5-FC40-DCAB1162C21C}"/>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Significance-intrapartum</a:t>
            </a:r>
          </a:p>
        </p:txBody>
      </p:sp>
      <p:sp>
        <p:nvSpPr>
          <p:cNvPr id="3" name="Content Placeholder 2">
            <a:extLst>
              <a:ext uri="{FF2B5EF4-FFF2-40B4-BE49-F238E27FC236}">
                <a16:creationId xmlns:a16="http://schemas.microsoft.com/office/drawing/2014/main" id="{B3F17C94-EE74-C934-4016-22B0DB134774}"/>
              </a:ext>
            </a:extLst>
          </p:cNvPr>
          <p:cNvSpPr>
            <a:spLocks noGrp="1"/>
          </p:cNvSpPr>
          <p:nvPr>
            <p:ph idx="1"/>
          </p:nvPr>
        </p:nvSpPr>
        <p:spPr>
          <a:xfrm>
            <a:off x="157738" y="1831108"/>
            <a:ext cx="11738698" cy="5026892"/>
          </a:xfrm>
        </p:spPr>
        <p:txBody>
          <a:bodyPr>
            <a:normAutofit fontScale="70000" lnSpcReduction="20000"/>
          </a:bodyPr>
          <a:lstStyle/>
          <a:p>
            <a:r>
              <a:rPr lang="en-US" sz="4600" dirty="0"/>
              <a:t>Increased risk: </a:t>
            </a:r>
          </a:p>
          <a:p>
            <a:pPr marL="0" indent="0">
              <a:buNone/>
            </a:pPr>
            <a:r>
              <a:rPr lang="en-US" sz="4600" dirty="0"/>
              <a:t>-- CS</a:t>
            </a:r>
          </a:p>
          <a:p>
            <a:pPr marL="0" indent="0">
              <a:buNone/>
            </a:pPr>
            <a:r>
              <a:rPr lang="en-US" sz="4600" dirty="0"/>
              <a:t>--Failed TOL</a:t>
            </a:r>
          </a:p>
          <a:p>
            <a:pPr marL="0" indent="0">
              <a:buNone/>
            </a:pPr>
            <a:r>
              <a:rPr lang="en-US" sz="4600" dirty="0"/>
              <a:t>--Metritis</a:t>
            </a:r>
          </a:p>
          <a:p>
            <a:pPr marL="0" indent="0">
              <a:buNone/>
            </a:pPr>
            <a:r>
              <a:rPr lang="en-US" sz="4600" dirty="0"/>
              <a:t>--Wound complications</a:t>
            </a:r>
          </a:p>
          <a:p>
            <a:pPr marL="0" indent="0">
              <a:buNone/>
            </a:pPr>
            <a:r>
              <a:rPr lang="en-US" sz="4600" dirty="0"/>
              <a:t>--VTE</a:t>
            </a:r>
          </a:p>
          <a:p>
            <a:r>
              <a:rPr lang="en-US" sz="4600" dirty="0"/>
              <a:t>TOLAC-2 fold increase morbidity</a:t>
            </a:r>
          </a:p>
          <a:p>
            <a:endParaRPr lang="en-US" dirty="0"/>
          </a:p>
          <a:p>
            <a:pPr marL="0" indent="0" algn="r">
              <a:buNone/>
            </a:pPr>
            <a:r>
              <a:rPr lang="en-US" dirty="0"/>
              <a:t>                                                                                                                                                                                                                                                                        </a:t>
            </a:r>
            <a:r>
              <a:rPr lang="en-US" sz="1800" b="1" dirty="0" err="1">
                <a:solidFill>
                  <a:schemeClr val="tx1"/>
                </a:solidFill>
                <a:effectLst>
                  <a:outerShdw blurRad="38100" dist="38100" dir="2700000" algn="tl">
                    <a:srgbClr val="000000">
                      <a:alpha val="43137"/>
                    </a:srgbClr>
                  </a:outerShdw>
                </a:effectLst>
              </a:rPr>
              <a:t>Obstet</a:t>
            </a:r>
            <a:r>
              <a:rPr lang="en-US" sz="1800" b="1" dirty="0">
                <a:solidFill>
                  <a:schemeClr val="tx1"/>
                </a:solidFill>
                <a:effectLst>
                  <a:outerShdw blurRad="38100" dist="38100" dir="2700000" algn="tl">
                    <a:srgbClr val="000000">
                      <a:alpha val="43137"/>
                    </a:srgbClr>
                  </a:outerShdw>
                </a:effectLst>
              </a:rPr>
              <a:t> </a:t>
            </a:r>
            <a:r>
              <a:rPr lang="en-US" sz="1800" b="1" dirty="0" err="1">
                <a:solidFill>
                  <a:schemeClr val="tx1"/>
                </a:solidFill>
                <a:effectLst>
                  <a:outerShdw blurRad="38100" dist="38100" dir="2700000" algn="tl">
                    <a:srgbClr val="000000">
                      <a:alpha val="43137"/>
                    </a:srgbClr>
                  </a:outerShdw>
                </a:effectLst>
              </a:rPr>
              <a:t>Gynecol</a:t>
            </a:r>
            <a:r>
              <a:rPr lang="en-US" sz="1800" b="1" dirty="0">
                <a:solidFill>
                  <a:schemeClr val="tx1"/>
                </a:solidFill>
                <a:effectLst>
                  <a:outerShdw blurRad="38100" dist="38100" dir="2700000" algn="tl">
                    <a:srgbClr val="000000">
                      <a:alpha val="43137"/>
                    </a:srgbClr>
                  </a:outerShdw>
                </a:effectLst>
              </a:rPr>
              <a:t> 2006;108:125-33 (Level II-2)</a:t>
            </a:r>
          </a:p>
        </p:txBody>
      </p:sp>
    </p:spTree>
    <p:extLst>
      <p:ext uri="{BB962C8B-B14F-4D97-AF65-F5344CB8AC3E}">
        <p14:creationId xmlns:p14="http://schemas.microsoft.com/office/powerpoint/2010/main" val="2816205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66C55-FA8D-D7DA-CAFF-89DBECEDB185}"/>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Significance-Postpartum</a:t>
            </a:r>
          </a:p>
        </p:txBody>
      </p:sp>
      <p:sp>
        <p:nvSpPr>
          <p:cNvPr id="3" name="Content Placeholder 2">
            <a:extLst>
              <a:ext uri="{FF2B5EF4-FFF2-40B4-BE49-F238E27FC236}">
                <a16:creationId xmlns:a16="http://schemas.microsoft.com/office/drawing/2014/main" id="{96B40EE8-6B69-BA7F-D985-E921DE396EA0}"/>
              </a:ext>
            </a:extLst>
          </p:cNvPr>
          <p:cNvSpPr>
            <a:spLocks noGrp="1"/>
          </p:cNvSpPr>
          <p:nvPr>
            <p:ph idx="1"/>
          </p:nvPr>
        </p:nvSpPr>
        <p:spPr>
          <a:xfrm>
            <a:off x="139267" y="1729509"/>
            <a:ext cx="8534400" cy="3615267"/>
          </a:xfrm>
        </p:spPr>
        <p:txBody>
          <a:bodyPr>
            <a:normAutofit/>
          </a:bodyPr>
          <a:lstStyle/>
          <a:p>
            <a:r>
              <a:rPr lang="en-US" sz="3200" dirty="0">
                <a:effectLst>
                  <a:outerShdw blurRad="38100" dist="38100" dir="2700000" algn="tl">
                    <a:srgbClr val="000000">
                      <a:alpha val="43137"/>
                    </a:srgbClr>
                  </a:outerShdw>
                </a:effectLst>
              </a:rPr>
              <a:t>Excess weight gain (IOM guidelines) in 46% obese pregnant patients</a:t>
            </a:r>
          </a:p>
          <a:p>
            <a:r>
              <a:rPr lang="en-US" sz="3200" dirty="0">
                <a:effectLst>
                  <a:outerShdw blurRad="38100" dist="38100" dir="2700000" algn="tl">
                    <a:srgbClr val="000000">
                      <a:alpha val="43137"/>
                    </a:srgbClr>
                  </a:outerShdw>
                </a:effectLst>
              </a:rPr>
              <a:t>↑ weight retention (average in US 15lb/pregnancy)</a:t>
            </a:r>
          </a:p>
          <a:p>
            <a:r>
              <a:rPr lang="en-US" sz="3200" dirty="0">
                <a:effectLst>
                  <a:outerShdw blurRad="38100" dist="38100" dir="2700000" algn="tl">
                    <a:srgbClr val="000000">
                      <a:alpha val="43137"/>
                    </a:srgbClr>
                  </a:outerShdw>
                </a:effectLst>
              </a:rPr>
              <a:t>↑ risk metabolic dysfunction, pre-pregnancy obesity</a:t>
            </a:r>
          </a:p>
        </p:txBody>
      </p:sp>
    </p:spTree>
    <p:extLst>
      <p:ext uri="{BB962C8B-B14F-4D97-AF65-F5344CB8AC3E}">
        <p14:creationId xmlns:p14="http://schemas.microsoft.com/office/powerpoint/2010/main" val="379948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10B8-3B6E-069C-4D4B-E11C852C5091}"/>
              </a:ext>
            </a:extLst>
          </p:cNvPr>
          <p:cNvSpPr>
            <a:spLocks noGrp="1"/>
          </p:cNvSpPr>
          <p:nvPr>
            <p:ph type="title"/>
          </p:nvPr>
        </p:nvSpPr>
        <p:spPr>
          <a:xfrm>
            <a:off x="0" y="7235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Uncomfortable discussion</a:t>
            </a:r>
          </a:p>
        </p:txBody>
      </p:sp>
      <p:sp>
        <p:nvSpPr>
          <p:cNvPr id="3" name="Content Placeholder 2">
            <a:extLst>
              <a:ext uri="{FF2B5EF4-FFF2-40B4-BE49-F238E27FC236}">
                <a16:creationId xmlns:a16="http://schemas.microsoft.com/office/drawing/2014/main" id="{527F9B49-F6F8-5E3D-9C9C-4AF90B325AED}"/>
              </a:ext>
            </a:extLst>
          </p:cNvPr>
          <p:cNvSpPr>
            <a:spLocks noGrp="1"/>
          </p:cNvSpPr>
          <p:nvPr>
            <p:ph idx="1"/>
          </p:nvPr>
        </p:nvSpPr>
        <p:spPr>
          <a:xfrm>
            <a:off x="185448" y="2274455"/>
            <a:ext cx="8534400" cy="3615267"/>
          </a:xfrm>
        </p:spPr>
        <p:txBody>
          <a:bodyPr>
            <a:noAutofit/>
          </a:bodyPr>
          <a:lstStyle/>
          <a:p>
            <a:r>
              <a:rPr lang="en-US" sz="3200" dirty="0">
                <a:effectLst>
                  <a:outerShdw blurRad="38100" dist="38100" dir="2700000" algn="tl">
                    <a:srgbClr val="000000">
                      <a:alpha val="43137"/>
                    </a:srgbClr>
                  </a:outerShdw>
                </a:effectLst>
              </a:rPr>
              <a:t>Significant increased risk for maternal mortality (as well as perinatal)</a:t>
            </a:r>
          </a:p>
          <a:p>
            <a:r>
              <a:rPr lang="en-US" sz="3200" dirty="0">
                <a:effectLst>
                  <a:outerShdw blurRad="38100" dist="38100" dir="2700000" algn="tl">
                    <a:srgbClr val="000000">
                      <a:alpha val="43137"/>
                    </a:srgbClr>
                  </a:outerShdw>
                </a:effectLst>
              </a:rPr>
              <a:t>Etiology frequently associated with obesity related co-morbidities</a:t>
            </a:r>
          </a:p>
          <a:p>
            <a:r>
              <a:rPr lang="en-US" sz="3200" dirty="0">
                <a:effectLst>
                  <a:outerShdw blurRad="38100" dist="38100" dir="2700000" algn="tl">
                    <a:srgbClr val="000000">
                      <a:alpha val="43137"/>
                    </a:srgbClr>
                  </a:outerShdw>
                </a:effectLst>
              </a:rPr>
              <a:t>Suggest maternal echo and cardiology assessment if abnormal</a:t>
            </a:r>
          </a:p>
          <a:p>
            <a:r>
              <a:rPr lang="en-US" sz="3200" dirty="0">
                <a:effectLst>
                  <a:outerShdw blurRad="38100" dist="38100" dir="2700000" algn="tl">
                    <a:srgbClr val="000000">
                      <a:alpha val="43137"/>
                    </a:srgbClr>
                  </a:outerShdw>
                </a:effectLst>
              </a:rPr>
              <a:t>Frequently has systolic dysfunction (preserved LVEF)</a:t>
            </a:r>
          </a:p>
          <a:p>
            <a:r>
              <a:rPr lang="en-US" sz="3200" dirty="0">
                <a:effectLst>
                  <a:outerShdw blurRad="38100" dist="38100" dir="2700000" algn="tl">
                    <a:srgbClr val="000000">
                      <a:alpha val="43137"/>
                    </a:srgbClr>
                  </a:outerShdw>
                </a:effectLst>
              </a:rPr>
              <a:t>REVIEW RVSP—SHOULD BE &lt; 30!</a:t>
            </a:r>
          </a:p>
        </p:txBody>
      </p:sp>
    </p:spTree>
    <p:extLst>
      <p:ext uri="{BB962C8B-B14F-4D97-AF65-F5344CB8AC3E}">
        <p14:creationId xmlns:p14="http://schemas.microsoft.com/office/powerpoint/2010/main" val="295067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4B478-F982-BF48-A4E1-827AA6356FD1}"/>
              </a:ext>
            </a:extLst>
          </p:cNvPr>
          <p:cNvSpPr>
            <a:spLocks noGrp="1"/>
          </p:cNvSpPr>
          <p:nvPr>
            <p:ph type="title"/>
          </p:nvPr>
        </p:nvSpPr>
        <p:spPr>
          <a:xfrm>
            <a:off x="0" y="0"/>
            <a:ext cx="8534400" cy="1507067"/>
          </a:xfrm>
        </p:spPr>
        <p:txBody>
          <a:bodyPr/>
          <a:lstStyle/>
          <a:p>
            <a:r>
              <a:rPr lang="en-US" b="1" dirty="0">
                <a:effectLst>
                  <a:outerShdw blurRad="38100" dist="38100" dir="2700000" algn="tl">
                    <a:srgbClr val="000000">
                      <a:alpha val="43137"/>
                    </a:srgbClr>
                  </a:outerShdw>
                </a:effectLst>
              </a:rPr>
              <a:t>IOM Weight Gain Guidelines</a:t>
            </a:r>
          </a:p>
        </p:txBody>
      </p:sp>
      <p:pic>
        <p:nvPicPr>
          <p:cNvPr id="5" name="Content Placeholder 4">
            <a:extLst>
              <a:ext uri="{FF2B5EF4-FFF2-40B4-BE49-F238E27FC236}">
                <a16:creationId xmlns:a16="http://schemas.microsoft.com/office/drawing/2014/main" id="{0CA4CC19-D72B-836D-49F1-4BD881FBB219}"/>
              </a:ext>
            </a:extLst>
          </p:cNvPr>
          <p:cNvPicPr>
            <a:picLocks noGrp="1" noChangeAspect="1"/>
          </p:cNvPicPr>
          <p:nvPr>
            <p:ph idx="1"/>
          </p:nvPr>
        </p:nvPicPr>
        <p:blipFill>
          <a:blip r:embed="rId2"/>
          <a:stretch>
            <a:fillRect/>
          </a:stretch>
        </p:blipFill>
        <p:spPr>
          <a:xfrm>
            <a:off x="2085777" y="1803400"/>
            <a:ext cx="8020446" cy="3614738"/>
          </a:xfrm>
        </p:spPr>
      </p:pic>
      <p:sp>
        <p:nvSpPr>
          <p:cNvPr id="6" name="TextBox 5">
            <a:extLst>
              <a:ext uri="{FF2B5EF4-FFF2-40B4-BE49-F238E27FC236}">
                <a16:creationId xmlns:a16="http://schemas.microsoft.com/office/drawing/2014/main" id="{EE2B9E69-364D-788F-2459-07330B81F0B5}"/>
              </a:ext>
            </a:extLst>
          </p:cNvPr>
          <p:cNvSpPr txBox="1"/>
          <p:nvPr/>
        </p:nvSpPr>
        <p:spPr>
          <a:xfrm>
            <a:off x="8379104" y="6380527"/>
            <a:ext cx="3687618" cy="553998"/>
          </a:xfrm>
          <a:prstGeom prst="rect">
            <a:avLst/>
          </a:prstGeom>
          <a:noFill/>
        </p:spPr>
        <p:txBody>
          <a:bodyPr wrap="square" rtlCol="0">
            <a:spAutoFit/>
          </a:bodyPr>
          <a:lstStyle/>
          <a:p>
            <a:pPr algn="r"/>
            <a:r>
              <a:rPr lang="en-US" sz="1200" b="1" dirty="0"/>
              <a:t>ACOG Practice Bulletin #230, June 2021</a:t>
            </a:r>
          </a:p>
          <a:p>
            <a:endParaRPr lang="en-US" dirty="0"/>
          </a:p>
        </p:txBody>
      </p:sp>
    </p:spTree>
    <p:extLst>
      <p:ext uri="{BB962C8B-B14F-4D97-AF65-F5344CB8AC3E}">
        <p14:creationId xmlns:p14="http://schemas.microsoft.com/office/powerpoint/2010/main" val="36357622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5F1DE-CCA4-5EC8-250B-E206A8FA61D6}"/>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2800" b="1" dirty="0">
                <a:effectLst>
                  <a:outerShdw blurRad="38100" dist="38100" dir="2700000" algn="tl">
                    <a:srgbClr val="000000">
                      <a:alpha val="43137"/>
                    </a:srgbClr>
                  </a:outerShdw>
                </a:effectLst>
              </a:rPr>
              <a:t>Significance-Fetal/Childhood</a:t>
            </a:r>
          </a:p>
        </p:txBody>
      </p:sp>
      <p:sp>
        <p:nvSpPr>
          <p:cNvPr id="3" name="Content Placeholder 2">
            <a:extLst>
              <a:ext uri="{FF2B5EF4-FFF2-40B4-BE49-F238E27FC236}">
                <a16:creationId xmlns:a16="http://schemas.microsoft.com/office/drawing/2014/main" id="{5169677B-8F1F-A38B-5F13-5B4FEC52BA78}"/>
              </a:ext>
            </a:extLst>
          </p:cNvPr>
          <p:cNvSpPr>
            <a:spLocks noGrp="1"/>
          </p:cNvSpPr>
          <p:nvPr>
            <p:ph idx="1"/>
          </p:nvPr>
        </p:nvSpPr>
        <p:spPr>
          <a:xfrm>
            <a:off x="240866" y="2135910"/>
            <a:ext cx="11129098" cy="4652817"/>
          </a:xfrm>
        </p:spPr>
        <p:txBody>
          <a:bodyPr>
            <a:normAutofit fontScale="92500" lnSpcReduction="10000"/>
          </a:bodyPr>
          <a:lstStyle/>
          <a:p>
            <a:r>
              <a:rPr lang="en-US" sz="3300" dirty="0">
                <a:effectLst>
                  <a:outerShdw blurRad="38100" dist="38100" dir="2700000" algn="tl">
                    <a:srgbClr val="000000">
                      <a:alpha val="43137"/>
                    </a:srgbClr>
                  </a:outerShdw>
                </a:effectLst>
              </a:rPr>
              <a:t>Macrosomia</a:t>
            </a:r>
          </a:p>
          <a:p>
            <a:r>
              <a:rPr lang="en-US" sz="3300" dirty="0">
                <a:effectLst>
                  <a:outerShdw blurRad="38100" dist="38100" dir="2700000" algn="tl">
                    <a:srgbClr val="000000">
                      <a:alpha val="43137"/>
                    </a:srgbClr>
                  </a:outerShdw>
                </a:effectLst>
              </a:rPr>
              <a:t>FGR</a:t>
            </a:r>
          </a:p>
          <a:p>
            <a:r>
              <a:rPr lang="en-US" sz="3300" dirty="0">
                <a:effectLst>
                  <a:outerShdw blurRad="38100" dist="38100" dir="2700000" algn="tl">
                    <a:srgbClr val="000000">
                      <a:alpha val="43137"/>
                    </a:srgbClr>
                  </a:outerShdw>
                </a:effectLst>
              </a:rPr>
              <a:t>Long-term metabolic syndrome, childhood obesity</a:t>
            </a:r>
          </a:p>
          <a:p>
            <a:r>
              <a:rPr lang="en-US" sz="3300" dirty="0">
                <a:effectLst>
                  <a:outerShdw blurRad="38100" dist="38100" dir="2700000" algn="tl">
                    <a:srgbClr val="000000">
                      <a:alpha val="43137"/>
                    </a:srgbClr>
                  </a:outerShdw>
                </a:effectLst>
              </a:rPr>
              <a:t>↑ autism spectrum DO, developmental delay, attention deficit/hyperactivity DO</a:t>
            </a:r>
          </a:p>
          <a:p>
            <a:pPr marL="0" indent="0">
              <a:buNone/>
            </a:pPr>
            <a:endParaRPr lang="en-US" dirty="0"/>
          </a:p>
          <a:p>
            <a:pPr marL="0" indent="0">
              <a:buNone/>
            </a:pPr>
            <a:r>
              <a:rPr lang="en-US" dirty="0"/>
              <a:t>                                              </a:t>
            </a:r>
          </a:p>
          <a:p>
            <a:pPr marL="0" indent="0" algn="r">
              <a:buNone/>
            </a:pPr>
            <a:r>
              <a:rPr lang="en-US" sz="1100" b="1" dirty="0">
                <a:solidFill>
                  <a:schemeClr val="tx1"/>
                </a:solidFill>
                <a:effectLst>
                  <a:outerShdw blurRad="38100" dist="38100" dir="2700000" algn="tl">
                    <a:srgbClr val="000000">
                      <a:alpha val="43137"/>
                    </a:srgbClr>
                  </a:outerShdw>
                </a:effectLst>
              </a:rPr>
              <a:t>Pediatrics 2005;115:e290-6 (Level II-3)</a:t>
            </a:r>
          </a:p>
          <a:p>
            <a:pPr marL="0" indent="0" algn="r">
              <a:buNone/>
            </a:pPr>
            <a:r>
              <a:rPr lang="en-US" sz="1100" b="1" dirty="0">
                <a:solidFill>
                  <a:schemeClr val="tx1"/>
                </a:solidFill>
                <a:effectLst>
                  <a:outerShdw blurRad="38100" dist="38100" dir="2700000" algn="tl">
                    <a:srgbClr val="000000">
                      <a:alpha val="43137"/>
                    </a:srgbClr>
                  </a:outerShdw>
                </a:effectLst>
              </a:rPr>
              <a:t>Am J Clin </a:t>
            </a:r>
            <a:r>
              <a:rPr lang="en-US" sz="1100" b="1" dirty="0" err="1">
                <a:solidFill>
                  <a:schemeClr val="tx1"/>
                </a:solidFill>
                <a:effectLst>
                  <a:outerShdw blurRad="38100" dist="38100" dir="2700000" algn="tl">
                    <a:srgbClr val="000000">
                      <a:alpha val="43137"/>
                    </a:srgbClr>
                  </a:outerShdw>
                </a:effectLst>
              </a:rPr>
              <a:t>Nutr</a:t>
            </a:r>
            <a:r>
              <a:rPr lang="en-US" sz="1100" b="1" dirty="0">
                <a:solidFill>
                  <a:schemeClr val="tx1"/>
                </a:solidFill>
                <a:effectLst>
                  <a:outerShdw blurRad="38100" dist="38100" dir="2700000" algn="tl">
                    <a:srgbClr val="000000">
                      <a:alpha val="43137"/>
                    </a:srgbClr>
                  </a:outerShdw>
                </a:effectLst>
              </a:rPr>
              <a:t> 2009;90:1303-13 (Level II-3)</a:t>
            </a:r>
          </a:p>
          <a:p>
            <a:pPr marL="0" indent="0" algn="r">
              <a:buNone/>
            </a:pPr>
            <a:r>
              <a:rPr lang="en-US" sz="1100" b="1" dirty="0">
                <a:solidFill>
                  <a:schemeClr val="tx1"/>
                </a:solidFill>
                <a:effectLst>
                  <a:outerShdw blurRad="38100" dist="38100" dir="2700000" algn="tl">
                    <a:srgbClr val="000000">
                      <a:alpha val="43137"/>
                    </a:srgbClr>
                  </a:outerShdw>
                </a:effectLst>
              </a:rPr>
              <a:t>Pediatrics 2012;129:e1121-8 (Level II-2)</a:t>
            </a:r>
          </a:p>
          <a:p>
            <a:pPr marL="0" indent="0">
              <a:buNone/>
            </a:pPr>
            <a:endParaRPr lang="en-US" dirty="0"/>
          </a:p>
        </p:txBody>
      </p:sp>
    </p:spTree>
    <p:extLst>
      <p:ext uri="{BB962C8B-B14F-4D97-AF65-F5344CB8AC3E}">
        <p14:creationId xmlns:p14="http://schemas.microsoft.com/office/powerpoint/2010/main" val="2953483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C3343-D3CF-59D8-4DB8-C0961A45006A}"/>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Significance-Logistics</a:t>
            </a:r>
          </a:p>
        </p:txBody>
      </p:sp>
      <p:sp>
        <p:nvSpPr>
          <p:cNvPr id="3" name="Content Placeholder 2">
            <a:extLst>
              <a:ext uri="{FF2B5EF4-FFF2-40B4-BE49-F238E27FC236}">
                <a16:creationId xmlns:a16="http://schemas.microsoft.com/office/drawing/2014/main" id="{C096BC9A-1B1A-D972-10C0-22E5C98339AB}"/>
              </a:ext>
            </a:extLst>
          </p:cNvPr>
          <p:cNvSpPr>
            <a:spLocks noGrp="1"/>
          </p:cNvSpPr>
          <p:nvPr>
            <p:ph idx="1"/>
          </p:nvPr>
        </p:nvSpPr>
        <p:spPr>
          <a:xfrm>
            <a:off x="250103" y="2320636"/>
            <a:ext cx="8534400" cy="3615267"/>
          </a:xfrm>
        </p:spPr>
        <p:txBody>
          <a:bodyPr>
            <a:noAutofit/>
          </a:bodyPr>
          <a:lstStyle/>
          <a:p>
            <a:r>
              <a:rPr lang="en-US" sz="3200" dirty="0">
                <a:effectLst>
                  <a:outerShdw blurRad="38100" dist="38100" dir="2700000" algn="tl">
                    <a:srgbClr val="000000">
                      <a:alpha val="43137"/>
                    </a:srgbClr>
                  </a:outerShdw>
                </a:effectLst>
              </a:rPr>
              <a:t>Birthing beds</a:t>
            </a:r>
          </a:p>
          <a:p>
            <a:r>
              <a:rPr lang="en-US" sz="3200" dirty="0">
                <a:effectLst>
                  <a:outerShdw blurRad="38100" dist="38100" dir="2700000" algn="tl">
                    <a:srgbClr val="000000">
                      <a:alpha val="43137"/>
                    </a:srgbClr>
                  </a:outerShdw>
                </a:effectLst>
              </a:rPr>
              <a:t>Monitoring equipment</a:t>
            </a:r>
          </a:p>
          <a:p>
            <a:r>
              <a:rPr lang="en-US" sz="3200" dirty="0">
                <a:effectLst>
                  <a:outerShdw blurRad="38100" dist="38100" dir="2700000" algn="tl">
                    <a:srgbClr val="000000">
                      <a:alpha val="43137"/>
                    </a:srgbClr>
                  </a:outerShdw>
                </a:effectLst>
              </a:rPr>
              <a:t>BP cuffs, compression devices</a:t>
            </a:r>
          </a:p>
          <a:p>
            <a:r>
              <a:rPr lang="en-US" sz="3200" dirty="0">
                <a:effectLst>
                  <a:outerShdw blurRad="38100" dist="38100" dir="2700000" algn="tl">
                    <a:srgbClr val="000000">
                      <a:alpha val="43137"/>
                    </a:srgbClr>
                  </a:outerShdw>
                </a:effectLst>
              </a:rPr>
              <a:t>OR tables</a:t>
            </a:r>
          </a:p>
          <a:p>
            <a:r>
              <a:rPr lang="en-US" sz="3200" dirty="0">
                <a:effectLst>
                  <a:outerShdw blurRad="38100" dist="38100" dir="2700000" algn="tl">
                    <a:srgbClr val="000000">
                      <a:alpha val="43137"/>
                    </a:srgbClr>
                  </a:outerShdw>
                </a:effectLst>
              </a:rPr>
              <a:t>Staffing</a:t>
            </a:r>
          </a:p>
          <a:p>
            <a:r>
              <a:rPr lang="en-US" sz="3200" dirty="0">
                <a:effectLst>
                  <a:outerShdw blurRad="38100" dist="38100" dir="2700000" algn="tl">
                    <a:srgbClr val="000000">
                      <a:alpha val="43137"/>
                    </a:srgbClr>
                  </a:outerShdw>
                </a:effectLst>
              </a:rPr>
              <a:t>Patient positioning concerns; physician accessibility to surgical site</a:t>
            </a:r>
          </a:p>
        </p:txBody>
      </p:sp>
    </p:spTree>
    <p:extLst>
      <p:ext uri="{BB962C8B-B14F-4D97-AF65-F5344CB8AC3E}">
        <p14:creationId xmlns:p14="http://schemas.microsoft.com/office/powerpoint/2010/main" val="6938623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4699-2D30-557E-F3CD-2856062923AC}"/>
              </a:ext>
            </a:extLst>
          </p:cNvPr>
          <p:cNvSpPr>
            <a:spLocks noGrp="1"/>
          </p:cNvSpPr>
          <p:nvPr>
            <p:ph type="title"/>
          </p:nvPr>
        </p:nvSpPr>
        <p:spPr>
          <a:xfrm>
            <a:off x="0" y="369454"/>
            <a:ext cx="8534400"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Significance-preconception care</a:t>
            </a:r>
          </a:p>
        </p:txBody>
      </p:sp>
      <p:sp>
        <p:nvSpPr>
          <p:cNvPr id="3" name="Content Placeholder 2">
            <a:extLst>
              <a:ext uri="{FF2B5EF4-FFF2-40B4-BE49-F238E27FC236}">
                <a16:creationId xmlns:a16="http://schemas.microsoft.com/office/drawing/2014/main" id="{67DBA715-B5CA-5ED8-BF74-772D19AB85FD}"/>
              </a:ext>
            </a:extLst>
          </p:cNvPr>
          <p:cNvSpPr>
            <a:spLocks noGrp="1"/>
          </p:cNvSpPr>
          <p:nvPr>
            <p:ph idx="1"/>
          </p:nvPr>
        </p:nvSpPr>
        <p:spPr>
          <a:xfrm>
            <a:off x="203922" y="2237509"/>
            <a:ext cx="9845242" cy="4486564"/>
          </a:xfrm>
        </p:spPr>
        <p:txBody>
          <a:bodyPr>
            <a:normAutofit/>
          </a:bodyPr>
          <a:lstStyle/>
          <a:p>
            <a:r>
              <a:rPr lang="en-US" sz="2800" dirty="0">
                <a:effectLst>
                  <a:outerShdw blurRad="38100" dist="38100" dir="2700000" algn="tl">
                    <a:srgbClr val="000000">
                      <a:alpha val="43137"/>
                    </a:srgbClr>
                  </a:outerShdw>
                </a:effectLst>
              </a:rPr>
              <a:t>Motivational interview methods promote </a:t>
            </a:r>
            <a:r>
              <a:rPr lang="en-US" sz="2800" dirty="0" err="1">
                <a:effectLst>
                  <a:outerShdw blurRad="38100" dist="38100" dir="2700000" algn="tl">
                    <a:srgbClr val="000000">
                      <a:alpha val="43137"/>
                    </a:srgbClr>
                  </a:outerShdw>
                </a:effectLst>
              </a:rPr>
              <a:t>wt</a:t>
            </a:r>
            <a:r>
              <a:rPr lang="en-US" sz="2800" dirty="0">
                <a:effectLst>
                  <a:outerShdw blurRad="38100" dist="38100" dir="2700000" algn="tl">
                    <a:srgbClr val="000000">
                      <a:alpha val="43137"/>
                    </a:srgbClr>
                  </a:outerShdw>
                </a:effectLst>
              </a:rPr>
              <a:t> loss, diet modification and exercise</a:t>
            </a:r>
          </a:p>
          <a:p>
            <a:r>
              <a:rPr lang="en-US" sz="2800" dirty="0">
                <a:effectLst>
                  <a:outerShdw blurRad="38100" dist="38100" dir="2700000" algn="tl">
                    <a:srgbClr val="000000">
                      <a:alpha val="43137"/>
                    </a:srgbClr>
                  </a:outerShdw>
                </a:effectLst>
              </a:rPr>
              <a:t>Normal BMI is the goal BUT 5-7% </a:t>
            </a:r>
            <a:r>
              <a:rPr lang="en-US" sz="2800" dirty="0" err="1">
                <a:effectLst>
                  <a:outerShdw blurRad="38100" dist="38100" dir="2700000" algn="tl">
                    <a:srgbClr val="000000">
                      <a:alpha val="43137"/>
                    </a:srgbClr>
                  </a:outerShdw>
                </a:effectLst>
              </a:rPr>
              <a:t>wt</a:t>
            </a:r>
            <a:r>
              <a:rPr lang="en-US" sz="2800" dirty="0">
                <a:effectLst>
                  <a:outerShdw blurRad="38100" dist="38100" dir="2700000" algn="tl">
                    <a:srgbClr val="000000">
                      <a:alpha val="43137"/>
                    </a:srgbClr>
                  </a:outerShdw>
                </a:effectLst>
              </a:rPr>
              <a:t> loss significantly improves health</a:t>
            </a:r>
          </a:p>
          <a:p>
            <a:r>
              <a:rPr lang="en-US" sz="2800" dirty="0">
                <a:effectLst>
                  <a:outerShdw blurRad="38100" dist="38100" dir="2700000" algn="tl">
                    <a:srgbClr val="000000">
                      <a:alpha val="43137"/>
                    </a:srgbClr>
                  </a:outerShdw>
                </a:effectLst>
              </a:rPr>
              <a:t>Medications may be used pre-pregnancy</a:t>
            </a:r>
          </a:p>
          <a:p>
            <a:r>
              <a:rPr lang="en-US" sz="2800" dirty="0">
                <a:effectLst>
                  <a:outerShdw blurRad="38100" dist="38100" dir="2700000" algn="tl">
                    <a:srgbClr val="000000">
                      <a:alpha val="43137"/>
                    </a:srgbClr>
                  </a:outerShdw>
                </a:effectLst>
              </a:rPr>
              <a:t>Diet, exercise and behavior modification are the basics</a:t>
            </a:r>
          </a:p>
          <a:p>
            <a:endParaRPr lang="en-US" dirty="0"/>
          </a:p>
          <a:p>
            <a:endParaRPr lang="en-US" dirty="0"/>
          </a:p>
        </p:txBody>
      </p:sp>
    </p:spTree>
    <p:extLst>
      <p:ext uri="{BB962C8B-B14F-4D97-AF65-F5344CB8AC3E}">
        <p14:creationId xmlns:p14="http://schemas.microsoft.com/office/powerpoint/2010/main" val="1716902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3D34E-14FD-C8CC-78F7-C7E6DBC869A7}"/>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Significance-NIPS results</a:t>
            </a:r>
          </a:p>
        </p:txBody>
      </p:sp>
      <p:sp>
        <p:nvSpPr>
          <p:cNvPr id="3" name="Content Placeholder 2">
            <a:extLst>
              <a:ext uri="{FF2B5EF4-FFF2-40B4-BE49-F238E27FC236}">
                <a16:creationId xmlns:a16="http://schemas.microsoft.com/office/drawing/2014/main" id="{DA769CF9-A273-D532-BEF2-5790E921A467}"/>
              </a:ext>
            </a:extLst>
          </p:cNvPr>
          <p:cNvSpPr>
            <a:spLocks noGrp="1"/>
          </p:cNvSpPr>
          <p:nvPr>
            <p:ph idx="1"/>
          </p:nvPr>
        </p:nvSpPr>
        <p:spPr>
          <a:xfrm>
            <a:off x="166976" y="1951182"/>
            <a:ext cx="8534400" cy="3615267"/>
          </a:xfrm>
        </p:spPr>
        <p:txBody>
          <a:bodyPr>
            <a:noAutofit/>
          </a:bodyPr>
          <a:lstStyle/>
          <a:p>
            <a:r>
              <a:rPr lang="en-US" sz="2800" dirty="0">
                <a:effectLst>
                  <a:outerShdw blurRad="38100" dist="38100" dir="2700000" algn="tl">
                    <a:srgbClr val="000000">
                      <a:alpha val="43137"/>
                    </a:srgbClr>
                  </a:outerShdw>
                </a:effectLst>
              </a:rPr>
              <a:t>Increased incidence of low fetal fraction (10% vs &lt;1-2%)</a:t>
            </a:r>
          </a:p>
          <a:p>
            <a:r>
              <a:rPr lang="en-US" sz="2800" dirty="0" err="1">
                <a:effectLst>
                  <a:outerShdw blurRad="38100" dist="38100" dir="2700000" algn="tl">
                    <a:srgbClr val="000000">
                      <a:alpha val="43137"/>
                    </a:srgbClr>
                  </a:outerShdw>
                </a:effectLst>
              </a:rPr>
              <a:t>Wt</a:t>
            </a:r>
            <a:r>
              <a:rPr lang="en-US" sz="2800" dirty="0">
                <a:effectLst>
                  <a:outerShdw blurRad="38100" dist="38100" dir="2700000" algn="tl">
                    <a:srgbClr val="000000">
                      <a:alpha val="43137"/>
                    </a:srgbClr>
                  </a:outerShdw>
                </a:effectLst>
              </a:rPr>
              <a:t> generally agreed at higher risk is &gt;250 </a:t>
            </a:r>
            <a:r>
              <a:rPr lang="en-US" sz="2800" dirty="0" err="1">
                <a:effectLst>
                  <a:outerShdw blurRad="38100" dist="38100" dir="2700000" algn="tl">
                    <a:srgbClr val="000000">
                      <a:alpha val="43137"/>
                    </a:srgbClr>
                  </a:outerShdw>
                </a:effectLst>
              </a:rPr>
              <a:t>lbs</a:t>
            </a:r>
            <a:r>
              <a:rPr lang="en-US" sz="2800" dirty="0">
                <a:effectLst>
                  <a:outerShdw blurRad="38100" dist="38100" dir="2700000" algn="tl">
                    <a:srgbClr val="000000">
                      <a:alpha val="43137"/>
                    </a:srgbClr>
                  </a:outerShdw>
                </a:effectLst>
              </a:rPr>
              <a:t> </a:t>
            </a:r>
          </a:p>
          <a:p>
            <a:pPr marL="0" indent="0">
              <a:buNone/>
            </a:pPr>
            <a:r>
              <a:rPr lang="en-US" sz="2800" dirty="0">
                <a:effectLst>
                  <a:outerShdw blurRad="38100" dist="38100" dir="2700000" algn="tl">
                    <a:srgbClr val="000000">
                      <a:alpha val="43137"/>
                    </a:srgbClr>
                  </a:outerShdw>
                </a:effectLst>
              </a:rPr>
              <a:t>   (I use 275)</a:t>
            </a:r>
          </a:p>
          <a:p>
            <a:r>
              <a:rPr lang="en-US" sz="2800" dirty="0">
                <a:effectLst>
                  <a:outerShdw blurRad="38100" dist="38100" dir="2700000" algn="tl">
                    <a:srgbClr val="000000">
                      <a:alpha val="43137"/>
                    </a:srgbClr>
                  </a:outerShdw>
                </a:effectLst>
              </a:rPr>
              <a:t>Panorama (</a:t>
            </a:r>
            <a:r>
              <a:rPr lang="en-US" sz="2800" dirty="0" err="1">
                <a:effectLst>
                  <a:outerShdw blurRad="38100" dist="38100" dir="2700000" algn="tl">
                    <a:srgbClr val="000000">
                      <a:alpha val="43137"/>
                    </a:srgbClr>
                  </a:outerShdw>
                </a:effectLst>
              </a:rPr>
              <a:t>Natera</a:t>
            </a:r>
            <a:r>
              <a:rPr lang="en-US" sz="2800" dirty="0">
                <a:effectLst>
                  <a:outerShdw blurRad="38100" dist="38100" dir="2700000" algn="tl">
                    <a:srgbClr val="000000">
                      <a:alpha val="43137"/>
                    </a:srgbClr>
                  </a:outerShdw>
                </a:effectLst>
              </a:rPr>
              <a:t>) has higher failure rate, Maternity 21 better       (Lab Corp)</a:t>
            </a:r>
          </a:p>
          <a:p>
            <a:r>
              <a:rPr lang="en-US" sz="2800" dirty="0">
                <a:effectLst>
                  <a:outerShdw blurRad="38100" dist="38100" dir="2700000" algn="tl">
                    <a:srgbClr val="000000">
                      <a:alpha val="43137"/>
                    </a:srgbClr>
                  </a:outerShdw>
                </a:effectLst>
              </a:rPr>
              <a:t>Repeat test is reasonable BUT SUGGEST USING ANOTHER TESTING PLATFORM FOR REPEAT!</a:t>
            </a:r>
          </a:p>
        </p:txBody>
      </p:sp>
    </p:spTree>
    <p:extLst>
      <p:ext uri="{BB962C8B-B14F-4D97-AF65-F5344CB8AC3E}">
        <p14:creationId xmlns:p14="http://schemas.microsoft.com/office/powerpoint/2010/main" val="2438664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B68B7-E1D2-E173-3043-7EA768803760}"/>
              </a:ext>
            </a:extLst>
          </p:cNvPr>
          <p:cNvSpPr>
            <a:spLocks noGrp="1"/>
          </p:cNvSpPr>
          <p:nvPr>
            <p:ph type="title"/>
          </p:nvPr>
        </p:nvSpPr>
        <p:spPr>
          <a:xfrm>
            <a:off x="0" y="0"/>
            <a:ext cx="8534400" cy="1507067"/>
          </a:xfrm>
        </p:spPr>
        <p:txBody>
          <a:bodyPr/>
          <a:lstStyle/>
          <a:p>
            <a:r>
              <a:rPr lang="en-US" b="1" dirty="0">
                <a:effectLst>
                  <a:outerShdw blurRad="38100" dist="38100" dir="2700000" algn="tl">
                    <a:srgbClr val="000000">
                      <a:alpha val="43137"/>
                    </a:srgbClr>
                  </a:outerShdw>
                </a:effectLst>
              </a:rPr>
              <a:t>Obesity in pregnancy</a:t>
            </a:r>
            <a:br>
              <a:rPr lang="en-US"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Ante care</a:t>
            </a:r>
            <a:endParaRPr lang="en-US"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682ED94F-6A4E-9DEF-B7FF-B4FD8081F628}"/>
              </a:ext>
            </a:extLst>
          </p:cNvPr>
          <p:cNvSpPr>
            <a:spLocks noGrp="1"/>
          </p:cNvSpPr>
          <p:nvPr>
            <p:ph idx="1"/>
          </p:nvPr>
        </p:nvSpPr>
        <p:spPr>
          <a:xfrm>
            <a:off x="176211" y="1784928"/>
            <a:ext cx="10094625" cy="4588163"/>
          </a:xfrm>
        </p:spPr>
        <p:txBody>
          <a:bodyPr>
            <a:normAutofit fontScale="92500" lnSpcReduction="10000"/>
          </a:bodyPr>
          <a:lstStyle/>
          <a:p>
            <a:r>
              <a:rPr lang="en-US" sz="2600" dirty="0">
                <a:effectLst>
                  <a:outerShdw blurRad="38100" dist="38100" dir="2700000" algn="tl">
                    <a:srgbClr val="000000">
                      <a:alpha val="43137"/>
                    </a:srgbClr>
                  </a:outerShdw>
                </a:effectLst>
              </a:rPr>
              <a:t>Targeted ultrasound</a:t>
            </a:r>
          </a:p>
          <a:p>
            <a:pPr marL="0" indent="0">
              <a:buNone/>
            </a:pPr>
            <a:r>
              <a:rPr lang="en-US" sz="2600" dirty="0">
                <a:effectLst>
                  <a:outerShdw blurRad="38100" dist="38100" dir="2700000" algn="tl">
                    <a:srgbClr val="000000">
                      <a:alpha val="43137"/>
                    </a:srgbClr>
                  </a:outerShdw>
                </a:effectLst>
              </a:rPr>
              <a:t>    --detection anomalies significantly reduced with increasing BMI</a:t>
            </a:r>
          </a:p>
          <a:p>
            <a:pPr marL="0" indent="0">
              <a:buNone/>
            </a:pPr>
            <a:r>
              <a:rPr lang="en-US" sz="2600" dirty="0">
                <a:effectLst>
                  <a:outerShdw blurRad="38100" dist="38100" dir="2700000" algn="tl">
                    <a:srgbClr val="000000">
                      <a:alpha val="43137"/>
                    </a:srgbClr>
                  </a:outerShdw>
                </a:effectLst>
              </a:rPr>
              <a:t>    --counsel re: limitations in detection</a:t>
            </a:r>
          </a:p>
          <a:p>
            <a:r>
              <a:rPr lang="en-US" sz="2600" dirty="0">
                <a:effectLst>
                  <a:outerShdw blurRad="38100" dist="38100" dir="2700000" algn="tl">
                    <a:srgbClr val="000000">
                      <a:alpha val="43137"/>
                    </a:srgbClr>
                  </a:outerShdw>
                </a:effectLst>
              </a:rPr>
              <a:t>Cell free DNA higher no call result</a:t>
            </a:r>
          </a:p>
          <a:p>
            <a:r>
              <a:rPr lang="en-US" sz="2600" dirty="0">
                <a:effectLst>
                  <a:outerShdw blurRad="38100" dist="38100" dir="2700000" algn="tl">
                    <a:srgbClr val="000000">
                      <a:alpha val="43137"/>
                    </a:srgbClr>
                  </a:outerShdw>
                </a:effectLst>
              </a:rPr>
              <a:t>Early assessment for carbohydrate intolerance (1</a:t>
            </a:r>
            <a:r>
              <a:rPr lang="en-US" sz="2600" baseline="30000" dirty="0">
                <a:effectLst>
                  <a:outerShdw blurRad="38100" dist="38100" dir="2700000" algn="tl">
                    <a:srgbClr val="000000">
                      <a:alpha val="43137"/>
                    </a:srgbClr>
                  </a:outerShdw>
                </a:effectLst>
              </a:rPr>
              <a:t>st</a:t>
            </a:r>
            <a:r>
              <a:rPr lang="en-US" sz="2600" dirty="0">
                <a:effectLst>
                  <a:outerShdw blurRad="38100" dist="38100" dir="2700000" algn="tl">
                    <a:srgbClr val="000000">
                      <a:alpha val="43137"/>
                    </a:srgbClr>
                  </a:outerShdw>
                </a:effectLst>
              </a:rPr>
              <a:t> visit)</a:t>
            </a:r>
          </a:p>
          <a:p>
            <a:r>
              <a:rPr lang="en-US" sz="2600" dirty="0">
                <a:effectLst>
                  <a:outerShdw blurRad="38100" dist="38100" dir="2700000" algn="tl">
                    <a:srgbClr val="000000">
                      <a:alpha val="43137"/>
                    </a:srgbClr>
                  </a:outerShdw>
                </a:effectLst>
              </a:rPr>
              <a:t>Assess OSA by sleep medicine specialist</a:t>
            </a:r>
          </a:p>
          <a:p>
            <a:pPr marL="0" indent="0">
              <a:buNone/>
            </a:pPr>
            <a:r>
              <a:rPr lang="en-US" sz="2600" dirty="0">
                <a:effectLst>
                  <a:outerShdw blurRad="38100" dist="38100" dir="2700000" algn="tl">
                    <a:srgbClr val="000000">
                      <a:alpha val="43137"/>
                    </a:srgbClr>
                  </a:outerShdw>
                </a:effectLst>
              </a:rPr>
              <a:t>    --increased risk for preeclampsia (OR 2.5), cardiomyopathy </a:t>
            </a:r>
          </a:p>
          <a:p>
            <a:pPr marL="0" indent="0">
              <a:buNone/>
            </a:pPr>
            <a:r>
              <a:rPr lang="en-US" sz="2600" dirty="0">
                <a:effectLst>
                  <a:outerShdw blurRad="38100" dist="38100" dir="2700000" algn="tl">
                    <a:srgbClr val="000000">
                      <a:alpha val="43137"/>
                    </a:srgbClr>
                  </a:outerShdw>
                </a:effectLst>
              </a:rPr>
              <a:t>(OR 9.0),     PE (OR 4.5) and in-hospital mortality (OR 5.3)</a:t>
            </a:r>
          </a:p>
          <a:p>
            <a:r>
              <a:rPr lang="en-US" sz="2600" dirty="0">
                <a:effectLst>
                  <a:outerShdw blurRad="38100" dist="38100" dir="2700000" algn="tl">
                    <a:srgbClr val="000000">
                      <a:alpha val="43137"/>
                    </a:srgbClr>
                  </a:outerShdw>
                </a:effectLst>
              </a:rPr>
              <a:t>BPP/NST from 34 weeks (BMI ≥ 40) or from 37 weeks (BMI 35-39.9).</a:t>
            </a:r>
          </a:p>
          <a:p>
            <a:endParaRPr lang="en-US" dirty="0"/>
          </a:p>
        </p:txBody>
      </p:sp>
    </p:spTree>
    <p:extLst>
      <p:ext uri="{BB962C8B-B14F-4D97-AF65-F5344CB8AC3E}">
        <p14:creationId xmlns:p14="http://schemas.microsoft.com/office/powerpoint/2010/main" val="4017081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19BED-6798-2510-A375-B8555E98D7E9}"/>
              </a:ext>
            </a:extLst>
          </p:cNvPr>
          <p:cNvSpPr>
            <a:spLocks noGrp="1"/>
          </p:cNvSpPr>
          <p:nvPr>
            <p:ph type="title"/>
          </p:nvPr>
        </p:nvSpPr>
        <p:spPr>
          <a:xfrm>
            <a:off x="-1" y="350982"/>
            <a:ext cx="9365673"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Significance-intrapartum care</a:t>
            </a:r>
          </a:p>
        </p:txBody>
      </p:sp>
      <p:sp>
        <p:nvSpPr>
          <p:cNvPr id="3" name="Content Placeholder 2">
            <a:extLst>
              <a:ext uri="{FF2B5EF4-FFF2-40B4-BE49-F238E27FC236}">
                <a16:creationId xmlns:a16="http://schemas.microsoft.com/office/drawing/2014/main" id="{C338A791-8CDE-8C4F-3631-F49029A751D7}"/>
              </a:ext>
            </a:extLst>
          </p:cNvPr>
          <p:cNvSpPr>
            <a:spLocks noGrp="1"/>
          </p:cNvSpPr>
          <p:nvPr>
            <p:ph idx="1"/>
          </p:nvPr>
        </p:nvSpPr>
        <p:spPr>
          <a:xfrm>
            <a:off x="83848" y="1621366"/>
            <a:ext cx="8534400" cy="3615267"/>
          </a:xfrm>
        </p:spPr>
        <p:txBody>
          <a:bodyPr>
            <a:normAutofit/>
          </a:bodyPr>
          <a:lstStyle/>
          <a:p>
            <a:r>
              <a:rPr lang="en-US" sz="2800" dirty="0">
                <a:effectLst>
                  <a:outerShdw blurRad="38100" dist="38100" dir="2700000" algn="tl">
                    <a:srgbClr val="000000">
                      <a:alpha val="43137"/>
                    </a:srgbClr>
                  </a:outerShdw>
                </a:effectLst>
              </a:rPr>
              <a:t>Longer labor, higher CS risk</a:t>
            </a:r>
          </a:p>
          <a:p>
            <a:r>
              <a:rPr lang="en-US" sz="2800" dirty="0">
                <a:effectLst>
                  <a:outerShdw blurRad="38100" dist="38100" dir="2700000" algn="tl">
                    <a:srgbClr val="000000">
                      <a:alpha val="43137"/>
                    </a:srgbClr>
                  </a:outerShdw>
                </a:effectLst>
              </a:rPr>
              <a:t>TOLAC is safe: weigh benefits/risks</a:t>
            </a:r>
          </a:p>
          <a:p>
            <a:r>
              <a:rPr lang="en-US" sz="2800" dirty="0">
                <a:effectLst>
                  <a:outerShdw blurRad="38100" dist="38100" dir="2700000" algn="tl">
                    <a:srgbClr val="000000">
                      <a:alpha val="43137"/>
                    </a:srgbClr>
                  </a:outerShdw>
                </a:effectLst>
              </a:rPr>
              <a:t>Higher risk of pp hemorrhage</a:t>
            </a:r>
          </a:p>
        </p:txBody>
      </p:sp>
    </p:spTree>
    <p:extLst>
      <p:ext uri="{BB962C8B-B14F-4D97-AF65-F5344CB8AC3E}">
        <p14:creationId xmlns:p14="http://schemas.microsoft.com/office/powerpoint/2010/main" val="218960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0A355-3686-1789-9BCD-4C984BAEBFF6}"/>
              </a:ext>
            </a:extLst>
          </p:cNvPr>
          <p:cNvSpPr>
            <a:spLocks noGrp="1"/>
          </p:cNvSpPr>
          <p:nvPr>
            <p:ph type="title"/>
          </p:nvPr>
        </p:nvSpPr>
        <p:spPr>
          <a:xfrm>
            <a:off x="0" y="-223214"/>
            <a:ext cx="8534400" cy="1507067"/>
          </a:xfrm>
        </p:spPr>
        <p:txBody>
          <a:bodyPr>
            <a:normAutofit/>
          </a:bodyPr>
          <a:lstStyle/>
          <a:p>
            <a:r>
              <a:rPr lang="en-US" sz="4000" b="1" dirty="0">
                <a:effectLst>
                  <a:outerShdw blurRad="38100" dist="38100" dir="2700000" algn="tl">
                    <a:srgbClr val="000000">
                      <a:alpha val="43137"/>
                    </a:srgbClr>
                  </a:outerShdw>
                </a:effectLst>
              </a:rPr>
              <a:t>Obesity</a:t>
            </a:r>
          </a:p>
        </p:txBody>
      </p:sp>
      <p:pic>
        <p:nvPicPr>
          <p:cNvPr id="5" name="Picture 4">
            <a:extLst>
              <a:ext uri="{FF2B5EF4-FFF2-40B4-BE49-F238E27FC236}">
                <a16:creationId xmlns:a16="http://schemas.microsoft.com/office/drawing/2014/main" id="{CF42FE5E-9773-F449-8759-FF4D389F7812}"/>
              </a:ext>
            </a:extLst>
          </p:cNvPr>
          <p:cNvPicPr>
            <a:picLocks noChangeAspect="1"/>
          </p:cNvPicPr>
          <p:nvPr/>
        </p:nvPicPr>
        <p:blipFill>
          <a:blip r:embed="rId2"/>
          <a:stretch>
            <a:fillRect/>
          </a:stretch>
        </p:blipFill>
        <p:spPr>
          <a:xfrm>
            <a:off x="2447636" y="300133"/>
            <a:ext cx="7210050" cy="6165411"/>
          </a:xfrm>
          <a:prstGeom prst="rect">
            <a:avLst/>
          </a:prstGeom>
        </p:spPr>
      </p:pic>
      <p:sp>
        <p:nvSpPr>
          <p:cNvPr id="7" name="TextBox 6">
            <a:extLst>
              <a:ext uri="{FF2B5EF4-FFF2-40B4-BE49-F238E27FC236}">
                <a16:creationId xmlns:a16="http://schemas.microsoft.com/office/drawing/2014/main" id="{A41FA932-DC6D-CEC9-ED31-1AF6C9711C4B}"/>
              </a:ext>
            </a:extLst>
          </p:cNvPr>
          <p:cNvSpPr txBox="1"/>
          <p:nvPr/>
        </p:nvSpPr>
        <p:spPr>
          <a:xfrm>
            <a:off x="9051637" y="6557867"/>
            <a:ext cx="3205019" cy="276999"/>
          </a:xfrm>
          <a:prstGeom prst="rect">
            <a:avLst/>
          </a:prstGeom>
          <a:noFill/>
        </p:spPr>
        <p:txBody>
          <a:bodyPr wrap="square" rtlCol="0">
            <a:spAutoFit/>
          </a:bodyPr>
          <a:lstStyle/>
          <a:p>
            <a:r>
              <a:rPr lang="en-US" sz="1200" b="1" dirty="0"/>
              <a:t>ACOG Practice Bulletin #230, June 2021</a:t>
            </a:r>
          </a:p>
        </p:txBody>
      </p:sp>
    </p:spTree>
    <p:extLst>
      <p:ext uri="{BB962C8B-B14F-4D97-AF65-F5344CB8AC3E}">
        <p14:creationId xmlns:p14="http://schemas.microsoft.com/office/powerpoint/2010/main" val="3514715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C1D2E-CF6C-F529-E8D4-4B05FF1ADE79}"/>
              </a:ext>
            </a:extLst>
          </p:cNvPr>
          <p:cNvSpPr>
            <a:spLocks noGrp="1"/>
          </p:cNvSpPr>
          <p:nvPr>
            <p:ph type="title"/>
          </p:nvPr>
        </p:nvSpPr>
        <p:spPr>
          <a:xfrm>
            <a:off x="-1" y="304800"/>
            <a:ext cx="10990551"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 operative/post-operative</a:t>
            </a:r>
          </a:p>
        </p:txBody>
      </p:sp>
      <p:sp>
        <p:nvSpPr>
          <p:cNvPr id="3" name="Content Placeholder 2">
            <a:extLst>
              <a:ext uri="{FF2B5EF4-FFF2-40B4-BE49-F238E27FC236}">
                <a16:creationId xmlns:a16="http://schemas.microsoft.com/office/drawing/2014/main" id="{525A1791-58CD-A399-14EB-3AE33089C8C3}"/>
              </a:ext>
            </a:extLst>
          </p:cNvPr>
          <p:cNvSpPr>
            <a:spLocks noGrp="1"/>
          </p:cNvSpPr>
          <p:nvPr>
            <p:ph idx="1"/>
          </p:nvPr>
        </p:nvSpPr>
        <p:spPr>
          <a:xfrm>
            <a:off x="203921" y="1932709"/>
            <a:ext cx="10990552" cy="4856018"/>
          </a:xfrm>
        </p:spPr>
        <p:txBody>
          <a:bodyPr>
            <a:normAutofit fontScale="92500" lnSpcReduction="20000"/>
          </a:bodyPr>
          <a:lstStyle/>
          <a:p>
            <a:r>
              <a:rPr lang="en-US" sz="3200" dirty="0">
                <a:effectLst>
                  <a:outerShdw blurRad="38100" dist="38100" dir="2700000" algn="tl">
                    <a:srgbClr val="000000">
                      <a:alpha val="43137"/>
                    </a:srgbClr>
                  </a:outerShdw>
                </a:effectLst>
              </a:rPr>
              <a:t>Anesthesia: consider pre-delivery consult</a:t>
            </a:r>
          </a:p>
          <a:p>
            <a:pPr marL="0" indent="0">
              <a:buNone/>
            </a:pPr>
            <a:r>
              <a:rPr lang="en-US" sz="3200" dirty="0">
                <a:effectLst>
                  <a:outerShdw blurRad="38100" dist="38100" dir="2700000" algn="tl">
                    <a:srgbClr val="000000">
                      <a:alpha val="43137"/>
                    </a:srgbClr>
                  </a:outerShdw>
                </a:effectLst>
              </a:rPr>
              <a:t>   --high-regional and hypoxia, hypotension,                      FHR decelerations</a:t>
            </a:r>
          </a:p>
          <a:p>
            <a:pPr marL="0" indent="0">
              <a:buNone/>
            </a:pPr>
            <a:r>
              <a:rPr lang="en-US" sz="3200" dirty="0">
                <a:effectLst>
                  <a:outerShdw blurRad="38100" dist="38100" dir="2700000" algn="tl">
                    <a:srgbClr val="000000">
                      <a:alpha val="43137"/>
                    </a:srgbClr>
                  </a:outerShdw>
                </a:effectLst>
              </a:rPr>
              <a:t>  --failure of regional higher</a:t>
            </a:r>
          </a:p>
          <a:p>
            <a:pPr marL="0" indent="0">
              <a:buNone/>
            </a:pPr>
            <a:r>
              <a:rPr lang="en-US" sz="3200" dirty="0">
                <a:effectLst>
                  <a:outerShdw blurRad="38100" dist="38100" dir="2700000" algn="tl">
                    <a:srgbClr val="000000">
                      <a:alpha val="43137"/>
                    </a:srgbClr>
                  </a:outerShdw>
                </a:effectLst>
              </a:rPr>
              <a:t>  --difficult intubation, equipment</a:t>
            </a:r>
          </a:p>
          <a:p>
            <a:r>
              <a:rPr lang="en-US" sz="3200" dirty="0">
                <a:effectLst>
                  <a:outerShdw blurRad="38100" dist="38100" dir="2700000" algn="tl">
                    <a:srgbClr val="000000">
                      <a:alpha val="43137"/>
                    </a:srgbClr>
                  </a:outerShdw>
                </a:effectLst>
              </a:rPr>
              <a:t>Antibiotic prophylaxis</a:t>
            </a:r>
          </a:p>
          <a:p>
            <a:pPr marL="0" indent="0">
              <a:buNone/>
            </a:pPr>
            <a:r>
              <a:rPr lang="en-US" sz="3200" dirty="0">
                <a:effectLst>
                  <a:outerShdw blurRad="38100" dist="38100" dir="2700000" algn="tl">
                    <a:srgbClr val="000000">
                      <a:alpha val="43137"/>
                    </a:srgbClr>
                  </a:outerShdw>
                </a:effectLst>
              </a:rPr>
              <a:t>  --alter dose (cefazolin 2 g unless ≥ 120 kg or 265 </a:t>
            </a:r>
            <a:r>
              <a:rPr lang="en-US" sz="3200" dirty="0" err="1">
                <a:effectLst>
                  <a:outerShdw blurRad="38100" dist="38100" dir="2700000" algn="tl">
                    <a:srgbClr val="000000">
                      <a:alpha val="43137"/>
                    </a:srgbClr>
                  </a:outerShdw>
                </a:effectLst>
              </a:rPr>
              <a:t>lbs</a:t>
            </a:r>
            <a:r>
              <a:rPr lang="en-US" sz="3200" dirty="0">
                <a:effectLst>
                  <a:outerShdw blurRad="38100" dist="38100" dir="2700000" algn="tl">
                    <a:srgbClr val="000000">
                      <a:alpha val="43137"/>
                    </a:srgbClr>
                  </a:outerShdw>
                </a:effectLst>
              </a:rPr>
              <a:t> and increase to 3g)</a:t>
            </a:r>
          </a:p>
          <a:p>
            <a:pPr marL="0" indent="0">
              <a:buNone/>
            </a:pPr>
            <a:r>
              <a:rPr lang="en-US" sz="3200" dirty="0">
                <a:effectLst>
                  <a:outerShdw blurRad="38100" dist="38100" dir="2700000" algn="tl">
                    <a:srgbClr val="000000">
                      <a:alpha val="43137"/>
                    </a:srgbClr>
                  </a:outerShdw>
                </a:effectLst>
              </a:rPr>
              <a:t>  </a:t>
            </a:r>
          </a:p>
          <a:p>
            <a:pPr marL="0" indent="0">
              <a:buNone/>
            </a:pPr>
            <a:endParaRPr lang="en-US" dirty="0"/>
          </a:p>
        </p:txBody>
      </p:sp>
    </p:spTree>
    <p:extLst>
      <p:ext uri="{BB962C8B-B14F-4D97-AF65-F5344CB8AC3E}">
        <p14:creationId xmlns:p14="http://schemas.microsoft.com/office/powerpoint/2010/main" val="1598185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341B0-622B-1221-B3A9-1B84F101B549}"/>
              </a:ext>
            </a:extLst>
          </p:cNvPr>
          <p:cNvSpPr>
            <a:spLocks noGrp="1"/>
          </p:cNvSpPr>
          <p:nvPr>
            <p:ph type="title"/>
          </p:nvPr>
        </p:nvSpPr>
        <p:spPr>
          <a:xfrm>
            <a:off x="-1" y="272473"/>
            <a:ext cx="11046691"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 operative/post-operative</a:t>
            </a:r>
          </a:p>
        </p:txBody>
      </p:sp>
      <p:sp>
        <p:nvSpPr>
          <p:cNvPr id="3" name="Content Placeholder 2">
            <a:extLst>
              <a:ext uri="{FF2B5EF4-FFF2-40B4-BE49-F238E27FC236}">
                <a16:creationId xmlns:a16="http://schemas.microsoft.com/office/drawing/2014/main" id="{CAF79113-9632-9FAF-DEA5-E498FDF9E981}"/>
              </a:ext>
            </a:extLst>
          </p:cNvPr>
          <p:cNvSpPr>
            <a:spLocks noGrp="1"/>
          </p:cNvSpPr>
          <p:nvPr>
            <p:ph idx="1"/>
          </p:nvPr>
        </p:nvSpPr>
        <p:spPr>
          <a:xfrm>
            <a:off x="148502" y="2117437"/>
            <a:ext cx="10270116" cy="4468090"/>
          </a:xfrm>
        </p:spPr>
        <p:txBody>
          <a:bodyPr>
            <a:noAutofit/>
          </a:bodyPr>
          <a:lstStyle/>
          <a:p>
            <a:r>
              <a:rPr lang="en-US" sz="2800" dirty="0">
                <a:effectLst>
                  <a:outerShdw blurRad="38100" dist="38100" dir="2700000" algn="tl">
                    <a:srgbClr val="000000">
                      <a:alpha val="43137"/>
                    </a:srgbClr>
                  </a:outerShdw>
                </a:effectLst>
              </a:rPr>
              <a:t>Incision type: data is limited</a:t>
            </a:r>
          </a:p>
          <a:p>
            <a:pPr marL="0" indent="0">
              <a:buNone/>
            </a:pPr>
            <a:r>
              <a:rPr lang="en-US" sz="2800" dirty="0">
                <a:effectLst>
                  <a:outerShdw blurRad="38100" dist="38100" dir="2700000" algn="tl">
                    <a:srgbClr val="000000">
                      <a:alpha val="43137"/>
                    </a:srgbClr>
                  </a:outerShdw>
                </a:effectLst>
              </a:rPr>
              <a:t>  --vertical skin vs low transverse skin</a:t>
            </a:r>
          </a:p>
          <a:p>
            <a:pPr marL="0" indent="0">
              <a:buNone/>
            </a:pPr>
            <a:r>
              <a:rPr lang="en-US" sz="2800" dirty="0">
                <a:effectLst>
                  <a:outerShdw blurRad="38100" dist="38100" dir="2700000" algn="tl">
                    <a:srgbClr val="000000">
                      <a:alpha val="43137"/>
                    </a:srgbClr>
                  </a:outerShdw>
                </a:effectLst>
              </a:rPr>
              <a:t>  --case by case and operator decision</a:t>
            </a:r>
          </a:p>
          <a:p>
            <a:r>
              <a:rPr lang="en-US" sz="2800" dirty="0">
                <a:effectLst>
                  <a:outerShdw blurRad="38100" dist="38100" dir="2700000" algn="tl">
                    <a:srgbClr val="000000">
                      <a:alpha val="43137"/>
                    </a:srgbClr>
                  </a:outerShdw>
                </a:effectLst>
              </a:rPr>
              <a:t>Postoperative VTE prophylaxis</a:t>
            </a:r>
          </a:p>
          <a:p>
            <a:pPr marL="0" indent="0">
              <a:buNone/>
            </a:pPr>
            <a:r>
              <a:rPr lang="en-US" sz="2800" dirty="0">
                <a:effectLst>
                  <a:outerShdw blurRad="38100" dist="38100" dir="2700000" algn="tl">
                    <a:srgbClr val="000000">
                      <a:alpha val="43137"/>
                    </a:srgbClr>
                  </a:outerShdw>
                </a:effectLst>
              </a:rPr>
              <a:t>  --definite early ambulation and </a:t>
            </a:r>
            <a:r>
              <a:rPr lang="en-US" sz="2800" dirty="0" err="1">
                <a:effectLst>
                  <a:outerShdw blurRad="38100" dist="38100" dir="2700000" algn="tl">
                    <a:srgbClr val="000000">
                      <a:alpha val="43137"/>
                    </a:srgbClr>
                  </a:outerShdw>
                </a:effectLst>
              </a:rPr>
              <a:t>intraop</a:t>
            </a:r>
            <a:r>
              <a:rPr lang="en-US" sz="2800" dirty="0">
                <a:effectLst>
                  <a:outerShdw blurRad="38100" dist="38100" dir="2700000" algn="tl">
                    <a:srgbClr val="000000">
                      <a:alpha val="43137"/>
                    </a:srgbClr>
                  </a:outerShdw>
                </a:effectLst>
              </a:rPr>
              <a:t>/postop mechanical devices</a:t>
            </a:r>
          </a:p>
          <a:p>
            <a:pPr marL="0" indent="0">
              <a:buNone/>
            </a:pPr>
            <a:r>
              <a:rPr lang="en-US" sz="2800" dirty="0">
                <a:effectLst>
                  <a:outerShdw blurRad="38100" dist="38100" dir="2700000" algn="tl">
                    <a:srgbClr val="000000">
                      <a:alpha val="43137"/>
                    </a:srgbClr>
                  </a:outerShdw>
                </a:effectLst>
              </a:rPr>
              <a:t>  --medical prophylaxis </a:t>
            </a:r>
            <a:r>
              <a:rPr lang="en-US" sz="2800" dirty="0">
                <a:solidFill>
                  <a:srgbClr val="FF0000"/>
                </a:solidFill>
                <a:effectLst>
                  <a:outerShdw blurRad="38100" dist="38100" dir="2700000" algn="tl">
                    <a:srgbClr val="000000">
                      <a:alpha val="43137"/>
                    </a:srgbClr>
                  </a:outerShdw>
                </a:effectLst>
              </a:rPr>
              <a:t>weight range based </a:t>
            </a:r>
            <a:r>
              <a:rPr lang="en-US" sz="2800" dirty="0">
                <a:effectLst>
                  <a:outerShdw blurRad="38100" dist="38100" dir="2700000" algn="tl">
                    <a:srgbClr val="000000">
                      <a:alpha val="43137"/>
                    </a:srgbClr>
                  </a:outerShdw>
                </a:effectLst>
              </a:rPr>
              <a:t>(40-60 BMI-40 mg bid; &gt; 60 BMI -60 mg bid) </a:t>
            </a:r>
            <a:r>
              <a:rPr lang="en-US" sz="2800" dirty="0">
                <a:effectLst>
                  <a:outerShdw blurRad="38100" dist="38100" dir="2700000" algn="tl">
                    <a:srgbClr val="000000">
                      <a:alpha val="43137"/>
                    </a:srgbClr>
                  </a:outerShdw>
                </a:effectLst>
                <a:highlight>
                  <a:srgbClr val="FFFF00"/>
                </a:highlight>
              </a:rPr>
              <a:t>VS</a:t>
            </a:r>
            <a:r>
              <a:rPr lang="en-US" sz="2800" dirty="0">
                <a:effectLst>
                  <a:outerShdw blurRad="38100" dist="38100" dir="2700000" algn="tl">
                    <a:srgbClr val="000000">
                      <a:alpha val="43137"/>
                    </a:srgbClr>
                  </a:outerShdw>
                </a:effectLst>
              </a:rPr>
              <a:t> </a:t>
            </a:r>
            <a:r>
              <a:rPr lang="en-US" sz="2800" dirty="0">
                <a:solidFill>
                  <a:srgbClr val="FF0000"/>
                </a:solidFill>
                <a:effectLst>
                  <a:outerShdw blurRad="38100" dist="38100" dir="2700000" algn="tl">
                    <a:srgbClr val="000000">
                      <a:alpha val="43137"/>
                    </a:srgbClr>
                  </a:outerShdw>
                </a:effectLst>
              </a:rPr>
              <a:t>weight based </a:t>
            </a:r>
            <a:r>
              <a:rPr lang="en-US" sz="2800" dirty="0">
                <a:effectLst>
                  <a:outerShdw blurRad="38100" dist="38100" dir="2700000" algn="tl">
                    <a:srgbClr val="000000">
                      <a:alpha val="43137"/>
                    </a:srgbClr>
                  </a:outerShdw>
                </a:effectLst>
              </a:rPr>
              <a:t>1 mg/kg split into 2 doses (0.5 mg/kg bid)</a:t>
            </a:r>
          </a:p>
        </p:txBody>
      </p:sp>
    </p:spTree>
    <p:extLst>
      <p:ext uri="{BB962C8B-B14F-4D97-AF65-F5344CB8AC3E}">
        <p14:creationId xmlns:p14="http://schemas.microsoft.com/office/powerpoint/2010/main" val="2925166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C8A60-6474-2235-D387-5CEB37BC088F}"/>
              </a:ext>
            </a:extLst>
          </p:cNvPr>
          <p:cNvSpPr>
            <a:spLocks noGrp="1"/>
          </p:cNvSpPr>
          <p:nvPr>
            <p:ph type="title"/>
          </p:nvPr>
        </p:nvSpPr>
        <p:spPr>
          <a:xfrm>
            <a:off x="0" y="202814"/>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 WRAP UP</a:t>
            </a:r>
          </a:p>
        </p:txBody>
      </p:sp>
      <p:sp>
        <p:nvSpPr>
          <p:cNvPr id="3" name="Content Placeholder 2">
            <a:extLst>
              <a:ext uri="{FF2B5EF4-FFF2-40B4-BE49-F238E27FC236}">
                <a16:creationId xmlns:a16="http://schemas.microsoft.com/office/drawing/2014/main" id="{C84C82A3-6A7C-2390-C526-C66D7B4C2A7F}"/>
              </a:ext>
            </a:extLst>
          </p:cNvPr>
          <p:cNvSpPr>
            <a:spLocks noGrp="1"/>
          </p:cNvSpPr>
          <p:nvPr>
            <p:ph idx="1"/>
          </p:nvPr>
        </p:nvSpPr>
        <p:spPr>
          <a:xfrm>
            <a:off x="268576" y="2286385"/>
            <a:ext cx="8534400" cy="3615267"/>
          </a:xfrm>
        </p:spPr>
        <p:txBody>
          <a:bodyPr>
            <a:noAutofit/>
          </a:bodyPr>
          <a:lstStyle/>
          <a:p>
            <a:r>
              <a:rPr lang="en-US" sz="2800" dirty="0">
                <a:effectLst>
                  <a:outerShdw blurRad="38100" dist="38100" dir="2700000" algn="tl">
                    <a:srgbClr val="000000">
                      <a:alpha val="43137"/>
                    </a:srgbClr>
                  </a:outerShdw>
                </a:effectLst>
              </a:rPr>
              <a:t>Best time to assess for pregnancy risk/counsel—preconception</a:t>
            </a:r>
          </a:p>
          <a:p>
            <a:r>
              <a:rPr lang="en-US" sz="2800" dirty="0">
                <a:effectLst>
                  <a:outerShdw blurRad="38100" dist="38100" dir="2700000" algn="tl">
                    <a:srgbClr val="000000">
                      <a:alpha val="43137"/>
                    </a:srgbClr>
                  </a:outerShdw>
                </a:effectLst>
              </a:rPr>
              <a:t>Carefully assess for co-morbidities (OSA, cardiac dysfunction, DM, </a:t>
            </a:r>
            <a:r>
              <a:rPr lang="en-US" sz="2800" dirty="0" err="1">
                <a:effectLst>
                  <a:outerShdw blurRad="38100" dist="38100" dir="2700000" algn="tl">
                    <a:srgbClr val="000000">
                      <a:alpha val="43137"/>
                    </a:srgbClr>
                  </a:outerShdw>
                </a:effectLst>
              </a:rPr>
              <a:t>etc</a:t>
            </a:r>
            <a:r>
              <a:rPr lang="en-US" sz="2800" dirty="0">
                <a:effectLst>
                  <a:outerShdw blurRad="38100" dist="38100" dir="2700000" algn="tl">
                    <a:srgbClr val="000000">
                      <a:alpha val="43137"/>
                    </a:srgbClr>
                  </a:outerShdw>
                </a:effectLst>
              </a:rPr>
              <a:t>)</a:t>
            </a:r>
          </a:p>
          <a:p>
            <a:r>
              <a:rPr lang="en-US" sz="2800" dirty="0">
                <a:effectLst>
                  <a:outerShdw blurRad="38100" dist="38100" dir="2700000" algn="tl">
                    <a:srgbClr val="000000">
                      <a:alpha val="43137"/>
                    </a:srgbClr>
                  </a:outerShdw>
                </a:effectLst>
              </a:rPr>
              <a:t>Consider MFM consultation if present</a:t>
            </a:r>
          </a:p>
          <a:p>
            <a:r>
              <a:rPr lang="en-US" sz="2800" dirty="0">
                <a:effectLst>
                  <a:outerShdw blurRad="38100" dist="38100" dir="2700000" algn="tl">
                    <a:srgbClr val="000000">
                      <a:alpha val="43137"/>
                    </a:srgbClr>
                  </a:outerShdw>
                </a:effectLst>
              </a:rPr>
              <a:t>Involve the entire team before delivery if possible</a:t>
            </a:r>
          </a:p>
          <a:p>
            <a:r>
              <a:rPr lang="en-US" sz="2800" dirty="0">
                <a:effectLst>
                  <a:outerShdw blurRad="38100" dist="38100" dir="2700000" algn="tl">
                    <a:srgbClr val="000000">
                      <a:alpha val="43137"/>
                    </a:srgbClr>
                  </a:outerShdw>
                </a:effectLst>
              </a:rPr>
              <a:t>Refer for delivery at Perinatal Center if concerns identified--EARLY</a:t>
            </a:r>
          </a:p>
        </p:txBody>
      </p:sp>
    </p:spTree>
    <p:extLst>
      <p:ext uri="{BB962C8B-B14F-4D97-AF65-F5344CB8AC3E}">
        <p14:creationId xmlns:p14="http://schemas.microsoft.com/office/powerpoint/2010/main" val="2415505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E722F7-1148-FC9E-DE72-53DC26FA40DA}"/>
              </a:ext>
            </a:extLst>
          </p:cNvPr>
          <p:cNvSpPr>
            <a:spLocks noGrp="1"/>
          </p:cNvSpPr>
          <p:nvPr>
            <p:ph idx="1"/>
          </p:nvPr>
        </p:nvSpPr>
        <p:spPr>
          <a:xfrm>
            <a:off x="333231" y="557645"/>
            <a:ext cx="10094624" cy="5742710"/>
          </a:xfrm>
        </p:spPr>
        <p:txBody>
          <a:bodyPr>
            <a:normAutofit fontScale="85000" lnSpcReduction="20000"/>
          </a:bodyPr>
          <a:lstStyle/>
          <a:p>
            <a:pPr marL="0" indent="0">
              <a:buNone/>
            </a:pPr>
            <a:r>
              <a:rPr lang="en-US" sz="4200" b="0" i="0" dirty="0">
                <a:solidFill>
                  <a:schemeClr val="tx1"/>
                </a:solidFill>
                <a:effectLst>
                  <a:outerShdw blurRad="38100" dist="38100" dir="2700000" algn="tl">
                    <a:srgbClr val="000000">
                      <a:alpha val="43137"/>
                    </a:srgbClr>
                  </a:outerShdw>
                </a:effectLst>
                <a:latin typeface="Roboto"/>
              </a:rPr>
              <a:t>Obesity is associated with higher rates of diabetes, hypertension, high cholesterol, stroke, heart disease, certain types of cancer, and surgical complications such as wound infections and venous thromboembolism. Obesity in pregnancy is associated with an increased risk of early pregnancy loss, prematurity, stillbirth, fetal anomalies, fetal macrosomia and low birth weight, gestational diabetes, hypertension, preeclampsia, cesarean delivery, and postpartum weight retention.</a:t>
            </a:r>
          </a:p>
          <a:p>
            <a:endParaRPr lang="en-US" dirty="0">
              <a:solidFill>
                <a:schemeClr val="tx1"/>
              </a:solidFill>
              <a:effectLst>
                <a:outerShdw blurRad="38100" dist="38100" dir="2700000" algn="tl">
                  <a:srgbClr val="000000">
                    <a:alpha val="43137"/>
                  </a:srgbClr>
                </a:outerShdw>
              </a:effectLst>
              <a:latin typeface="Roboto"/>
            </a:endParaRPr>
          </a:p>
          <a:p>
            <a:pPr marL="0" indent="0">
              <a:buNone/>
            </a:pPr>
            <a:r>
              <a:rPr lang="en-US" b="0" i="0" dirty="0">
                <a:solidFill>
                  <a:schemeClr val="tx1"/>
                </a:solidFill>
                <a:effectLst>
                  <a:outerShdw blurRad="38100" dist="38100" dir="2700000" algn="tl">
                    <a:srgbClr val="000000">
                      <a:alpha val="43137"/>
                    </a:srgbClr>
                  </a:outerShdw>
                </a:effectLst>
                <a:latin typeface="Roboto"/>
              </a:rPr>
              <a:t>                                                                                                                              </a:t>
            </a:r>
            <a:r>
              <a:rPr lang="en-US" sz="1800" b="1" i="0" dirty="0">
                <a:solidFill>
                  <a:schemeClr val="tx1"/>
                </a:solidFill>
                <a:effectLst>
                  <a:outerShdw blurRad="38100" dist="38100" dir="2700000" algn="tl">
                    <a:srgbClr val="000000">
                      <a:alpha val="43137"/>
                    </a:srgbClr>
                  </a:outerShdw>
                </a:effectLst>
                <a:latin typeface="Roboto"/>
              </a:rPr>
              <a:t>ACOG Comm Opinion, 2019 #763 </a:t>
            </a:r>
            <a:endParaRPr lang="en-US" sz="1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0866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010B8-3B6E-069C-4D4B-E11C852C5091}"/>
              </a:ext>
            </a:extLst>
          </p:cNvPr>
          <p:cNvSpPr>
            <a:spLocks noGrp="1"/>
          </p:cNvSpPr>
          <p:nvPr>
            <p:ph type="title"/>
          </p:nvPr>
        </p:nvSpPr>
        <p:spPr>
          <a:xfrm>
            <a:off x="0" y="7235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Uncomfortable discussion</a:t>
            </a:r>
          </a:p>
        </p:txBody>
      </p:sp>
      <p:sp>
        <p:nvSpPr>
          <p:cNvPr id="3" name="Content Placeholder 2">
            <a:extLst>
              <a:ext uri="{FF2B5EF4-FFF2-40B4-BE49-F238E27FC236}">
                <a16:creationId xmlns:a16="http://schemas.microsoft.com/office/drawing/2014/main" id="{527F9B49-F6F8-5E3D-9C9C-4AF90B325AED}"/>
              </a:ext>
            </a:extLst>
          </p:cNvPr>
          <p:cNvSpPr>
            <a:spLocks noGrp="1"/>
          </p:cNvSpPr>
          <p:nvPr>
            <p:ph idx="1"/>
          </p:nvPr>
        </p:nvSpPr>
        <p:spPr>
          <a:xfrm>
            <a:off x="185448" y="2274455"/>
            <a:ext cx="8534400" cy="3615267"/>
          </a:xfrm>
        </p:spPr>
        <p:txBody>
          <a:bodyPr>
            <a:noAutofit/>
          </a:bodyPr>
          <a:lstStyle/>
          <a:p>
            <a:r>
              <a:rPr lang="en-US" sz="3200" dirty="0">
                <a:effectLst>
                  <a:outerShdw blurRad="38100" dist="38100" dir="2700000" algn="tl">
                    <a:srgbClr val="000000">
                      <a:alpha val="43137"/>
                    </a:srgbClr>
                  </a:outerShdw>
                </a:effectLst>
              </a:rPr>
              <a:t>Significant increased risk for </a:t>
            </a:r>
            <a:r>
              <a:rPr lang="en-US" sz="3200" dirty="0">
                <a:effectLst>
                  <a:outerShdw blurRad="38100" dist="38100" dir="2700000" algn="tl">
                    <a:srgbClr val="000000">
                      <a:alpha val="43137"/>
                    </a:srgbClr>
                  </a:outerShdw>
                </a:effectLst>
                <a:highlight>
                  <a:srgbClr val="FFFF00"/>
                </a:highlight>
              </a:rPr>
              <a:t>maternal mortality </a:t>
            </a:r>
            <a:r>
              <a:rPr lang="en-US" sz="3200" dirty="0">
                <a:effectLst>
                  <a:outerShdw blurRad="38100" dist="38100" dir="2700000" algn="tl">
                    <a:srgbClr val="000000">
                      <a:alpha val="43137"/>
                    </a:srgbClr>
                  </a:outerShdw>
                </a:effectLst>
              </a:rPr>
              <a:t>(as well as </a:t>
            </a:r>
            <a:r>
              <a:rPr lang="en-US" sz="3200" dirty="0">
                <a:effectLst>
                  <a:outerShdw blurRad="38100" dist="38100" dir="2700000" algn="tl">
                    <a:srgbClr val="000000">
                      <a:alpha val="43137"/>
                    </a:srgbClr>
                  </a:outerShdw>
                </a:effectLst>
                <a:highlight>
                  <a:srgbClr val="FFFF00"/>
                </a:highlight>
              </a:rPr>
              <a:t>perinatal mortality</a:t>
            </a:r>
            <a:r>
              <a:rPr lang="en-US" sz="3200" dirty="0">
                <a:effectLst>
                  <a:outerShdw blurRad="38100" dist="38100" dir="2700000" algn="tl">
                    <a:srgbClr val="000000">
                      <a:alpha val="43137"/>
                    </a:srgbClr>
                  </a:outerShdw>
                </a:effectLst>
              </a:rPr>
              <a:t>)</a:t>
            </a:r>
          </a:p>
          <a:p>
            <a:r>
              <a:rPr lang="en-US" sz="3200" dirty="0">
                <a:effectLst>
                  <a:outerShdw blurRad="38100" dist="38100" dir="2700000" algn="tl">
                    <a:srgbClr val="000000">
                      <a:alpha val="43137"/>
                    </a:srgbClr>
                  </a:outerShdw>
                </a:effectLst>
              </a:rPr>
              <a:t>Etiology frequently associated with obesity related co-morbidities, undiagnosed cardiac disease</a:t>
            </a:r>
          </a:p>
          <a:p>
            <a:pPr marL="0" indent="0">
              <a:buNone/>
            </a:pPr>
            <a:endParaRPr lang="en-US"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88175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A175F-09F2-1419-5D10-6C87F7A3CC08}"/>
              </a:ext>
            </a:extLst>
          </p:cNvPr>
          <p:cNvSpPr>
            <a:spLocks noGrp="1"/>
          </p:cNvSpPr>
          <p:nvPr>
            <p:ph type="title"/>
          </p:nvPr>
        </p:nvSpPr>
        <p:spPr/>
        <p:txBody>
          <a:bodyPr/>
          <a:lstStyle/>
          <a:p>
            <a:r>
              <a:rPr lang="en-US" dirty="0"/>
              <a:t>Next up:  Ethical Considerations</a:t>
            </a:r>
          </a:p>
        </p:txBody>
      </p:sp>
      <p:sp>
        <p:nvSpPr>
          <p:cNvPr id="3" name="Content Placeholder 2">
            <a:extLst>
              <a:ext uri="{FF2B5EF4-FFF2-40B4-BE49-F238E27FC236}">
                <a16:creationId xmlns:a16="http://schemas.microsoft.com/office/drawing/2014/main" id="{C5771354-CDFA-E773-29AF-93C1C4BDD4BE}"/>
              </a:ext>
            </a:extLst>
          </p:cNvPr>
          <p:cNvSpPr>
            <a:spLocks noGrp="1"/>
          </p:cNvSpPr>
          <p:nvPr>
            <p:ph idx="1"/>
          </p:nvPr>
        </p:nvSpPr>
        <p:spPr/>
        <p:txBody>
          <a:bodyPr/>
          <a:lstStyle/>
          <a:p>
            <a:r>
              <a:rPr lang="en-US" dirty="0"/>
              <a:t>How do we approach obesity management in the care of our patients?</a:t>
            </a:r>
          </a:p>
        </p:txBody>
      </p:sp>
    </p:spTree>
    <p:extLst>
      <p:ext uri="{BB962C8B-B14F-4D97-AF65-F5344CB8AC3E}">
        <p14:creationId xmlns:p14="http://schemas.microsoft.com/office/powerpoint/2010/main" val="12036133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0A378-0D71-0B77-7749-64F68D3568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8B6DAB-2E1B-2194-E2CF-253B63C01701}"/>
              </a:ext>
            </a:extLst>
          </p:cNvPr>
          <p:cNvSpPr>
            <a:spLocks noGrp="1"/>
          </p:cNvSpPr>
          <p:nvPr>
            <p:ph idx="1"/>
          </p:nvPr>
        </p:nvSpPr>
        <p:spPr/>
        <p:txBody>
          <a:bodyPr/>
          <a:lstStyle/>
          <a:p>
            <a:r>
              <a:rPr lang="en-US" dirty="0"/>
              <a:t>35 </a:t>
            </a:r>
            <a:r>
              <a:rPr lang="en-US" dirty="0" err="1"/>
              <a:t>yo</a:t>
            </a:r>
            <a:endParaRPr lang="en-US" dirty="0"/>
          </a:p>
        </p:txBody>
      </p:sp>
    </p:spTree>
    <p:extLst>
      <p:ext uri="{BB962C8B-B14F-4D97-AF65-F5344CB8AC3E}">
        <p14:creationId xmlns:p14="http://schemas.microsoft.com/office/powerpoint/2010/main" val="37741918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0E898-D27D-9A00-A994-05551F278E03}"/>
              </a:ext>
            </a:extLst>
          </p:cNvPr>
          <p:cNvSpPr>
            <a:spLocks noGrp="1"/>
          </p:cNvSpPr>
          <p:nvPr>
            <p:ph type="title"/>
          </p:nvPr>
        </p:nvSpPr>
        <p:spPr>
          <a:xfrm>
            <a:off x="259339" y="-84668"/>
            <a:ext cx="8534400" cy="1507067"/>
          </a:xfrm>
        </p:spPr>
        <p:txBody>
          <a:bodyPr>
            <a:noAutofit/>
          </a:bodyPr>
          <a:lstStyle/>
          <a:p>
            <a:r>
              <a:rPr lang="en-US" b="1" dirty="0">
                <a:effectLst>
                  <a:outerShdw blurRad="38100" dist="38100" dir="2700000" algn="tl">
                    <a:srgbClr val="000000">
                      <a:alpha val="43137"/>
                    </a:srgbClr>
                  </a:outerShdw>
                </a:effectLst>
              </a:rPr>
              <a:t>Obesity, reproductive age women</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Age 20-39</a:t>
            </a:r>
          </a:p>
        </p:txBody>
      </p:sp>
      <p:sp>
        <p:nvSpPr>
          <p:cNvPr id="3" name="Content Placeholder 2">
            <a:extLst>
              <a:ext uri="{FF2B5EF4-FFF2-40B4-BE49-F238E27FC236}">
                <a16:creationId xmlns:a16="http://schemas.microsoft.com/office/drawing/2014/main" id="{EC729F6E-5B3E-F5BD-2AC3-182867B90F05}"/>
              </a:ext>
            </a:extLst>
          </p:cNvPr>
          <p:cNvSpPr>
            <a:spLocks noGrp="1"/>
          </p:cNvSpPr>
          <p:nvPr>
            <p:ph idx="1"/>
          </p:nvPr>
        </p:nvSpPr>
        <p:spPr>
          <a:xfrm>
            <a:off x="259339" y="1960418"/>
            <a:ext cx="9383424" cy="4070927"/>
          </a:xfrm>
        </p:spPr>
        <p:txBody>
          <a:bodyPr>
            <a:noAutofit/>
          </a:bodyPr>
          <a:lstStyle/>
          <a:p>
            <a:r>
              <a:rPr lang="en-US" sz="2800" dirty="0">
                <a:effectLst>
                  <a:outerShdw blurRad="38100" dist="38100" dir="2700000" algn="tl">
                    <a:srgbClr val="000000">
                      <a:alpha val="43137"/>
                    </a:srgbClr>
                  </a:outerShdw>
                </a:effectLst>
              </a:rPr>
              <a:t>1999 prevalence 28.4%</a:t>
            </a:r>
          </a:p>
          <a:p>
            <a:r>
              <a:rPr lang="en-US" sz="2800" dirty="0">
                <a:effectLst>
                  <a:outerShdw blurRad="38100" dist="38100" dir="2700000" algn="tl">
                    <a:srgbClr val="000000">
                      <a:alpha val="43137"/>
                    </a:srgbClr>
                  </a:outerShdw>
                </a:effectLst>
              </a:rPr>
              <a:t>2010 prevalence 34%</a:t>
            </a:r>
          </a:p>
          <a:p>
            <a:endParaRPr lang="en-US" sz="2800" dirty="0">
              <a:effectLst>
                <a:outerShdw blurRad="38100" dist="38100" dir="2700000" algn="tl">
                  <a:srgbClr val="000000">
                    <a:alpha val="43137"/>
                  </a:srgbClr>
                </a:outerShdw>
              </a:effectLst>
            </a:endParaRPr>
          </a:p>
          <a:p>
            <a:r>
              <a:rPr lang="en-US" sz="2800" dirty="0">
                <a:effectLst>
                  <a:outerShdw blurRad="38100" dist="38100" dir="2700000" algn="tl">
                    <a:srgbClr val="000000">
                      <a:alpha val="43137"/>
                    </a:srgbClr>
                  </a:outerShdw>
                </a:effectLst>
              </a:rPr>
              <a:t>Asian 17%</a:t>
            </a:r>
          </a:p>
          <a:p>
            <a:r>
              <a:rPr lang="en-US" sz="2800" dirty="0">
                <a:effectLst>
                  <a:outerShdw blurRad="38100" dist="38100" dir="2700000" algn="tl">
                    <a:srgbClr val="000000">
                      <a:alpha val="43137"/>
                    </a:srgbClr>
                  </a:outerShdw>
                </a:effectLst>
              </a:rPr>
              <a:t>Non-Hispanic white 40%</a:t>
            </a:r>
          </a:p>
          <a:p>
            <a:r>
              <a:rPr lang="en-US" sz="2800" dirty="0">
                <a:effectLst>
                  <a:outerShdw blurRad="38100" dist="38100" dir="2700000" algn="tl">
                    <a:srgbClr val="000000">
                      <a:alpha val="43137"/>
                    </a:srgbClr>
                  </a:outerShdw>
                </a:effectLst>
              </a:rPr>
              <a:t>Hispanic 44%</a:t>
            </a:r>
          </a:p>
          <a:p>
            <a:r>
              <a:rPr lang="en-US" sz="2800" dirty="0">
                <a:effectLst>
                  <a:outerShdw blurRad="38100" dist="38100" dir="2700000" algn="tl">
                    <a:srgbClr val="000000">
                      <a:alpha val="43137"/>
                    </a:srgbClr>
                  </a:outerShdw>
                </a:effectLst>
              </a:rPr>
              <a:t>Non-Hispanic black 57%</a:t>
            </a:r>
          </a:p>
          <a:p>
            <a:pPr marL="0" indent="0">
              <a:buNone/>
            </a:pPr>
            <a:r>
              <a:rPr lang="en-US" sz="2800" dirty="0">
                <a:effectLst>
                  <a:outerShdw blurRad="38100" dist="38100" dir="2700000" algn="tl">
                    <a:srgbClr val="000000">
                      <a:alpha val="43137"/>
                    </a:srgbClr>
                  </a:outerShdw>
                </a:effectLst>
              </a:rPr>
              <a:t>                                                               </a:t>
            </a:r>
            <a:r>
              <a:rPr lang="en-US" sz="2800" dirty="0"/>
              <a:t>                      NCHS data 2020</a:t>
            </a:r>
          </a:p>
        </p:txBody>
      </p:sp>
    </p:spTree>
    <p:extLst>
      <p:ext uri="{BB962C8B-B14F-4D97-AF65-F5344CB8AC3E}">
        <p14:creationId xmlns:p14="http://schemas.microsoft.com/office/powerpoint/2010/main" val="773066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8EDBF-A26F-6F18-A749-FCAD35B381E5}"/>
              </a:ext>
            </a:extLst>
          </p:cNvPr>
          <p:cNvSpPr>
            <a:spLocks noGrp="1"/>
          </p:cNvSpPr>
          <p:nvPr>
            <p:ph type="title"/>
          </p:nvPr>
        </p:nvSpPr>
        <p:spPr>
          <a:xfrm>
            <a:off x="0" y="545715"/>
            <a:ext cx="8534400"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Weight gain in pregnancy: IOM</a:t>
            </a:r>
          </a:p>
        </p:txBody>
      </p:sp>
      <p:pic>
        <p:nvPicPr>
          <p:cNvPr id="4" name="Content Placeholder 4">
            <a:extLst>
              <a:ext uri="{FF2B5EF4-FFF2-40B4-BE49-F238E27FC236}">
                <a16:creationId xmlns:a16="http://schemas.microsoft.com/office/drawing/2014/main" id="{376EA797-3BFD-F7AC-8458-6F6AD8BFA142}"/>
              </a:ext>
            </a:extLst>
          </p:cNvPr>
          <p:cNvPicPr>
            <a:picLocks noGrp="1" noChangeAspect="1"/>
          </p:cNvPicPr>
          <p:nvPr>
            <p:ph idx="1"/>
          </p:nvPr>
        </p:nvPicPr>
        <p:blipFill>
          <a:blip r:embed="rId3"/>
          <a:stretch>
            <a:fillRect/>
          </a:stretch>
        </p:blipFill>
        <p:spPr>
          <a:xfrm>
            <a:off x="1753989" y="2052781"/>
            <a:ext cx="8889191" cy="4006273"/>
          </a:xfrm>
        </p:spPr>
      </p:pic>
      <p:sp>
        <p:nvSpPr>
          <p:cNvPr id="5" name="TextBox 4">
            <a:extLst>
              <a:ext uri="{FF2B5EF4-FFF2-40B4-BE49-F238E27FC236}">
                <a16:creationId xmlns:a16="http://schemas.microsoft.com/office/drawing/2014/main" id="{AAB0DBAB-A5CD-AAEF-3E3F-99DB746C8270}"/>
              </a:ext>
            </a:extLst>
          </p:cNvPr>
          <p:cNvSpPr txBox="1"/>
          <p:nvPr/>
        </p:nvSpPr>
        <p:spPr>
          <a:xfrm>
            <a:off x="8719127" y="6502112"/>
            <a:ext cx="3703981" cy="553998"/>
          </a:xfrm>
          <a:prstGeom prst="rect">
            <a:avLst/>
          </a:prstGeom>
          <a:noFill/>
        </p:spPr>
        <p:txBody>
          <a:bodyPr wrap="square" rtlCol="0">
            <a:spAutoFit/>
          </a:bodyPr>
          <a:lstStyle/>
          <a:p>
            <a:r>
              <a:rPr lang="en-US" sz="1200" b="1" dirty="0"/>
              <a:t>ACOG Practice Bulletin #230, June 2021</a:t>
            </a:r>
          </a:p>
          <a:p>
            <a:endParaRPr lang="en-US" dirty="0"/>
          </a:p>
        </p:txBody>
      </p:sp>
    </p:spTree>
    <p:extLst>
      <p:ext uri="{BB962C8B-B14F-4D97-AF65-F5344CB8AC3E}">
        <p14:creationId xmlns:p14="http://schemas.microsoft.com/office/powerpoint/2010/main" val="33175910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ABF8-B4C8-65D1-0539-8EE2C0BCBE5D}"/>
              </a:ext>
            </a:extLst>
          </p:cNvPr>
          <p:cNvSpPr>
            <a:spLocks noGrp="1"/>
          </p:cNvSpPr>
          <p:nvPr>
            <p:ph type="title"/>
          </p:nvPr>
        </p:nvSpPr>
        <p:spPr>
          <a:xfrm>
            <a:off x="0" y="244764"/>
            <a:ext cx="8534400"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Significance—weight gain restriction</a:t>
            </a:r>
          </a:p>
        </p:txBody>
      </p:sp>
      <p:sp>
        <p:nvSpPr>
          <p:cNvPr id="3" name="Content Placeholder 2">
            <a:extLst>
              <a:ext uri="{FF2B5EF4-FFF2-40B4-BE49-F238E27FC236}">
                <a16:creationId xmlns:a16="http://schemas.microsoft.com/office/drawing/2014/main" id="{4C3C4D98-1EB1-640C-DADF-3198812DF1D6}"/>
              </a:ext>
            </a:extLst>
          </p:cNvPr>
          <p:cNvSpPr>
            <a:spLocks noGrp="1"/>
          </p:cNvSpPr>
          <p:nvPr>
            <p:ph idx="1"/>
          </p:nvPr>
        </p:nvSpPr>
        <p:spPr>
          <a:xfrm>
            <a:off x="83847" y="2255982"/>
            <a:ext cx="10611861" cy="4357254"/>
          </a:xfrm>
        </p:spPr>
        <p:txBody>
          <a:bodyPr>
            <a:normAutofit fontScale="92500"/>
          </a:bodyPr>
          <a:lstStyle/>
          <a:p>
            <a:r>
              <a:rPr lang="en-US" sz="2800" dirty="0">
                <a:effectLst>
                  <a:outerShdw blurRad="38100" dist="38100" dir="2700000" algn="tl">
                    <a:srgbClr val="000000">
                      <a:alpha val="43137"/>
                    </a:srgbClr>
                  </a:outerShdw>
                </a:effectLst>
              </a:rPr>
              <a:t>Should we encourage &lt; 11 </a:t>
            </a:r>
            <a:r>
              <a:rPr lang="en-US" sz="2800" dirty="0" err="1">
                <a:effectLst>
                  <a:outerShdw blurRad="38100" dist="38100" dir="2700000" algn="tl">
                    <a:srgbClr val="000000">
                      <a:alpha val="43137"/>
                    </a:srgbClr>
                  </a:outerShdw>
                </a:effectLst>
              </a:rPr>
              <a:t>lbs</a:t>
            </a:r>
            <a:r>
              <a:rPr lang="en-US" sz="2800" dirty="0">
                <a:effectLst>
                  <a:outerShdw blurRad="38100" dist="38100" dir="2700000" algn="tl">
                    <a:srgbClr val="000000">
                      <a:alpha val="43137"/>
                    </a:srgbClr>
                  </a:outerShdw>
                </a:effectLst>
              </a:rPr>
              <a:t> weight gain in the super-obese?</a:t>
            </a:r>
          </a:p>
          <a:p>
            <a:r>
              <a:rPr lang="en-US" sz="2800" dirty="0">
                <a:effectLst>
                  <a:outerShdw blurRad="38100" dist="38100" dir="2700000" algn="tl">
                    <a:srgbClr val="000000">
                      <a:alpha val="43137"/>
                    </a:srgbClr>
                  </a:outerShdw>
                </a:effectLst>
              </a:rPr>
              <a:t>&lt; 11 </a:t>
            </a:r>
            <a:r>
              <a:rPr lang="en-US" sz="2800" dirty="0" err="1">
                <a:effectLst>
                  <a:outerShdw blurRad="38100" dist="38100" dir="2700000" algn="tl">
                    <a:srgbClr val="000000">
                      <a:alpha val="43137"/>
                    </a:srgbClr>
                  </a:outerShdw>
                </a:effectLst>
              </a:rPr>
              <a:t>lbs</a:t>
            </a:r>
            <a:r>
              <a:rPr lang="en-US" sz="2800" dirty="0">
                <a:effectLst>
                  <a:outerShdw blurRad="38100" dist="38100" dir="2700000" algn="tl">
                    <a:srgbClr val="000000">
                      <a:alpha val="43137"/>
                    </a:srgbClr>
                  </a:outerShdw>
                </a:effectLst>
              </a:rPr>
              <a:t> gained in obese—9.6% SGA vs 4.9% in &gt; 11 </a:t>
            </a:r>
            <a:r>
              <a:rPr lang="en-US" sz="2800" dirty="0" err="1">
                <a:effectLst>
                  <a:outerShdw blurRad="38100" dist="38100" dir="2700000" algn="tl">
                    <a:srgbClr val="000000">
                      <a:alpha val="43137"/>
                    </a:srgbClr>
                  </a:outerShdw>
                </a:effectLst>
              </a:rPr>
              <a:t>lbs</a:t>
            </a:r>
            <a:r>
              <a:rPr lang="en-US" sz="2800" dirty="0">
                <a:effectLst>
                  <a:outerShdw blurRad="38100" dist="38100" dir="2700000" algn="tl">
                    <a:srgbClr val="000000">
                      <a:alpha val="43137"/>
                    </a:srgbClr>
                  </a:outerShdw>
                </a:effectLst>
              </a:rPr>
              <a:t> gained </a:t>
            </a:r>
          </a:p>
          <a:p>
            <a:r>
              <a:rPr lang="en-US" sz="2800" dirty="0">
                <a:effectLst>
                  <a:outerShdw blurRad="38100" dist="38100" dir="2700000" algn="tl">
                    <a:srgbClr val="000000">
                      <a:alpha val="43137"/>
                    </a:srgbClr>
                  </a:outerShdw>
                </a:effectLst>
              </a:rPr>
              <a:t>Other studies confirm with slight increased risk of FGR &lt;3%tile        </a:t>
            </a:r>
          </a:p>
          <a:p>
            <a:pPr marL="0" indent="0">
              <a:buNone/>
            </a:pPr>
            <a:endParaRPr lang="en-US" dirty="0"/>
          </a:p>
          <a:p>
            <a:pPr marL="0" indent="0">
              <a:buNone/>
            </a:pPr>
            <a:endParaRPr lang="en-US" dirty="0"/>
          </a:p>
          <a:p>
            <a:pPr marL="0" indent="0">
              <a:buNone/>
            </a:pPr>
            <a:endParaRPr lang="en-US" dirty="0"/>
          </a:p>
          <a:p>
            <a:pPr marL="0" indent="0" algn="r">
              <a:buNone/>
            </a:pPr>
            <a:r>
              <a:rPr lang="en-US" sz="1200" b="1" dirty="0">
                <a:solidFill>
                  <a:schemeClr val="tx1"/>
                </a:solidFill>
                <a:effectLst>
                  <a:outerShdw blurRad="38100" dist="38100" dir="2700000" algn="tl">
                    <a:srgbClr val="000000">
                      <a:alpha val="43137"/>
                    </a:srgbClr>
                  </a:outerShdw>
                </a:effectLst>
              </a:rPr>
              <a:t>Am J </a:t>
            </a:r>
            <a:r>
              <a:rPr lang="en-US" sz="1200" b="1" dirty="0" err="1">
                <a:solidFill>
                  <a:schemeClr val="tx1"/>
                </a:solidFill>
                <a:effectLst>
                  <a:outerShdw blurRad="38100" dist="38100" dir="2700000" algn="tl">
                    <a:srgbClr val="000000">
                      <a:alpha val="43137"/>
                    </a:srgbClr>
                  </a:outerShdw>
                </a:effectLst>
              </a:rPr>
              <a:t>Obstet</a:t>
            </a:r>
            <a:r>
              <a:rPr lang="en-US" sz="1200" b="1" dirty="0">
                <a:solidFill>
                  <a:schemeClr val="tx1"/>
                </a:solidFill>
                <a:effectLst>
                  <a:outerShdw blurRad="38100" dist="38100" dir="2700000" algn="tl">
                    <a:srgbClr val="000000">
                      <a:alpha val="43137"/>
                    </a:srgbClr>
                  </a:outerShdw>
                </a:effectLst>
              </a:rPr>
              <a:t> </a:t>
            </a:r>
            <a:r>
              <a:rPr lang="en-US" sz="1200" b="1" dirty="0" err="1">
                <a:solidFill>
                  <a:schemeClr val="tx1"/>
                </a:solidFill>
                <a:effectLst>
                  <a:outerShdw blurRad="38100" dist="38100" dir="2700000" algn="tl">
                    <a:srgbClr val="000000">
                      <a:alpha val="43137"/>
                    </a:srgbClr>
                  </a:outerShdw>
                </a:effectLst>
              </a:rPr>
              <a:t>Gynecol</a:t>
            </a:r>
            <a:r>
              <a:rPr lang="en-US" sz="1200" b="1" dirty="0">
                <a:solidFill>
                  <a:schemeClr val="tx1"/>
                </a:solidFill>
                <a:effectLst>
                  <a:outerShdw blurRad="38100" dist="38100" dir="2700000" algn="tl">
                    <a:srgbClr val="000000">
                      <a:alpha val="43137"/>
                    </a:srgbClr>
                  </a:outerShdw>
                </a:effectLst>
              </a:rPr>
              <a:t> 2014;211:137.e1-e7. (Level II-2)</a:t>
            </a:r>
          </a:p>
          <a:p>
            <a:pPr marL="0" indent="0" algn="r">
              <a:buNone/>
            </a:pPr>
            <a:r>
              <a:rPr lang="en-US" sz="1200" b="1" dirty="0" err="1">
                <a:solidFill>
                  <a:schemeClr val="tx1"/>
                </a:solidFill>
                <a:effectLst>
                  <a:outerShdw blurRad="38100" dist="38100" dir="2700000" algn="tl">
                    <a:srgbClr val="000000">
                      <a:alpha val="43137"/>
                    </a:srgbClr>
                  </a:outerShdw>
                </a:effectLst>
              </a:rPr>
              <a:t>PLoS</a:t>
            </a:r>
            <a:r>
              <a:rPr lang="en-US" sz="1200" b="1" dirty="0">
                <a:solidFill>
                  <a:schemeClr val="tx1"/>
                </a:solidFill>
                <a:effectLst>
                  <a:outerShdw blurRad="38100" dist="38100" dir="2700000" algn="tl">
                    <a:srgbClr val="000000">
                      <a:alpha val="43137"/>
                    </a:srgbClr>
                  </a:outerShdw>
                </a:effectLst>
              </a:rPr>
              <a:t> One 2015;10:e0132650 (Meta-analysis)</a:t>
            </a:r>
            <a:r>
              <a:rPr lang="en-US" b="1" dirty="0">
                <a:solidFill>
                  <a:schemeClr val="tx1"/>
                </a:solidFill>
                <a:effectLst>
                  <a:outerShdw blurRad="38100" dist="38100" dir="2700000" algn="tl">
                    <a:srgbClr val="000000">
                      <a:alpha val="43137"/>
                    </a:srgbClr>
                  </a:outerShdw>
                </a:effectLst>
              </a:rPr>
              <a:t>                                                                       </a:t>
            </a:r>
            <a:endParaRPr lang="en-US" sz="12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4423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72882D3-C2DA-DE0C-3620-25BBC90E8F03}"/>
              </a:ext>
            </a:extLst>
          </p:cNvPr>
          <p:cNvPicPr>
            <a:picLocks noGrp="1" noChangeAspect="1"/>
          </p:cNvPicPr>
          <p:nvPr>
            <p:ph idx="1"/>
          </p:nvPr>
        </p:nvPicPr>
        <p:blipFill>
          <a:blip r:embed="rId3"/>
          <a:stretch>
            <a:fillRect/>
          </a:stretch>
        </p:blipFill>
        <p:spPr>
          <a:xfrm>
            <a:off x="2290618" y="222693"/>
            <a:ext cx="7407564" cy="6403635"/>
          </a:xfrm>
          <a:prstGeom prst="rect">
            <a:avLst/>
          </a:prstGeom>
        </p:spPr>
      </p:pic>
      <p:sp>
        <p:nvSpPr>
          <p:cNvPr id="6" name="TextBox 5">
            <a:extLst>
              <a:ext uri="{FF2B5EF4-FFF2-40B4-BE49-F238E27FC236}">
                <a16:creationId xmlns:a16="http://schemas.microsoft.com/office/drawing/2014/main" id="{D266BA3D-14CB-9098-B95F-DAC39A2112C6}"/>
              </a:ext>
            </a:extLst>
          </p:cNvPr>
          <p:cNvSpPr txBox="1"/>
          <p:nvPr/>
        </p:nvSpPr>
        <p:spPr>
          <a:xfrm>
            <a:off x="8534400" y="6611779"/>
            <a:ext cx="3657600" cy="246221"/>
          </a:xfrm>
          <a:prstGeom prst="rect">
            <a:avLst/>
          </a:prstGeom>
          <a:noFill/>
        </p:spPr>
        <p:txBody>
          <a:bodyPr wrap="square" rtlCol="0">
            <a:spAutoFit/>
          </a:bodyPr>
          <a:lstStyle/>
          <a:p>
            <a:pPr algn="r"/>
            <a:r>
              <a:rPr lang="en-US" sz="1000" b="1" dirty="0"/>
              <a:t>CDC: Adult Obesity Prevalence </a:t>
            </a:r>
            <a:r>
              <a:rPr lang="en-US" sz="1000" b="1" dirty="0" err="1"/>
              <a:t>Maps|Overweight</a:t>
            </a:r>
            <a:r>
              <a:rPr lang="en-US" sz="1000" b="1" dirty="0"/>
              <a:t> &amp; Obesity</a:t>
            </a:r>
          </a:p>
        </p:txBody>
      </p:sp>
    </p:spTree>
    <p:extLst>
      <p:ext uri="{BB962C8B-B14F-4D97-AF65-F5344CB8AC3E}">
        <p14:creationId xmlns:p14="http://schemas.microsoft.com/office/powerpoint/2010/main" val="28388649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C3343-D3CF-59D8-4DB8-C0961A45006A}"/>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Significance-Logistics</a:t>
            </a:r>
          </a:p>
        </p:txBody>
      </p:sp>
      <p:sp>
        <p:nvSpPr>
          <p:cNvPr id="3" name="Content Placeholder 2">
            <a:extLst>
              <a:ext uri="{FF2B5EF4-FFF2-40B4-BE49-F238E27FC236}">
                <a16:creationId xmlns:a16="http://schemas.microsoft.com/office/drawing/2014/main" id="{C096BC9A-1B1A-D972-10C0-22E5C98339AB}"/>
              </a:ext>
            </a:extLst>
          </p:cNvPr>
          <p:cNvSpPr>
            <a:spLocks noGrp="1"/>
          </p:cNvSpPr>
          <p:nvPr>
            <p:ph idx="1"/>
          </p:nvPr>
        </p:nvSpPr>
        <p:spPr>
          <a:xfrm>
            <a:off x="250103" y="2320636"/>
            <a:ext cx="8534400" cy="3615267"/>
          </a:xfrm>
        </p:spPr>
        <p:txBody>
          <a:bodyPr>
            <a:noAutofit/>
          </a:bodyPr>
          <a:lstStyle/>
          <a:p>
            <a:r>
              <a:rPr lang="en-US" sz="3200" dirty="0">
                <a:effectLst>
                  <a:outerShdw blurRad="38100" dist="38100" dir="2700000" algn="tl">
                    <a:srgbClr val="000000">
                      <a:alpha val="43137"/>
                    </a:srgbClr>
                  </a:outerShdw>
                </a:effectLst>
              </a:rPr>
              <a:t>Birthing beds</a:t>
            </a:r>
          </a:p>
          <a:p>
            <a:r>
              <a:rPr lang="en-US" sz="3200" dirty="0">
                <a:effectLst>
                  <a:outerShdw blurRad="38100" dist="38100" dir="2700000" algn="tl">
                    <a:srgbClr val="000000">
                      <a:alpha val="43137"/>
                    </a:srgbClr>
                  </a:outerShdw>
                </a:effectLst>
              </a:rPr>
              <a:t>Monitoring equipment</a:t>
            </a:r>
          </a:p>
          <a:p>
            <a:r>
              <a:rPr lang="en-US" sz="3200" dirty="0">
                <a:effectLst>
                  <a:outerShdw blurRad="38100" dist="38100" dir="2700000" algn="tl">
                    <a:srgbClr val="000000">
                      <a:alpha val="43137"/>
                    </a:srgbClr>
                  </a:outerShdw>
                </a:effectLst>
              </a:rPr>
              <a:t>BP cuffs, compression devices</a:t>
            </a:r>
          </a:p>
          <a:p>
            <a:r>
              <a:rPr lang="en-US" sz="3200" dirty="0">
                <a:effectLst>
                  <a:outerShdw blurRad="38100" dist="38100" dir="2700000" algn="tl">
                    <a:srgbClr val="000000">
                      <a:alpha val="43137"/>
                    </a:srgbClr>
                  </a:outerShdw>
                </a:effectLst>
              </a:rPr>
              <a:t>OR tables</a:t>
            </a:r>
          </a:p>
          <a:p>
            <a:r>
              <a:rPr lang="en-US" sz="3200" dirty="0">
                <a:effectLst>
                  <a:outerShdw blurRad="38100" dist="38100" dir="2700000" algn="tl">
                    <a:srgbClr val="000000">
                      <a:alpha val="43137"/>
                    </a:srgbClr>
                  </a:outerShdw>
                </a:effectLst>
              </a:rPr>
              <a:t>Staffing</a:t>
            </a:r>
          </a:p>
          <a:p>
            <a:r>
              <a:rPr lang="en-US" sz="3200" dirty="0">
                <a:effectLst>
                  <a:outerShdw blurRad="38100" dist="38100" dir="2700000" algn="tl">
                    <a:srgbClr val="000000">
                      <a:alpha val="43137"/>
                    </a:srgbClr>
                  </a:outerShdw>
                </a:effectLst>
              </a:rPr>
              <a:t>Patient positioning concerns; physician accessibility to surgical site</a:t>
            </a:r>
          </a:p>
        </p:txBody>
      </p:sp>
    </p:spTree>
    <p:extLst>
      <p:ext uri="{BB962C8B-B14F-4D97-AF65-F5344CB8AC3E}">
        <p14:creationId xmlns:p14="http://schemas.microsoft.com/office/powerpoint/2010/main" val="782378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4699-2D30-557E-F3CD-2856062923AC}"/>
              </a:ext>
            </a:extLst>
          </p:cNvPr>
          <p:cNvSpPr>
            <a:spLocks noGrp="1"/>
          </p:cNvSpPr>
          <p:nvPr>
            <p:ph type="title"/>
          </p:nvPr>
        </p:nvSpPr>
        <p:spPr>
          <a:xfrm>
            <a:off x="0" y="369454"/>
            <a:ext cx="8534400" cy="1507067"/>
          </a:xfrm>
        </p:spPr>
        <p:txBody>
          <a:bodyPr>
            <a:no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Significance-preconception care</a:t>
            </a:r>
          </a:p>
        </p:txBody>
      </p:sp>
      <p:sp>
        <p:nvSpPr>
          <p:cNvPr id="3" name="Content Placeholder 2">
            <a:extLst>
              <a:ext uri="{FF2B5EF4-FFF2-40B4-BE49-F238E27FC236}">
                <a16:creationId xmlns:a16="http://schemas.microsoft.com/office/drawing/2014/main" id="{67DBA715-B5CA-5ED8-BF74-772D19AB85FD}"/>
              </a:ext>
            </a:extLst>
          </p:cNvPr>
          <p:cNvSpPr>
            <a:spLocks noGrp="1"/>
          </p:cNvSpPr>
          <p:nvPr>
            <p:ph idx="1"/>
          </p:nvPr>
        </p:nvSpPr>
        <p:spPr>
          <a:xfrm>
            <a:off x="203922" y="2237509"/>
            <a:ext cx="9845242" cy="4486564"/>
          </a:xfrm>
        </p:spPr>
        <p:txBody>
          <a:bodyPr>
            <a:normAutofit/>
          </a:bodyPr>
          <a:lstStyle/>
          <a:p>
            <a:r>
              <a:rPr lang="en-US" sz="2800" dirty="0">
                <a:effectLst>
                  <a:outerShdw blurRad="38100" dist="38100" dir="2700000" algn="tl">
                    <a:srgbClr val="000000">
                      <a:alpha val="43137"/>
                    </a:srgbClr>
                  </a:outerShdw>
                </a:effectLst>
              </a:rPr>
              <a:t>Motivational interview methods promote </a:t>
            </a:r>
            <a:r>
              <a:rPr lang="en-US" sz="2800" dirty="0" err="1">
                <a:effectLst>
                  <a:outerShdw blurRad="38100" dist="38100" dir="2700000" algn="tl">
                    <a:srgbClr val="000000">
                      <a:alpha val="43137"/>
                    </a:srgbClr>
                  </a:outerShdw>
                </a:effectLst>
              </a:rPr>
              <a:t>wt</a:t>
            </a:r>
            <a:r>
              <a:rPr lang="en-US" sz="2800" dirty="0">
                <a:effectLst>
                  <a:outerShdw blurRad="38100" dist="38100" dir="2700000" algn="tl">
                    <a:srgbClr val="000000">
                      <a:alpha val="43137"/>
                    </a:srgbClr>
                  </a:outerShdw>
                </a:effectLst>
              </a:rPr>
              <a:t> loss, diet modification and exercise</a:t>
            </a:r>
          </a:p>
          <a:p>
            <a:r>
              <a:rPr lang="en-US" sz="2800" dirty="0">
                <a:effectLst>
                  <a:outerShdw blurRad="38100" dist="38100" dir="2700000" algn="tl">
                    <a:srgbClr val="000000">
                      <a:alpha val="43137"/>
                    </a:srgbClr>
                  </a:outerShdw>
                </a:effectLst>
              </a:rPr>
              <a:t>Normal BMI is the goal BUT 5-7% </a:t>
            </a:r>
            <a:r>
              <a:rPr lang="en-US" sz="2800" dirty="0" err="1">
                <a:effectLst>
                  <a:outerShdw blurRad="38100" dist="38100" dir="2700000" algn="tl">
                    <a:srgbClr val="000000">
                      <a:alpha val="43137"/>
                    </a:srgbClr>
                  </a:outerShdw>
                </a:effectLst>
              </a:rPr>
              <a:t>wt</a:t>
            </a:r>
            <a:r>
              <a:rPr lang="en-US" sz="2800" dirty="0">
                <a:effectLst>
                  <a:outerShdw blurRad="38100" dist="38100" dir="2700000" algn="tl">
                    <a:srgbClr val="000000">
                      <a:alpha val="43137"/>
                    </a:srgbClr>
                  </a:outerShdw>
                </a:effectLst>
              </a:rPr>
              <a:t> loss significantly improves health</a:t>
            </a:r>
          </a:p>
          <a:p>
            <a:r>
              <a:rPr lang="en-US" sz="2800" dirty="0">
                <a:effectLst>
                  <a:outerShdw blurRad="38100" dist="38100" dir="2700000" algn="tl">
                    <a:srgbClr val="000000">
                      <a:alpha val="43137"/>
                    </a:srgbClr>
                  </a:outerShdw>
                </a:effectLst>
              </a:rPr>
              <a:t>Medications may be used pre-pregnancy</a:t>
            </a:r>
          </a:p>
          <a:p>
            <a:r>
              <a:rPr lang="en-US" sz="2800" dirty="0">
                <a:effectLst>
                  <a:outerShdw blurRad="38100" dist="38100" dir="2700000" algn="tl">
                    <a:srgbClr val="000000">
                      <a:alpha val="43137"/>
                    </a:srgbClr>
                  </a:outerShdw>
                </a:effectLst>
              </a:rPr>
              <a:t>Diet, exercise and behavior modification are the basics</a:t>
            </a:r>
          </a:p>
          <a:p>
            <a:endParaRPr lang="en-US" dirty="0"/>
          </a:p>
          <a:p>
            <a:endParaRPr lang="en-US" dirty="0"/>
          </a:p>
        </p:txBody>
      </p:sp>
    </p:spTree>
    <p:extLst>
      <p:ext uri="{BB962C8B-B14F-4D97-AF65-F5344CB8AC3E}">
        <p14:creationId xmlns:p14="http://schemas.microsoft.com/office/powerpoint/2010/main" val="235359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880774F-F9B8-EABA-51BA-4123B3C5C633}"/>
              </a:ext>
            </a:extLst>
          </p:cNvPr>
          <p:cNvPicPr>
            <a:picLocks noGrp="1" noChangeAspect="1"/>
          </p:cNvPicPr>
          <p:nvPr>
            <p:ph idx="1"/>
          </p:nvPr>
        </p:nvPicPr>
        <p:blipFill>
          <a:blip r:embed="rId3"/>
          <a:stretch>
            <a:fillRect/>
          </a:stretch>
        </p:blipFill>
        <p:spPr>
          <a:xfrm>
            <a:off x="1906326" y="230909"/>
            <a:ext cx="8583453" cy="6159529"/>
          </a:xfrm>
        </p:spPr>
      </p:pic>
      <p:sp>
        <p:nvSpPr>
          <p:cNvPr id="6" name="TextBox 5">
            <a:extLst>
              <a:ext uri="{FF2B5EF4-FFF2-40B4-BE49-F238E27FC236}">
                <a16:creationId xmlns:a16="http://schemas.microsoft.com/office/drawing/2014/main" id="{D322F737-737E-55DA-2DDE-756B3E14C3B1}"/>
              </a:ext>
            </a:extLst>
          </p:cNvPr>
          <p:cNvSpPr txBox="1"/>
          <p:nvPr/>
        </p:nvSpPr>
        <p:spPr>
          <a:xfrm>
            <a:off x="9678691" y="6368123"/>
            <a:ext cx="2428068" cy="400110"/>
          </a:xfrm>
          <a:prstGeom prst="rect">
            <a:avLst/>
          </a:prstGeom>
          <a:noFill/>
        </p:spPr>
        <p:txBody>
          <a:bodyPr wrap="square" rtlCol="0">
            <a:spAutoFit/>
          </a:bodyPr>
          <a:lstStyle/>
          <a:p>
            <a:pPr algn="r"/>
            <a:r>
              <a:rPr lang="en-US" sz="1000" b="1" dirty="0"/>
              <a:t>CDC: Adult Obesity Prevalence </a:t>
            </a:r>
            <a:r>
              <a:rPr lang="en-US" sz="1000" b="1" dirty="0" err="1"/>
              <a:t>Maps|Overweight</a:t>
            </a:r>
            <a:r>
              <a:rPr lang="en-US" sz="1000" b="1" dirty="0"/>
              <a:t> &amp; Obesity</a:t>
            </a:r>
          </a:p>
        </p:txBody>
      </p:sp>
    </p:spTree>
    <p:extLst>
      <p:ext uri="{BB962C8B-B14F-4D97-AF65-F5344CB8AC3E}">
        <p14:creationId xmlns:p14="http://schemas.microsoft.com/office/powerpoint/2010/main" val="3614722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5A13A72-50DA-6FBF-0DC5-9BFDB8701350}"/>
              </a:ext>
            </a:extLst>
          </p:cNvPr>
          <p:cNvPicPr>
            <a:picLocks noGrp="1" noChangeAspect="1"/>
          </p:cNvPicPr>
          <p:nvPr>
            <p:ph idx="1"/>
          </p:nvPr>
        </p:nvPicPr>
        <p:blipFill>
          <a:blip r:embed="rId3"/>
          <a:stretch>
            <a:fillRect/>
          </a:stretch>
        </p:blipFill>
        <p:spPr>
          <a:xfrm>
            <a:off x="1153489" y="0"/>
            <a:ext cx="8840258" cy="6932886"/>
          </a:xfrm>
        </p:spPr>
      </p:pic>
      <p:sp>
        <p:nvSpPr>
          <p:cNvPr id="6" name="TextBox 5">
            <a:extLst>
              <a:ext uri="{FF2B5EF4-FFF2-40B4-BE49-F238E27FC236}">
                <a16:creationId xmlns:a16="http://schemas.microsoft.com/office/drawing/2014/main" id="{389F0585-7FCB-DBD2-F80C-7AB925D2FC2C}"/>
              </a:ext>
            </a:extLst>
          </p:cNvPr>
          <p:cNvSpPr txBox="1"/>
          <p:nvPr/>
        </p:nvSpPr>
        <p:spPr>
          <a:xfrm>
            <a:off x="9539206" y="6348965"/>
            <a:ext cx="2588217" cy="677108"/>
          </a:xfrm>
          <a:prstGeom prst="rect">
            <a:avLst/>
          </a:prstGeom>
          <a:noFill/>
        </p:spPr>
        <p:txBody>
          <a:bodyPr wrap="square" rtlCol="0">
            <a:spAutoFit/>
          </a:bodyPr>
          <a:lstStyle/>
          <a:p>
            <a:pPr algn="r"/>
            <a:r>
              <a:rPr lang="en-US" sz="1000" b="1" dirty="0"/>
              <a:t>CDC: Adult Obesity Prevalence </a:t>
            </a:r>
            <a:r>
              <a:rPr lang="en-US" sz="1000" b="1" dirty="0" err="1"/>
              <a:t>Maps|Overweight</a:t>
            </a:r>
            <a:r>
              <a:rPr lang="en-US" sz="1000" b="1" dirty="0"/>
              <a:t> &amp; Obesity</a:t>
            </a:r>
          </a:p>
          <a:p>
            <a:endParaRPr lang="en-US" dirty="0"/>
          </a:p>
        </p:txBody>
      </p:sp>
    </p:spTree>
    <p:extLst>
      <p:ext uri="{BB962C8B-B14F-4D97-AF65-F5344CB8AC3E}">
        <p14:creationId xmlns:p14="http://schemas.microsoft.com/office/powerpoint/2010/main" val="2682117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7078B-9546-3620-0228-D6585E205844}"/>
              </a:ext>
            </a:extLst>
          </p:cNvPr>
          <p:cNvSpPr>
            <a:spLocks noGrp="1"/>
          </p:cNvSpPr>
          <p:nvPr>
            <p:ph type="title"/>
          </p:nvPr>
        </p:nvSpPr>
        <p:spPr>
          <a:xfrm>
            <a:off x="0" y="169477"/>
            <a:ext cx="8534400" cy="1507067"/>
          </a:xfrm>
        </p:spPr>
        <p:txBody>
          <a:bodyPr>
            <a:normAutofit/>
          </a:bodyPr>
          <a:lstStyle/>
          <a:p>
            <a:r>
              <a:rPr lang="en-US" sz="4400" b="1" dirty="0">
                <a:effectLst>
                  <a:outerShdw blurRad="38100" dist="38100" dir="2700000" algn="tl">
                    <a:srgbClr val="000000">
                      <a:alpha val="43137"/>
                    </a:srgbClr>
                  </a:outerShdw>
                </a:effectLst>
              </a:rPr>
              <a:t>Obesity in pregnancy</a:t>
            </a:r>
            <a:br>
              <a:rPr lang="en-US" sz="4400" b="1" dirty="0">
                <a:effectLst>
                  <a:outerShdw blurRad="38100" dist="38100" dir="2700000" algn="tl">
                    <a:srgbClr val="000000">
                      <a:alpha val="43137"/>
                    </a:srgbClr>
                  </a:outerShdw>
                </a:effectLst>
              </a:rPr>
            </a:br>
            <a:r>
              <a:rPr lang="en-US" sz="4400" b="1" dirty="0">
                <a:effectLst>
                  <a:outerShdw blurRad="38100" dist="38100" dir="2700000" algn="tl">
                    <a:srgbClr val="000000">
                      <a:alpha val="43137"/>
                    </a:srgbClr>
                  </a:outerShdw>
                </a:effectLst>
              </a:rPr>
              <a:t>Significance</a:t>
            </a:r>
          </a:p>
        </p:txBody>
      </p:sp>
      <p:sp>
        <p:nvSpPr>
          <p:cNvPr id="3" name="Content Placeholder 2">
            <a:extLst>
              <a:ext uri="{FF2B5EF4-FFF2-40B4-BE49-F238E27FC236}">
                <a16:creationId xmlns:a16="http://schemas.microsoft.com/office/drawing/2014/main" id="{CAAC9AFF-2471-2706-E889-ABE633A47787}"/>
              </a:ext>
            </a:extLst>
          </p:cNvPr>
          <p:cNvSpPr>
            <a:spLocks noGrp="1"/>
          </p:cNvSpPr>
          <p:nvPr>
            <p:ph idx="1"/>
          </p:nvPr>
        </p:nvSpPr>
        <p:spPr>
          <a:xfrm>
            <a:off x="74612" y="2579254"/>
            <a:ext cx="8534400" cy="3615267"/>
          </a:xfrm>
        </p:spPr>
        <p:txBody>
          <a:bodyPr>
            <a:normAutofit fontScale="77500" lnSpcReduction="20000"/>
          </a:bodyPr>
          <a:lstStyle/>
          <a:p>
            <a:r>
              <a:rPr lang="en-US" sz="4800" dirty="0">
                <a:effectLst>
                  <a:outerShdw blurRad="38100" dist="38100" dir="2700000" algn="tl">
                    <a:srgbClr val="000000">
                      <a:alpha val="43137"/>
                    </a:srgbClr>
                  </a:outerShdw>
                </a:effectLst>
              </a:rPr>
              <a:t>Increased risk Sab (OR 1.2), recurrent loss (OR 3.5)</a:t>
            </a:r>
          </a:p>
          <a:p>
            <a:r>
              <a:rPr lang="en-US" sz="4800" dirty="0">
                <a:effectLst>
                  <a:outerShdw blurRad="38100" dist="38100" dir="2700000" algn="tl">
                    <a:srgbClr val="000000">
                      <a:alpha val="43137"/>
                    </a:srgbClr>
                  </a:outerShdw>
                </a:effectLst>
              </a:rPr>
              <a:t>Increased risk birth defects </a:t>
            </a:r>
          </a:p>
          <a:p>
            <a:pPr marL="0" indent="0">
              <a:buNone/>
            </a:pPr>
            <a:endParaRPr lang="en-US" sz="4800" dirty="0">
              <a:effectLst>
                <a:outerShdw blurRad="38100" dist="38100" dir="2700000" algn="tl">
                  <a:srgbClr val="000000">
                    <a:alpha val="43137"/>
                  </a:srgbClr>
                </a:outerShdw>
              </a:effectLst>
            </a:endParaRPr>
          </a:p>
          <a:p>
            <a:endParaRPr lang="en-US" dirty="0"/>
          </a:p>
          <a:p>
            <a:endParaRPr lang="en-US" dirty="0"/>
          </a:p>
          <a:p>
            <a:endParaRPr lang="en-US" dirty="0"/>
          </a:p>
          <a:p>
            <a:pPr marL="0" indent="0">
              <a:buNone/>
            </a:pPr>
            <a:r>
              <a:rPr lang="en-US" dirty="0"/>
              <a:t>                                                                              </a:t>
            </a:r>
          </a:p>
        </p:txBody>
      </p:sp>
      <p:pic>
        <p:nvPicPr>
          <p:cNvPr id="5" name="Picture 4">
            <a:extLst>
              <a:ext uri="{FF2B5EF4-FFF2-40B4-BE49-F238E27FC236}">
                <a16:creationId xmlns:a16="http://schemas.microsoft.com/office/drawing/2014/main" id="{B09771FF-60C4-62CC-1186-EAB14E691D37}"/>
              </a:ext>
            </a:extLst>
          </p:cNvPr>
          <p:cNvPicPr>
            <a:picLocks noChangeAspect="1"/>
          </p:cNvPicPr>
          <p:nvPr/>
        </p:nvPicPr>
        <p:blipFill>
          <a:blip r:embed="rId2"/>
          <a:stretch>
            <a:fillRect/>
          </a:stretch>
        </p:blipFill>
        <p:spPr>
          <a:xfrm>
            <a:off x="7185388" y="2481844"/>
            <a:ext cx="4406247" cy="4365195"/>
          </a:xfrm>
          <a:prstGeom prst="rect">
            <a:avLst/>
          </a:prstGeom>
        </p:spPr>
      </p:pic>
      <p:sp>
        <p:nvSpPr>
          <p:cNvPr id="8" name="TextBox 7">
            <a:extLst>
              <a:ext uri="{FF2B5EF4-FFF2-40B4-BE49-F238E27FC236}">
                <a16:creationId xmlns:a16="http://schemas.microsoft.com/office/drawing/2014/main" id="{8C8EC5DE-459C-C58C-E5FA-691F76952617}"/>
              </a:ext>
            </a:extLst>
          </p:cNvPr>
          <p:cNvSpPr txBox="1"/>
          <p:nvPr/>
        </p:nvSpPr>
        <p:spPr>
          <a:xfrm>
            <a:off x="1292" y="6492875"/>
            <a:ext cx="4059264" cy="276999"/>
          </a:xfrm>
          <a:prstGeom prst="rect">
            <a:avLst/>
          </a:prstGeom>
          <a:noFill/>
        </p:spPr>
        <p:txBody>
          <a:bodyPr wrap="square">
            <a:spAutoFit/>
          </a:bodyPr>
          <a:lstStyle/>
          <a:p>
            <a:r>
              <a:rPr lang="en-US" sz="1200" b="1" dirty="0">
                <a:effectLst>
                  <a:outerShdw blurRad="38100" dist="38100" dir="2700000" algn="tl">
                    <a:srgbClr val="000000">
                      <a:alpha val="43137"/>
                    </a:srgbClr>
                  </a:outerShdw>
                </a:effectLst>
              </a:rPr>
              <a:t>ACOG Practice Bulletin #230, June 2021</a:t>
            </a:r>
          </a:p>
        </p:txBody>
      </p:sp>
    </p:spTree>
    <p:extLst>
      <p:ext uri="{BB962C8B-B14F-4D97-AF65-F5344CB8AC3E}">
        <p14:creationId xmlns:p14="http://schemas.microsoft.com/office/powerpoint/2010/main" val="28504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CD79B-420C-A257-2F23-DED88B785BDD}"/>
              </a:ext>
            </a:extLst>
          </p:cNvPr>
          <p:cNvSpPr>
            <a:spLocks noGrp="1"/>
          </p:cNvSpPr>
          <p:nvPr>
            <p:ph type="title"/>
          </p:nvPr>
        </p:nvSpPr>
        <p:spPr>
          <a:xfrm>
            <a:off x="0" y="-67734"/>
            <a:ext cx="8534400" cy="1507067"/>
          </a:xfrm>
        </p:spPr>
        <p:txBody>
          <a:bodyPr>
            <a:normAutofit/>
          </a:bodyPr>
          <a:lstStyle/>
          <a:p>
            <a:r>
              <a:rPr lang="en-US" sz="4400" b="1" dirty="0">
                <a:effectLst>
                  <a:outerShdw blurRad="38100" dist="38100" dir="2700000" algn="tl">
                    <a:srgbClr val="000000">
                      <a:alpha val="43137"/>
                    </a:srgbClr>
                  </a:outerShdw>
                </a:effectLst>
              </a:rPr>
              <a:t>Obesity in pregnancy</a:t>
            </a:r>
            <a:br>
              <a:rPr lang="en-US" sz="4400" b="1" dirty="0">
                <a:effectLst>
                  <a:outerShdw blurRad="38100" dist="38100" dir="2700000" algn="tl">
                    <a:srgbClr val="000000">
                      <a:alpha val="43137"/>
                    </a:srgbClr>
                  </a:outerShdw>
                </a:effectLst>
              </a:rPr>
            </a:br>
            <a:r>
              <a:rPr lang="en-US" sz="4400" b="1" dirty="0">
                <a:effectLst>
                  <a:outerShdw blurRad="38100" dist="38100" dir="2700000" algn="tl">
                    <a:srgbClr val="000000">
                      <a:alpha val="43137"/>
                    </a:srgbClr>
                  </a:outerShdw>
                </a:effectLst>
              </a:rPr>
              <a:t>Significance- Antepartum</a:t>
            </a:r>
          </a:p>
        </p:txBody>
      </p:sp>
      <p:sp>
        <p:nvSpPr>
          <p:cNvPr id="3" name="Content Placeholder 2">
            <a:extLst>
              <a:ext uri="{FF2B5EF4-FFF2-40B4-BE49-F238E27FC236}">
                <a16:creationId xmlns:a16="http://schemas.microsoft.com/office/drawing/2014/main" id="{C1B072C0-A624-E3C7-BCE6-13EDF4479FD0}"/>
              </a:ext>
            </a:extLst>
          </p:cNvPr>
          <p:cNvSpPr>
            <a:spLocks noGrp="1"/>
          </p:cNvSpPr>
          <p:nvPr>
            <p:ph idx="1"/>
          </p:nvPr>
        </p:nvSpPr>
        <p:spPr>
          <a:xfrm>
            <a:off x="342465" y="1646382"/>
            <a:ext cx="9678989" cy="4126346"/>
          </a:xfrm>
        </p:spPr>
        <p:txBody>
          <a:bodyPr>
            <a:noAutofit/>
          </a:bodyPr>
          <a:lstStyle/>
          <a:p>
            <a:r>
              <a:rPr lang="en-US" sz="3600" dirty="0">
                <a:effectLst>
                  <a:outerShdw blurRad="38100" dist="38100" dir="2700000" algn="tl">
                    <a:srgbClr val="000000">
                      <a:alpha val="43137"/>
                    </a:srgbClr>
                  </a:outerShdw>
                </a:effectLst>
              </a:rPr>
              <a:t>Stillbirth</a:t>
            </a:r>
          </a:p>
          <a:p>
            <a:r>
              <a:rPr lang="en-US" sz="3600" dirty="0">
                <a:effectLst>
                  <a:outerShdw blurRad="38100" dist="38100" dir="2700000" algn="tl">
                    <a:srgbClr val="000000">
                      <a:alpha val="43137"/>
                    </a:srgbClr>
                  </a:outerShdw>
                </a:effectLst>
              </a:rPr>
              <a:t>GDM</a:t>
            </a:r>
          </a:p>
          <a:p>
            <a:r>
              <a:rPr lang="en-US" sz="3600" dirty="0">
                <a:effectLst>
                  <a:outerShdw blurRad="38100" dist="38100" dir="2700000" algn="tl">
                    <a:srgbClr val="000000">
                      <a:alpha val="43137"/>
                    </a:srgbClr>
                  </a:outerShdw>
                </a:effectLst>
              </a:rPr>
              <a:t>HTN/preeclampsia</a:t>
            </a:r>
          </a:p>
          <a:p>
            <a:r>
              <a:rPr lang="en-US" sz="3600" dirty="0">
                <a:effectLst>
                  <a:outerShdw blurRad="38100" dist="38100" dir="2700000" algn="tl">
                    <a:srgbClr val="000000">
                      <a:alpha val="43137"/>
                    </a:srgbClr>
                  </a:outerShdw>
                </a:effectLst>
              </a:rPr>
              <a:t>Cardiac dysfunction</a:t>
            </a:r>
          </a:p>
          <a:p>
            <a:r>
              <a:rPr lang="en-US" sz="3600" dirty="0">
                <a:effectLst>
                  <a:outerShdw blurRad="38100" dist="38100" dir="2700000" algn="tl">
                    <a:srgbClr val="000000">
                      <a:alpha val="43137"/>
                    </a:srgbClr>
                  </a:outerShdw>
                </a:effectLst>
              </a:rPr>
              <a:t>Obstructive sleep apnea</a:t>
            </a:r>
          </a:p>
        </p:txBody>
      </p:sp>
    </p:spTree>
    <p:extLst>
      <p:ext uri="{BB962C8B-B14F-4D97-AF65-F5344CB8AC3E}">
        <p14:creationId xmlns:p14="http://schemas.microsoft.com/office/powerpoint/2010/main" val="2958247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77A1-3938-F1AC-E647-481E5FD8F1BE}"/>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Stillbirth</a:t>
            </a:r>
          </a:p>
        </p:txBody>
      </p:sp>
      <p:sp>
        <p:nvSpPr>
          <p:cNvPr id="3" name="Content Placeholder 2">
            <a:extLst>
              <a:ext uri="{FF2B5EF4-FFF2-40B4-BE49-F238E27FC236}">
                <a16:creationId xmlns:a16="http://schemas.microsoft.com/office/drawing/2014/main" id="{15F2EF98-744E-17A0-89CA-A9EC48BA35BD}"/>
              </a:ext>
            </a:extLst>
          </p:cNvPr>
          <p:cNvSpPr>
            <a:spLocks noGrp="1"/>
          </p:cNvSpPr>
          <p:nvPr>
            <p:ph idx="1"/>
          </p:nvPr>
        </p:nvSpPr>
        <p:spPr>
          <a:xfrm>
            <a:off x="471776" y="2145146"/>
            <a:ext cx="10048442" cy="4532745"/>
          </a:xfrm>
        </p:spPr>
        <p:txBody>
          <a:bodyPr>
            <a:normAutofit fontScale="92500" lnSpcReduction="10000"/>
          </a:bodyPr>
          <a:lstStyle/>
          <a:p>
            <a:r>
              <a:rPr lang="en-US" sz="3600" dirty="0">
                <a:effectLst>
                  <a:outerShdw blurRad="38100" dist="38100" dir="2700000" algn="tl">
                    <a:srgbClr val="000000">
                      <a:alpha val="43137"/>
                    </a:srgbClr>
                  </a:outerShdw>
                </a:effectLst>
              </a:rPr>
              <a:t>BMI 30-34.9—Hazard ratio 1.71</a:t>
            </a:r>
          </a:p>
          <a:p>
            <a:r>
              <a:rPr lang="en-US" sz="3600" dirty="0">
                <a:effectLst>
                  <a:outerShdw blurRad="38100" dist="38100" dir="2700000" algn="tl">
                    <a:srgbClr val="000000">
                      <a:alpha val="43137"/>
                    </a:srgbClr>
                  </a:outerShdw>
                </a:effectLst>
              </a:rPr>
              <a:t>BMI 35-39.9—HR 2.0</a:t>
            </a:r>
          </a:p>
          <a:p>
            <a:r>
              <a:rPr lang="en-US" sz="3600" dirty="0">
                <a:effectLst>
                  <a:outerShdw blurRad="38100" dist="38100" dir="2700000" algn="tl">
                    <a:srgbClr val="000000">
                      <a:alpha val="43137"/>
                    </a:srgbClr>
                  </a:outerShdw>
                </a:effectLst>
              </a:rPr>
              <a:t>BMI &gt; 40—HR 2.48</a:t>
            </a:r>
          </a:p>
          <a:p>
            <a:r>
              <a:rPr lang="en-US" sz="3600" dirty="0">
                <a:effectLst>
                  <a:outerShdw blurRad="38100" dist="38100" dir="2700000" algn="tl">
                    <a:srgbClr val="000000">
                      <a:alpha val="43137"/>
                    </a:srgbClr>
                  </a:outerShdw>
                </a:effectLst>
              </a:rPr>
              <a:t>BMI &gt; 50—HR 3.16</a:t>
            </a:r>
          </a:p>
          <a:p>
            <a:endParaRPr lang="en-US" sz="3600" dirty="0">
              <a:effectLst>
                <a:outerShdw blurRad="38100" dist="38100" dir="2700000" algn="tl">
                  <a:srgbClr val="000000">
                    <a:alpha val="43137"/>
                  </a:srgbClr>
                </a:outerShdw>
              </a:effectLst>
            </a:endParaRPr>
          </a:p>
          <a:p>
            <a:r>
              <a:rPr lang="en-US" sz="3600" dirty="0">
                <a:effectLst>
                  <a:outerShdw blurRad="38100" dist="38100" dir="2700000" algn="tl">
                    <a:srgbClr val="000000">
                      <a:alpha val="43137"/>
                    </a:srgbClr>
                  </a:outerShdw>
                </a:effectLst>
              </a:rPr>
              <a:t>Black &gt; white (1.9 vs 1.4 HR)</a:t>
            </a:r>
          </a:p>
          <a:p>
            <a:endParaRPr lang="en-US" dirty="0">
              <a:effectLst>
                <a:outerShdw blurRad="38100" dist="38100" dir="2700000" algn="tl">
                  <a:srgbClr val="000000">
                    <a:alpha val="43137"/>
                  </a:srgbClr>
                </a:outerShdw>
              </a:effectLst>
            </a:endParaRPr>
          </a:p>
          <a:p>
            <a:pPr marL="0" indent="0">
              <a:buNone/>
            </a:pPr>
            <a:r>
              <a:rPr lang="en-US" dirty="0">
                <a:effectLst>
                  <a:outerShdw blurRad="38100" dist="38100" dir="2700000" algn="tl">
                    <a:srgbClr val="000000">
                      <a:alpha val="43137"/>
                    </a:srgbClr>
                  </a:outerShdw>
                </a:effectLst>
              </a:rPr>
              <a:t>                                                                                  </a:t>
            </a:r>
            <a:r>
              <a:rPr lang="en-US" sz="1200" b="1" dirty="0">
                <a:solidFill>
                  <a:schemeClr val="tx1"/>
                </a:solidFill>
                <a:effectLst>
                  <a:outerShdw blurRad="38100" dist="38100" dir="2700000" algn="tl">
                    <a:srgbClr val="000000">
                      <a:alpha val="43137"/>
                    </a:srgbClr>
                  </a:outerShdw>
                </a:effectLst>
              </a:rPr>
              <a:t>Am J </a:t>
            </a:r>
            <a:r>
              <a:rPr lang="en-US" sz="1200" b="1" dirty="0" err="1">
                <a:solidFill>
                  <a:schemeClr val="tx1"/>
                </a:solidFill>
                <a:effectLst>
                  <a:outerShdw blurRad="38100" dist="38100" dir="2700000" algn="tl">
                    <a:srgbClr val="000000">
                      <a:alpha val="43137"/>
                    </a:srgbClr>
                  </a:outerShdw>
                </a:effectLst>
              </a:rPr>
              <a:t>Obstet</a:t>
            </a:r>
            <a:r>
              <a:rPr lang="en-US" sz="1200" b="1" dirty="0">
                <a:solidFill>
                  <a:schemeClr val="tx1"/>
                </a:solidFill>
                <a:effectLst>
                  <a:outerShdw blurRad="38100" dist="38100" dir="2700000" algn="tl">
                    <a:srgbClr val="000000">
                      <a:alpha val="43137"/>
                    </a:srgbClr>
                  </a:outerShdw>
                </a:effectLst>
              </a:rPr>
              <a:t> </a:t>
            </a:r>
            <a:r>
              <a:rPr lang="en-US" sz="1200" b="1" dirty="0" err="1">
                <a:solidFill>
                  <a:schemeClr val="tx1"/>
                </a:solidFill>
                <a:effectLst>
                  <a:outerShdw blurRad="38100" dist="38100" dir="2700000" algn="tl">
                    <a:srgbClr val="000000">
                      <a:alpha val="43137"/>
                    </a:srgbClr>
                  </a:outerShdw>
                </a:effectLst>
              </a:rPr>
              <a:t>Gynecol</a:t>
            </a:r>
            <a:r>
              <a:rPr lang="en-US" sz="1200" b="1" dirty="0">
                <a:solidFill>
                  <a:schemeClr val="tx1"/>
                </a:solidFill>
                <a:effectLst>
                  <a:outerShdw blurRad="38100" dist="38100" dir="2700000" algn="tl">
                    <a:srgbClr val="000000">
                      <a:alpha val="43137"/>
                    </a:srgbClr>
                  </a:outerShdw>
                </a:effectLst>
              </a:rPr>
              <a:t> 2014;201:457. e1-e9 (Level II-2)</a:t>
            </a:r>
          </a:p>
        </p:txBody>
      </p:sp>
    </p:spTree>
    <p:extLst>
      <p:ext uri="{BB962C8B-B14F-4D97-AF65-F5344CB8AC3E}">
        <p14:creationId xmlns:p14="http://schemas.microsoft.com/office/powerpoint/2010/main" val="2734498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0DA1-ADB0-6087-C37D-F11DA6268FBA}"/>
              </a:ext>
            </a:extLst>
          </p:cNvPr>
          <p:cNvSpPr>
            <a:spLocks noGrp="1"/>
          </p:cNvSpPr>
          <p:nvPr>
            <p:ph type="title"/>
          </p:nvPr>
        </p:nvSpPr>
        <p:spPr>
          <a:xfrm>
            <a:off x="0" y="0"/>
            <a:ext cx="8534400" cy="1507067"/>
          </a:xfrm>
        </p:spPr>
        <p:txBody>
          <a:bodyPr>
            <a:normAutofit/>
          </a:bodyPr>
          <a:lstStyle/>
          <a:p>
            <a:r>
              <a:rPr lang="en-US" sz="4000" b="1" dirty="0">
                <a:effectLst>
                  <a:outerShdw blurRad="38100" dist="38100" dir="2700000" algn="tl">
                    <a:srgbClr val="000000">
                      <a:alpha val="43137"/>
                    </a:srgbClr>
                  </a:outerShdw>
                </a:effectLst>
              </a:rPr>
              <a:t>Obesity in pregnancy</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Stillbirth</a:t>
            </a:r>
          </a:p>
        </p:txBody>
      </p:sp>
      <p:sp>
        <p:nvSpPr>
          <p:cNvPr id="3" name="Content Placeholder 2">
            <a:extLst>
              <a:ext uri="{FF2B5EF4-FFF2-40B4-BE49-F238E27FC236}">
                <a16:creationId xmlns:a16="http://schemas.microsoft.com/office/drawing/2014/main" id="{FAFB5D98-8527-069D-EC32-E151A3FBF253}"/>
              </a:ext>
            </a:extLst>
          </p:cNvPr>
          <p:cNvSpPr>
            <a:spLocks noGrp="1"/>
          </p:cNvSpPr>
          <p:nvPr>
            <p:ph idx="1"/>
          </p:nvPr>
        </p:nvSpPr>
        <p:spPr>
          <a:xfrm>
            <a:off x="157738" y="2043546"/>
            <a:ext cx="11720226" cy="4514272"/>
          </a:xfrm>
        </p:spPr>
        <p:txBody>
          <a:bodyPr>
            <a:normAutofit fontScale="92500" lnSpcReduction="10000"/>
          </a:bodyPr>
          <a:lstStyle/>
          <a:p>
            <a:r>
              <a:rPr lang="en-US" sz="3600" dirty="0">
                <a:effectLst>
                  <a:outerShdw blurRad="38100" dist="38100" dir="2700000" algn="tl">
                    <a:srgbClr val="000000">
                      <a:alpha val="43137"/>
                    </a:srgbClr>
                  </a:outerShdw>
                </a:effectLst>
              </a:rPr>
              <a:t>Risk increases with advancing gestational age</a:t>
            </a:r>
          </a:p>
          <a:p>
            <a:r>
              <a:rPr lang="en-US" sz="3600" dirty="0">
                <a:effectLst>
                  <a:outerShdw blurRad="38100" dist="38100" dir="2700000" algn="tl">
                    <a:srgbClr val="000000">
                      <a:alpha val="43137"/>
                    </a:srgbClr>
                  </a:outerShdw>
                </a:effectLst>
              </a:rPr>
              <a:t>BMI &gt; 40 and &gt; 50:   30-33 weeks-1.4 and 1.7 HR</a:t>
            </a:r>
          </a:p>
          <a:p>
            <a:pPr marL="0" indent="0">
              <a:buNone/>
            </a:pPr>
            <a:r>
              <a:rPr lang="en-US" sz="3600" dirty="0">
                <a:effectLst>
                  <a:outerShdw blurRad="38100" dist="38100" dir="2700000" algn="tl">
                    <a:srgbClr val="000000">
                      <a:alpha val="43137"/>
                    </a:srgbClr>
                  </a:outerShdw>
                </a:effectLst>
              </a:rPr>
              <a:t>                                       37-39 weeks-3.2 and 3.0 HR</a:t>
            </a:r>
          </a:p>
          <a:p>
            <a:pPr marL="0" indent="0">
              <a:buNone/>
            </a:pPr>
            <a:r>
              <a:rPr lang="en-US" sz="3600" dirty="0">
                <a:effectLst>
                  <a:outerShdw blurRad="38100" dist="38100" dir="2700000" algn="tl">
                    <a:srgbClr val="000000">
                      <a:alpha val="43137"/>
                    </a:srgbClr>
                  </a:outerShdw>
                </a:effectLst>
              </a:rPr>
              <a:t>                                       40-42 weeks-3.3 and 9.0 HR</a:t>
            </a:r>
          </a:p>
          <a:p>
            <a:pPr marL="0" indent="0">
              <a:buNone/>
            </a:pPr>
            <a:endParaRPr lang="en-US" dirty="0"/>
          </a:p>
          <a:p>
            <a:pPr marL="0" indent="0" algn="r">
              <a:buNone/>
            </a:pPr>
            <a:r>
              <a:rPr lang="en-US" dirty="0"/>
              <a:t> </a:t>
            </a:r>
          </a:p>
          <a:p>
            <a:pPr marL="0" indent="0" algn="r">
              <a:buNone/>
            </a:pPr>
            <a:endParaRPr lang="en-US" sz="1200" b="1" dirty="0"/>
          </a:p>
          <a:p>
            <a:pPr marL="0" indent="0" algn="r">
              <a:buNone/>
            </a:pPr>
            <a:endParaRPr lang="en-US" sz="1200" b="1" dirty="0"/>
          </a:p>
          <a:p>
            <a:pPr marL="0" indent="0" algn="r">
              <a:buNone/>
            </a:pPr>
            <a:endParaRPr lang="en-US" sz="1200" b="1" dirty="0"/>
          </a:p>
          <a:p>
            <a:pPr marL="0" indent="0" algn="r">
              <a:buNone/>
            </a:pPr>
            <a:r>
              <a:rPr lang="en-US" sz="1200" b="1" dirty="0">
                <a:solidFill>
                  <a:schemeClr val="tx1"/>
                </a:solidFill>
                <a:effectLst>
                  <a:outerShdw blurRad="38100" dist="38100" dir="2700000" algn="tl">
                    <a:srgbClr val="000000">
                      <a:alpha val="43137"/>
                    </a:srgbClr>
                  </a:outerShdw>
                </a:effectLst>
              </a:rPr>
              <a:t>Am J </a:t>
            </a:r>
            <a:r>
              <a:rPr lang="en-US" sz="1200" b="1" dirty="0" err="1">
                <a:solidFill>
                  <a:schemeClr val="tx1"/>
                </a:solidFill>
                <a:effectLst>
                  <a:outerShdw blurRad="38100" dist="38100" dir="2700000" algn="tl">
                    <a:srgbClr val="000000">
                      <a:alpha val="43137"/>
                    </a:srgbClr>
                  </a:outerShdw>
                </a:effectLst>
              </a:rPr>
              <a:t>Obstet</a:t>
            </a:r>
            <a:r>
              <a:rPr lang="en-US" sz="1200" b="1" dirty="0">
                <a:solidFill>
                  <a:schemeClr val="tx1"/>
                </a:solidFill>
                <a:effectLst>
                  <a:outerShdw blurRad="38100" dist="38100" dir="2700000" algn="tl">
                    <a:srgbClr val="000000">
                      <a:alpha val="43137"/>
                    </a:srgbClr>
                  </a:outerShdw>
                </a:effectLst>
              </a:rPr>
              <a:t> </a:t>
            </a:r>
            <a:r>
              <a:rPr lang="en-US" sz="1200" b="1" dirty="0" err="1">
                <a:solidFill>
                  <a:schemeClr val="tx1"/>
                </a:solidFill>
                <a:effectLst>
                  <a:outerShdw blurRad="38100" dist="38100" dir="2700000" algn="tl">
                    <a:srgbClr val="000000">
                      <a:alpha val="43137"/>
                    </a:srgbClr>
                  </a:outerShdw>
                </a:effectLst>
              </a:rPr>
              <a:t>Gynecol</a:t>
            </a:r>
            <a:r>
              <a:rPr lang="en-US" sz="1200" b="1" dirty="0">
                <a:solidFill>
                  <a:schemeClr val="tx1"/>
                </a:solidFill>
                <a:effectLst>
                  <a:outerShdw blurRad="38100" dist="38100" dir="2700000" algn="tl">
                    <a:srgbClr val="000000">
                      <a:alpha val="43137"/>
                    </a:srgbClr>
                  </a:outerShdw>
                </a:effectLst>
              </a:rPr>
              <a:t> 2014;201:457. e1-e9 (Level II-2)</a:t>
            </a:r>
            <a:endParaRPr lang="en-US" sz="120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509965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1BF6DE1C58354186B29821B66D01A5" ma:contentTypeVersion="16" ma:contentTypeDescription="Create a new document." ma:contentTypeScope="" ma:versionID="f63ea7acd20512b36e757ad20a9d3172">
  <xsd:schema xmlns:xsd="http://www.w3.org/2001/XMLSchema" xmlns:xs="http://www.w3.org/2001/XMLSchema" xmlns:p="http://schemas.microsoft.com/office/2006/metadata/properties" xmlns:ns3="69c2fbcc-dec1-4b80-a277-6c932dcc3543" xmlns:ns4="a05c5d33-5314-4d17-a786-70d226a428fd" targetNamespace="http://schemas.microsoft.com/office/2006/metadata/properties" ma:root="true" ma:fieldsID="a54261c9058788333513ad116ff60a8c" ns3:_="" ns4:_="">
    <xsd:import namespace="69c2fbcc-dec1-4b80-a277-6c932dcc3543"/>
    <xsd:import namespace="a05c5d33-5314-4d17-a786-70d226a428f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element ref="ns3:MediaServiceLocation" minOccurs="0"/>
                <xsd:element ref="ns3:MediaServiceOCR"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c2fbcc-dec1-4b80-a277-6c932dcc35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5c5d33-5314-4d17-a786-70d226a428f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69c2fbcc-dec1-4b80-a277-6c932dcc354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5BA36A-D3BB-48A3-92A7-3B08FF7CFF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c2fbcc-dec1-4b80-a277-6c932dcc3543"/>
    <ds:schemaRef ds:uri="a05c5d33-5314-4d17-a786-70d226a428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54F0B4D-7F26-49EC-9564-19EABDD896DF}">
  <ds:schemaRefs>
    <ds:schemaRef ds:uri="http://purl.org/dc/dcmitype/"/>
    <ds:schemaRef ds:uri="http://purl.org/dc/terms/"/>
    <ds:schemaRef ds:uri="http://www.w3.org/XML/1998/namespace"/>
    <ds:schemaRef ds:uri="http://purl.org/dc/elements/1.1/"/>
    <ds:schemaRef ds:uri="69c2fbcc-dec1-4b80-a277-6c932dcc3543"/>
    <ds:schemaRef ds:uri="a05c5d33-5314-4d17-a786-70d226a428fd"/>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441D342D-0F50-4CAE-BBEE-8783BC6CD2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836</TotalTime>
  <Words>1780</Words>
  <Application>Microsoft Macintosh PowerPoint</Application>
  <PresentationFormat>Widescreen</PresentationFormat>
  <Paragraphs>216</Paragraphs>
  <Slides>31</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Calibri</vt:lpstr>
      <vt:lpstr>Century Gothic</vt:lpstr>
      <vt:lpstr>Roboto</vt:lpstr>
      <vt:lpstr>Wingdings 3</vt:lpstr>
      <vt:lpstr>Slice</vt:lpstr>
      <vt:lpstr>Obesity in Pregnancy</vt:lpstr>
      <vt:lpstr>Obesity</vt:lpstr>
      <vt:lpstr>PowerPoint Presentation</vt:lpstr>
      <vt:lpstr>PowerPoint Presentation</vt:lpstr>
      <vt:lpstr>PowerPoint Presentation</vt:lpstr>
      <vt:lpstr>Obesity in pregnancy Significance</vt:lpstr>
      <vt:lpstr>Obesity in pregnancy Significance- Antepartum</vt:lpstr>
      <vt:lpstr>Obesity in pregnancy Stillbirth</vt:lpstr>
      <vt:lpstr>Obesity in pregnancy Stillbirth</vt:lpstr>
      <vt:lpstr>Obesity in pregnancy Significance-intrapartum</vt:lpstr>
      <vt:lpstr>Obesity in pregnancy Significance-Postpartum</vt:lpstr>
      <vt:lpstr>Obesity in pregnancy Uncomfortable discussion</vt:lpstr>
      <vt:lpstr>IOM Weight Gain Guidelines</vt:lpstr>
      <vt:lpstr>Obesity in pregnancy Significance-Fetal/Childhood</vt:lpstr>
      <vt:lpstr>Obesity in pregnancy Significance-Logistics</vt:lpstr>
      <vt:lpstr>Obesity in pregnancy Significance-preconception care</vt:lpstr>
      <vt:lpstr>Obesity in pregnancy Significance-NIPS results</vt:lpstr>
      <vt:lpstr>Obesity in pregnancy Ante care</vt:lpstr>
      <vt:lpstr>Obesity in pregnancy Significance-intrapartum care</vt:lpstr>
      <vt:lpstr>Obesity in pregnancy Significance: operative/post-operative</vt:lpstr>
      <vt:lpstr>Obesity in pregnancy Significance: operative/post-operative</vt:lpstr>
      <vt:lpstr>Obesity in pregnancy Significance: WRAP UP</vt:lpstr>
      <vt:lpstr>PowerPoint Presentation</vt:lpstr>
      <vt:lpstr>Obesity in pregnancy Uncomfortable discussion</vt:lpstr>
      <vt:lpstr>Next up:  Ethical Considerations</vt:lpstr>
      <vt:lpstr>PowerPoint Presentation</vt:lpstr>
      <vt:lpstr>Obesity, reproductive age women Age 20-39</vt:lpstr>
      <vt:lpstr>Obesity in pregnancy Weight gain in pregnancy: IOM</vt:lpstr>
      <vt:lpstr>Obesity in pregnancy Significance—weight gain restriction</vt:lpstr>
      <vt:lpstr>Obesity in pregnancy Significance-Logistics</vt:lpstr>
      <vt:lpstr>Obesity in pregnancy Significance-preconception care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Obesity and pregnancy</dc:title>
  <dc:creator>berry campbell</dc:creator>
  <cp:lastModifiedBy>Grater, Rachel</cp:lastModifiedBy>
  <cp:revision>5</cp:revision>
  <dcterms:created xsi:type="dcterms:W3CDTF">2023-07-30T19:18:21Z</dcterms:created>
  <dcterms:modified xsi:type="dcterms:W3CDTF">2023-08-01T20:39:02Z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0x010100E81BF6DE1C58354186B29821B66D01A5</vt:lpwstr>
  </property>
</Properties>
</file>