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9" r:id="rId11"/>
    <p:sldId id="264" r:id="rId12"/>
    <p:sldId id="265" r:id="rId13"/>
    <p:sldId id="266" r:id="rId14"/>
    <p:sldId id="267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6548-F4D5-3D48-85CB-276D93759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3A817-B9D0-1C4B-B797-BACC044B6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798E2-6234-9C43-8BA3-FBD6765A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2A95-1D6C-A94A-809D-554A16292CC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EFE5F-9133-D34B-A17F-522457D2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335CA-8612-634C-B103-6ADA4C0D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87AA-DEFF-1949-82FC-45B5CC15A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2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3803-A516-294A-97AA-05CACF28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32368-EBD8-5245-BF20-5155FA4EA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FB63-7395-EC4D-B56D-852F937D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2A95-1D6C-A94A-809D-554A16292CC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763B3-4C5A-2E4C-8EBB-23AF5C22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F79B6-A63E-EB40-8BEC-32756D93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87AA-DEFF-1949-82FC-45B5CC15A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4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08CB-FBE3-6042-913F-81C7ED72B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CCED5-80B7-484D-8D8E-A97C8ED0A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89506-A3F2-2B4D-B3E7-D014DD7E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2A95-1D6C-A94A-809D-554A16292CC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8BBB1-6C06-AF41-A25F-A4CEDC0C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C78D5-94F5-C348-B890-0A094AA3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87AA-DEFF-1949-82FC-45B5CC15A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6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5026-E835-6341-BD5D-879A777E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962D2-800A-054D-B3BF-B154FE095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333C-7E0F-2C4C-AF17-F3728DD5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2A95-1D6C-A94A-809D-554A16292CC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6CC14-3973-7A44-B67C-E06825E0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FBCF6-A44B-B84C-AC16-2CF468D2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87AA-DEFF-1949-82FC-45B5CC15A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4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766C-AF4D-5F45-8966-D1E22AA12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92619-DCC8-7645-A426-67DF8858D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C167A-3A8F-7E4B-A78D-CB984F3F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2A95-1D6C-A94A-809D-554A16292CC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FA7B3-79D1-804F-9434-292D3D1C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AD3BE-AE09-6741-873C-0E3DBE59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87AA-DEFF-1949-82FC-45B5CC15A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1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88FF-5A28-D64E-85C0-EA4DBC0F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795D7-3357-1644-9561-89BA5A5B7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F7473-D195-D34D-8508-D683F09C2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14311-03B4-4F4A-941D-888216F1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2A95-1D6C-A94A-809D-554A16292CC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F04B9-781F-B443-AF36-5CC7F65A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AFD6A-AABD-8543-99DD-A48D06AE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87AA-DEFF-1949-82FC-45B5CC15A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6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7F5C-DB78-1F47-B563-7F6C0605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25366-8C05-EE40-B9C8-D771ABA93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73671-96FE-5143-9AEF-5D0E0B36C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25B17-405B-C14C-A5BD-48B923682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CDC82-C449-8949-BBCF-8F1D868A8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6A6275-3F1F-DA44-99EC-F19DA490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2A95-1D6C-A94A-809D-554A16292CC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750A37-C373-724D-8B1D-D2FA955C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828CF-717B-8247-B0C2-CAFBFD10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87AA-DEFF-1949-82FC-45B5CC15A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4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45C5C-AB6F-0F4F-8C56-FEC0563F8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D4C3A-1723-6D4D-AE39-DCCA96884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2A95-1D6C-A94A-809D-554A16292CC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A5C32-3F7B-AF43-B250-93622297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89338-B691-0A49-803D-F1AAF90E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87AA-DEFF-1949-82FC-45B5CC15A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8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869A3-D5E2-2D4C-B942-74CA3E24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2A95-1D6C-A94A-809D-554A16292CC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71777-43AE-3044-9386-666C5462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85D6A-120F-5640-AD80-477DFA4A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87AA-DEFF-1949-82FC-45B5CC15A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6D6C-2D8A-C540-ACD8-1ADE41AE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0B9A-631D-C449-81ED-90C91A7D5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C06F0-E4AA-5347-88DD-A58D53543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E15EC-2979-D945-8E39-4BC6D6A9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2A95-1D6C-A94A-809D-554A16292CC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EC325-3FEC-C241-BB5F-BC995A49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CE8BD-7E43-4D4E-9BB1-B2FDF117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87AA-DEFF-1949-82FC-45B5CC15A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A7ED-0991-4944-A32C-ED8F1D65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13DF3-AA80-E140-90D8-C47A9AF14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35A86-6BEE-1546-9924-7233986B6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D2F8F-7DC7-AA44-BDCA-E72D485B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2A95-1D6C-A94A-809D-554A16292CC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FCEDF-4CF3-7845-9F21-B366198C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888D8-9AD4-C143-9EF9-3C4DB92C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87AA-DEFF-1949-82FC-45B5CC15A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5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35A3E-8276-634F-8A29-8D5BF865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FABE6-9EE4-3647-B295-78125A1AB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1C66-2167-3B43-BFA9-1CC07B186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2A95-1D6C-A94A-809D-554A16292CCE}" type="datetimeFigureOut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EA415-EDD4-4E42-AA65-755C00EF3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BB4FC-7612-574F-950A-EF01CEB53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87AA-DEFF-1949-82FC-45B5CC15A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1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00BA-72B0-F149-ADAB-6059C5DCC5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OBESITY IN PREGNANCY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BCFA7-28D0-1747-A42A-1063292EA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2808"/>
            <a:ext cx="9144000" cy="1404991"/>
          </a:xfrm>
        </p:spPr>
        <p:txBody>
          <a:bodyPr>
            <a:normAutofit/>
          </a:bodyPr>
          <a:lstStyle/>
          <a:p>
            <a:r>
              <a:rPr lang="en-US" sz="3600" dirty="0"/>
              <a:t>Donna D. Johnson, MD</a:t>
            </a:r>
          </a:p>
        </p:txBody>
      </p:sp>
    </p:spTree>
    <p:extLst>
      <p:ext uri="{BB962C8B-B14F-4D97-AF65-F5344CB8AC3E}">
        <p14:creationId xmlns:p14="http://schemas.microsoft.com/office/powerpoint/2010/main" val="366375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68F4-8FD2-1C4D-BA8A-588E0056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CELL FREE SCREENING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7BDCF-64FC-C841-BD5D-265DC2714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a minimal fetal fraction</a:t>
            </a:r>
          </a:p>
          <a:p>
            <a:r>
              <a:rPr lang="en-US" dirty="0"/>
              <a:t>Failure to report is associated with ↑ abnormalities</a:t>
            </a:r>
          </a:p>
          <a:p>
            <a:r>
              <a:rPr lang="en-US" dirty="0"/>
              <a:t>↑ BMI: ↓ Fetal fraction</a:t>
            </a:r>
          </a:p>
          <a:p>
            <a:r>
              <a:rPr lang="en-US" dirty="0"/>
              <a:t>10% of women &gt;250 pounds have &lt; minimal fraction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2742E-B9B2-554B-B5B0-3E0BDE03EB20}"/>
              </a:ext>
            </a:extLst>
          </p:cNvPr>
          <p:cNvSpPr txBox="1"/>
          <p:nvPr/>
        </p:nvSpPr>
        <p:spPr>
          <a:xfrm>
            <a:off x="8116585" y="4736387"/>
            <a:ext cx="214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ACOG PB 156,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0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B765-3E4E-F846-8FBE-FDA7EB47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ANTEPARTUM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6308D-0902-7C41-AB73-80B2B2D22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Cardiac dysfunction </a:t>
            </a:r>
          </a:p>
          <a:p>
            <a:r>
              <a:rPr lang="en-US" dirty="0"/>
              <a:t>Proteinuria </a:t>
            </a:r>
          </a:p>
          <a:p>
            <a:r>
              <a:rPr lang="en-US" dirty="0"/>
              <a:t>Sleep apnea</a:t>
            </a:r>
          </a:p>
          <a:p>
            <a:r>
              <a:rPr lang="en-US" dirty="0"/>
              <a:t>Nonalcoholic fatty liver disease </a:t>
            </a:r>
          </a:p>
          <a:p>
            <a:r>
              <a:rPr lang="en-US" dirty="0"/>
              <a:t>Gestational diabetes mellitus</a:t>
            </a:r>
          </a:p>
          <a:p>
            <a:r>
              <a:rPr lang="en-US" dirty="0"/>
              <a:t>Preeclampsia </a:t>
            </a:r>
          </a:p>
          <a:p>
            <a:r>
              <a:rPr lang="en-US" dirty="0"/>
              <a:t>Stillbirth</a:t>
            </a:r>
          </a:p>
        </p:txBody>
      </p:sp>
    </p:spTree>
    <p:extLst>
      <p:ext uri="{BB962C8B-B14F-4D97-AF65-F5344CB8AC3E}">
        <p14:creationId xmlns:p14="http://schemas.microsoft.com/office/powerpoint/2010/main" val="197997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7D7D-4116-CB46-B145-1BA3D841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ANTEPARTUM COMPLICATIONS</a:t>
            </a:r>
            <a:endParaRPr lang="en-US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48789B-B5D6-B34B-8D35-8CE45DAC2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300" y="2337594"/>
            <a:ext cx="9423400" cy="3327400"/>
          </a:xfrm>
        </p:spPr>
      </p:pic>
    </p:spTree>
    <p:extLst>
      <p:ext uri="{BB962C8B-B14F-4D97-AF65-F5344CB8AC3E}">
        <p14:creationId xmlns:p14="http://schemas.microsoft.com/office/powerpoint/2010/main" val="2901471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5EFF-4003-9D47-8EFE-DE26F6E6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ANTENATAL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ACFAB-D84D-C349-B752-F5220F1E4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BMI &gt;35 &lt;40: 37 weeks</a:t>
            </a:r>
          </a:p>
          <a:p>
            <a:r>
              <a:rPr lang="en-US" dirty="0"/>
              <a:t>BMI &gt; 40: 34 weeks</a:t>
            </a:r>
          </a:p>
          <a:p>
            <a:r>
              <a:rPr lang="en-US" dirty="0"/>
              <a:t>Weekly testing is recommended</a:t>
            </a:r>
          </a:p>
        </p:txBody>
      </p:sp>
    </p:spTree>
    <p:extLst>
      <p:ext uri="{BB962C8B-B14F-4D97-AF65-F5344CB8AC3E}">
        <p14:creationId xmlns:p14="http://schemas.microsoft.com/office/powerpoint/2010/main" val="22168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AC39-3212-7746-B72E-8C727D54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ANTEPARTUM WEIGHT GAIN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8FEB54-E22B-664B-A129-8F231B2EC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657" y="1825625"/>
            <a:ext cx="9306686" cy="4351338"/>
          </a:xfrm>
        </p:spPr>
      </p:pic>
    </p:spTree>
    <p:extLst>
      <p:ext uri="{BB962C8B-B14F-4D97-AF65-F5344CB8AC3E}">
        <p14:creationId xmlns:p14="http://schemas.microsoft.com/office/powerpoint/2010/main" val="263063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2898-1402-D24F-B063-B2C60702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INTRAPARTUM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531F-41A2-EE4B-83ED-72AD7EF97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labor</a:t>
            </a:r>
          </a:p>
          <a:p>
            <a:r>
              <a:rPr lang="en-US" dirty="0"/>
              <a:t>↑ of cesarean section</a:t>
            </a:r>
          </a:p>
          <a:p>
            <a:r>
              <a:rPr lang="en-US" dirty="0"/>
              <a:t>↑ of anesthesia complications</a:t>
            </a:r>
          </a:p>
          <a:p>
            <a:r>
              <a:rPr lang="en-US" dirty="0"/>
              <a:t>↑ of perioperative complications</a:t>
            </a:r>
          </a:p>
          <a:p>
            <a:pPr lvl="1"/>
            <a:r>
              <a:rPr lang="en-US" dirty="0"/>
              <a:t>Consider increasing dose of antibiotics</a:t>
            </a:r>
          </a:p>
          <a:p>
            <a:pPr lvl="1"/>
            <a:r>
              <a:rPr lang="en-US" dirty="0"/>
              <a:t>Avoid vertical skin incision</a:t>
            </a:r>
          </a:p>
          <a:p>
            <a:pPr lvl="1"/>
            <a:r>
              <a:rPr lang="en-US" dirty="0"/>
              <a:t>Subcutaneous skim close </a:t>
            </a:r>
          </a:p>
          <a:p>
            <a:pPr lvl="1"/>
            <a:r>
              <a:rPr lang="en-US" dirty="0"/>
              <a:t>No drains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7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4DF3-68D1-3E4A-A241-04301B16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POSTPARTUM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9F547-7AD6-1D49-924B-8A624A0C9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Pharmacologic thromboprophylaxis</a:t>
            </a:r>
          </a:p>
          <a:p>
            <a:r>
              <a:rPr lang="en-US" dirty="0"/>
              <a:t>Encourage weight loss </a:t>
            </a:r>
          </a:p>
          <a:p>
            <a:pPr lvl="1"/>
            <a:r>
              <a:rPr lang="en-US" dirty="0"/>
              <a:t>Increase activity</a:t>
            </a:r>
          </a:p>
          <a:p>
            <a:pPr lvl="1"/>
            <a:r>
              <a:rPr lang="en-US" dirty="0"/>
              <a:t>Diet modifications</a:t>
            </a:r>
          </a:p>
        </p:txBody>
      </p:sp>
    </p:spTree>
    <p:extLst>
      <p:ext uri="{BB962C8B-B14F-4D97-AF65-F5344CB8AC3E}">
        <p14:creationId xmlns:p14="http://schemas.microsoft.com/office/powerpoint/2010/main" val="3654037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67CE-38AA-7A4E-BC48-804AB1502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UPCOMING SESSION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WEDNESDAY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4/20/22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6C6D1-8DC5-F74C-9F38-1F7D7DF10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  <a:solidFill>
            <a:schemeClr val="accent4"/>
          </a:solidFill>
        </p:spPr>
        <p:txBody>
          <a:bodyPr>
            <a:normAutofit/>
          </a:bodyPr>
          <a:lstStyle/>
          <a:p>
            <a:endParaRPr lang="en-US" sz="4000" b="1" dirty="0"/>
          </a:p>
          <a:p>
            <a:r>
              <a:rPr lang="en-US" sz="4000" b="1" dirty="0">
                <a:solidFill>
                  <a:schemeClr val="bg1"/>
                </a:solidFill>
              </a:rPr>
              <a:t>LATE TERM STEROIDS IN PREGNANCY</a:t>
            </a:r>
          </a:p>
        </p:txBody>
      </p:sp>
    </p:spTree>
    <p:extLst>
      <p:ext uri="{BB962C8B-B14F-4D97-AF65-F5344CB8AC3E}">
        <p14:creationId xmlns:p14="http://schemas.microsoft.com/office/powerpoint/2010/main" val="405784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D4919-ED28-FE4B-8F80-6F76B05A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OBESITY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3549FF-DC5C-0740-A270-F9B85C553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019" y="1825625"/>
            <a:ext cx="479396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20DB0-9B9F-034D-8F15-6B96E59E26DB}"/>
              </a:ext>
            </a:extLst>
          </p:cNvPr>
          <p:cNvSpPr txBox="1"/>
          <p:nvPr/>
        </p:nvSpPr>
        <p:spPr>
          <a:xfrm>
            <a:off x="7952198" y="6369978"/>
            <a:ext cx="257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ACOG PB 156, 2021</a:t>
            </a:r>
          </a:p>
        </p:txBody>
      </p:sp>
    </p:spTree>
    <p:extLst>
      <p:ext uri="{BB962C8B-B14F-4D97-AF65-F5344CB8AC3E}">
        <p14:creationId xmlns:p14="http://schemas.microsoft.com/office/powerpoint/2010/main" val="360947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6C78-B0C7-C543-BB4C-9B1F20C6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OBESITY IN SOUTH CAROLINA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E97375-A377-044A-9699-139BA7924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004" y="1509811"/>
            <a:ext cx="8596212" cy="4983064"/>
          </a:xfrm>
        </p:spPr>
      </p:pic>
    </p:spTree>
    <p:extLst>
      <p:ext uri="{BB962C8B-B14F-4D97-AF65-F5344CB8AC3E}">
        <p14:creationId xmlns:p14="http://schemas.microsoft.com/office/powerpoint/2010/main" val="144815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016E-FA08-1240-B428-20CC9AB1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801"/>
            <a:ext cx="10515600" cy="1044333"/>
          </a:xfrm>
        </p:spPr>
        <p:txBody>
          <a:bodyPr/>
          <a:lstStyle/>
          <a:p>
            <a:r>
              <a:rPr lang="en-US" b="1" dirty="0"/>
              <a:t>OBESITY IN SOUTH CAROLINA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4482D1-4AE7-604A-92CF-75D3826A1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5133" y="1255134"/>
            <a:ext cx="5157627" cy="53920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E37F40-8A3C-964D-B889-ED7EDFE510D0}"/>
              </a:ext>
            </a:extLst>
          </p:cNvPr>
          <p:cNvSpPr txBox="1"/>
          <p:nvPr/>
        </p:nvSpPr>
        <p:spPr>
          <a:xfrm>
            <a:off x="9000162" y="6400800"/>
            <a:ext cx="286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Americashealthranking.org</a:t>
            </a:r>
          </a:p>
        </p:txBody>
      </p:sp>
    </p:spTree>
    <p:extLst>
      <p:ext uri="{BB962C8B-B14F-4D97-AF65-F5344CB8AC3E}">
        <p14:creationId xmlns:p14="http://schemas.microsoft.com/office/powerpoint/2010/main" val="326387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7128-A222-7E46-86B7-951822AA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OBESITY IN SOUTH CAROLINA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E7E14-4BA7-5D49-9712-602378908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328" y="1432868"/>
            <a:ext cx="4854463" cy="50600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57A7F0-B9CC-F744-9441-CC67DD30FDFE}"/>
              </a:ext>
            </a:extLst>
          </p:cNvPr>
          <p:cNvSpPr txBox="1"/>
          <p:nvPr/>
        </p:nvSpPr>
        <p:spPr>
          <a:xfrm>
            <a:off x="8332342" y="6400800"/>
            <a:ext cx="327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Americashealthranking.org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8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16ED-C750-1342-BAAD-5F8926545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OBESITY IN SOUTH CAROLINA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A6D987-8EA4-FE49-80CC-8A162C1C5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474" y="1231281"/>
            <a:ext cx="5178175" cy="53565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889F2-9A97-A342-950D-86F7ADFAA6DA}"/>
              </a:ext>
            </a:extLst>
          </p:cNvPr>
          <p:cNvSpPr txBox="1"/>
          <p:nvPr/>
        </p:nvSpPr>
        <p:spPr>
          <a:xfrm>
            <a:off x="8537825" y="6277510"/>
            <a:ext cx="324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Americashealthranking.org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C526-1989-BB4E-8302-D67980A5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EQUIPMENT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748DF-7D3A-5D45-951A-629938835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0433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Chairs</a:t>
            </a:r>
          </a:p>
          <a:p>
            <a:r>
              <a:rPr lang="en-US" dirty="0"/>
              <a:t>Wheel chairs </a:t>
            </a:r>
          </a:p>
          <a:p>
            <a:r>
              <a:rPr lang="en-US" dirty="0"/>
              <a:t>Scales</a:t>
            </a:r>
          </a:p>
          <a:p>
            <a:r>
              <a:rPr lang="en-US" dirty="0"/>
              <a:t>Commodes</a:t>
            </a:r>
          </a:p>
          <a:p>
            <a:r>
              <a:rPr lang="en-US" dirty="0"/>
              <a:t>Gurneys</a:t>
            </a:r>
          </a:p>
          <a:p>
            <a:r>
              <a:rPr lang="en-US" dirty="0"/>
              <a:t>Tables </a:t>
            </a:r>
          </a:p>
          <a:p>
            <a:pPr lvl="1"/>
            <a:r>
              <a:rPr lang="en-US" dirty="0"/>
              <a:t>Examining </a:t>
            </a:r>
          </a:p>
          <a:p>
            <a:pPr lvl="1"/>
            <a:r>
              <a:rPr lang="en-US" dirty="0"/>
              <a:t>Ultrasound </a:t>
            </a:r>
          </a:p>
          <a:p>
            <a:pPr lvl="1"/>
            <a:r>
              <a:rPr lang="en-US" dirty="0"/>
              <a:t>L &amp; D</a:t>
            </a:r>
          </a:p>
          <a:p>
            <a:pPr lvl="1"/>
            <a:r>
              <a:rPr lang="en-US" dirty="0"/>
              <a:t>Postpartum</a:t>
            </a:r>
          </a:p>
          <a:p>
            <a:pPr lvl="1"/>
            <a:r>
              <a:rPr lang="en-US" dirty="0"/>
              <a:t>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587A6-4F57-FA42-A6E6-1F3205047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91" y="1753318"/>
            <a:ext cx="3078680" cy="3351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E7ADD-E2BE-474F-9EC0-56FAD00D9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727" y="1753318"/>
            <a:ext cx="3650892" cy="35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4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1737-270C-5B48-9AD1-60C9533C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PREGNANCY COMPLICATIONS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DB8CE6-F313-2042-B7A3-A31FB428A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146" y="1503775"/>
            <a:ext cx="5085708" cy="49891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FCF67-7483-814A-AFEF-A1941C91A3F7}"/>
              </a:ext>
            </a:extLst>
          </p:cNvPr>
          <p:cNvSpPr txBox="1"/>
          <p:nvPr/>
        </p:nvSpPr>
        <p:spPr>
          <a:xfrm>
            <a:off x="8527550" y="6359703"/>
            <a:ext cx="282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ACOG PB 156,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4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C94B-486A-6A45-9ABB-192A89D0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ULTRASONOGRAPHY IN OBESE PATIENTS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D7BE32-6513-4247-8944-D47203C57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200" y="2515394"/>
            <a:ext cx="9245600" cy="2971800"/>
          </a:xfrm>
        </p:spPr>
      </p:pic>
    </p:spTree>
    <p:extLst>
      <p:ext uri="{BB962C8B-B14F-4D97-AF65-F5344CB8AC3E}">
        <p14:creationId xmlns:p14="http://schemas.microsoft.com/office/powerpoint/2010/main" val="321965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199</Words>
  <Application>Microsoft Macintosh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OBESITY IN PREGNANCY</vt:lpstr>
      <vt:lpstr>CLASSIFICATION OF OBESITY</vt:lpstr>
      <vt:lpstr>OBESITY IN SOUTH CAROLINA</vt:lpstr>
      <vt:lpstr>OBESITY IN SOUTH CAROLINA</vt:lpstr>
      <vt:lpstr>OBESITY IN SOUTH CAROLINA</vt:lpstr>
      <vt:lpstr>OBESITY IN SOUTH CAROLINA</vt:lpstr>
      <vt:lpstr>EQUIPMENT CONSIDERATIONS</vt:lpstr>
      <vt:lpstr>PREGNANCY COMPLICATIONS</vt:lpstr>
      <vt:lpstr>ULTRASONOGRAPHY IN OBESE PATIENTS</vt:lpstr>
      <vt:lpstr>CELL FREE SCREENING TESTS</vt:lpstr>
      <vt:lpstr>ANTEPARTUM COMPLICATIONS</vt:lpstr>
      <vt:lpstr>ANTEPARTUM COMPLICATIONS</vt:lpstr>
      <vt:lpstr>ANTENATAL TESTING</vt:lpstr>
      <vt:lpstr>ANTEPARTUM WEIGHT GAIN</vt:lpstr>
      <vt:lpstr>INTRAPARTUM</vt:lpstr>
      <vt:lpstr>POSTPARTUM</vt:lpstr>
      <vt:lpstr>UPCOMING SESSION WEDNESDAY  4/20/22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 IN PREGNANCY</dc:title>
  <dc:creator>Donna Johnson</dc:creator>
  <cp:lastModifiedBy>Grater, Rachel</cp:lastModifiedBy>
  <cp:revision>3</cp:revision>
  <dcterms:created xsi:type="dcterms:W3CDTF">2022-05-03T19:25:03Z</dcterms:created>
  <dcterms:modified xsi:type="dcterms:W3CDTF">2023-07-09T02:04:16Z</dcterms:modified>
</cp:coreProperties>
</file>