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y="6858000" cx="12192000"/>
  <p:notesSz cx="6858000" cy="9144000"/>
  <p:embeddedFontLst>
    <p:embeddedFont>
      <p:font typeface="Century Gothic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3" roundtripDataSignature="AMtx7mgrFrGYW2mzoeMKqbth0b2QYKJy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CenturyGothic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CenturyGothic-italic.fntdata"/><Relationship Id="rId30" Type="http://schemas.openxmlformats.org/officeDocument/2006/relationships/font" Target="fonts/CenturyGothic-bold.fntdata"/><Relationship Id="rId11" Type="http://schemas.openxmlformats.org/officeDocument/2006/relationships/slide" Target="slides/slide7.xml"/><Relationship Id="rId33" Type="http://customschemas.google.com/relationships/presentationmetadata" Target="metadata"/><Relationship Id="rId10" Type="http://schemas.openxmlformats.org/officeDocument/2006/relationships/slide" Target="slides/slide6.xml"/><Relationship Id="rId32" Type="http://schemas.openxmlformats.org/officeDocument/2006/relationships/font" Target="fonts/CenturyGothic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Speaks to physiology but doesn’t tell us what the disease is</a:t>
            </a:r>
            <a:endParaRPr/>
          </a:p>
        </p:txBody>
      </p:sp>
      <p:sp>
        <p:nvSpPr>
          <p:cNvPr id="231" name="Google Shape;231;p4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Due to poor data available, lower wt gain targets were not recommended for larger BMI categories.</a:t>
            </a:r>
            <a:endParaRPr/>
          </a:p>
        </p:txBody>
      </p:sp>
      <p:sp>
        <p:nvSpPr>
          <p:cNvPr id="248" name="Google Shape;248;p4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5" name="Google Shape;255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 used to be vigilant about weight restriction in these patients if &gt;40 BMI.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Due to the recent data, I now work with the patient and try to use the motivational discussion re: wt retention and have them consider seeing our DM educators for diet teaching.  If truly motivated, I am encouraging of limited wt gain.  If they are struggling with the idea, I really point out the IOM guides and repeatedly discuss wt gain and praise them for efforts they make.</a:t>
            </a:r>
            <a:endParaRPr/>
          </a:p>
        </p:txBody>
      </p:sp>
      <p:sp>
        <p:nvSpPr>
          <p:cNvPr id="256" name="Google Shape;256;p4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2" name="Google Shape;262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One thing often overlooked is the impact that obesity has on care for the paient.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1-must have proper quipment.  Most OR table accomadate 400-450 lbs.  May put 2 tables together.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2- staff MUST be allowed to add  people to help positioning, etc.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 physician, nurse injury, accessibility to sugery site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4-difficult monitory fetus and risk poor outcome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5- tough delivery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6- incision type, etc</a:t>
            </a:r>
            <a:endParaRPr/>
          </a:p>
        </p:txBody>
      </p:sp>
      <p:sp>
        <p:nvSpPr>
          <p:cNvPr id="263" name="Google Shape;263;p4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9" name="Google Shape;269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Motivation interviewingtechniques involve individualized pt-cetered approach toward exploring  and resolving ambivalence.  Helps with moving through the stages of dealing wit unhealthy behavior.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Meds—care using close to pregnancy—anorectics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Some evidence of weight control in pregnancy with diet, exercise and glycemic index low diet lessens BWt by 15%</a:t>
            </a:r>
            <a:endParaRPr/>
          </a:p>
        </p:txBody>
      </p:sp>
      <p:sp>
        <p:nvSpPr>
          <p:cNvPr id="270" name="Google Shape;270;p4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Accurate methods are used in gyms but not widely studied or applied in medical  arena</a:t>
            </a:r>
            <a:endParaRPr/>
          </a:p>
        </p:txBody>
      </p:sp>
      <p:sp>
        <p:nvSpPr>
          <p:cNvPr id="160" name="Google Shape;160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Recognized that in normal framed people, th weight was proportiona;l to ht squared.  Epidiomio;ogic tstudies in 1972 started using the BMI and in 1995, WHO set the dx by BMI we use today.</a:t>
            </a:r>
            <a:endParaRPr/>
          </a:p>
        </p:txBody>
      </p:sp>
      <p:sp>
        <p:nvSpPr>
          <p:cNvPr id="167" name="Google Shape;167;p3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 data to suggest that W/H ratio and Waist alone or together are any better than BMI at predicting morbidity and mortality</a:t>
            </a:r>
            <a:endParaRPr/>
          </a:p>
        </p:txBody>
      </p:sp>
      <p:sp>
        <p:nvSpPr>
          <p:cNvPr id="181" name="Google Shape;181;p3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Visceral fat is associated with central obesity—it is the most metabolically active fat causing insulin resistance and high lipids.  Confirmed by dexa scans, CT and MRI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  <a:highlight>
                  <a:srgbClr val="FFFF00"/>
                </a:highlight>
              </a:rPr>
              <a:t>THIS IS A SCREENING TOOL AND SHOULD BE USED AS SUCH!!</a:t>
            </a:r>
            <a:endParaRPr/>
          </a:p>
        </p:txBody>
      </p:sp>
      <p:sp>
        <p:nvSpPr>
          <p:cNvPr id="188" name="Google Shape;188;p3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3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3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5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7" name="Google Shape;27;p53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53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53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3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3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62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62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7" name="Google Shape;87;p6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6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6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3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63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3" name="Google Shape;93;p6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6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6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4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64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9" name="Google Shape;99;p64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0" name="Google Shape;100;p6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6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6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6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6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5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65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6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6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6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6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66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66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5" name="Google Shape;115;p6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6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6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6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7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67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3" name="Google Shape;123;p67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6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6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6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8"/>
          <p:cNvSpPr txBox="1"/>
          <p:nvPr>
            <p:ph idx="1" type="body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0" name="Google Shape;130;p6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6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6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9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69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6" name="Google Shape;136;p6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6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6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4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4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5" name="Google Shape;35;p5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5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5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5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6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7" name="Google Shape;47;p56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8" name="Google Shape;48;p5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5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5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7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7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4" name="Google Shape;54;p57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5" name="Google Shape;55;p57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56" name="Google Shape;56;p57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7" name="Google Shape;57;p5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5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5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0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60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2" name="Google Shape;72;p60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3" name="Google Shape;73;p6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6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6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1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1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61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0" name="Google Shape;80;p6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6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6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5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" name="Google Shape;13;p5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5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" name="Google Shape;15;p5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6" name="Google Shape;16;p5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7" name="Google Shape;17;p5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p5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9" name="Google Shape;19;p5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0" name="Google Shape;20;p5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ctrTitle"/>
          </p:nvPr>
        </p:nvSpPr>
        <p:spPr>
          <a:xfrm>
            <a:off x="1675645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entury Gothic"/>
              <a:buNone/>
            </a:pPr>
            <a:r>
              <a:rPr b="1" lang="en-US" sz="9600"/>
              <a:t>OBESITY IN PREGNANCY</a:t>
            </a:r>
            <a:endParaRPr/>
          </a:p>
        </p:txBody>
      </p:sp>
      <p:sp>
        <p:nvSpPr>
          <p:cNvPr id="144" name="Google Shape;144;p28"/>
          <p:cNvSpPr txBox="1"/>
          <p:nvPr>
            <p:ph idx="1" type="subTitle"/>
          </p:nvPr>
        </p:nvSpPr>
        <p:spPr>
          <a:xfrm>
            <a:off x="1711011" y="4573539"/>
            <a:ext cx="7930268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-US" sz="6000">
                <a:solidFill>
                  <a:schemeClr val="lt1"/>
                </a:solidFill>
              </a:rPr>
              <a:t>Berry Campbell, MD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/>
          <p:nvPr>
            <p:ph type="title"/>
          </p:nvPr>
        </p:nvSpPr>
        <p:spPr>
          <a:xfrm>
            <a:off x="0" y="66407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AMA STATEMENT</a:t>
            </a:r>
            <a:endParaRPr/>
          </a:p>
        </p:txBody>
      </p:sp>
      <p:sp>
        <p:nvSpPr>
          <p:cNvPr id="203" name="Google Shape;203;p37"/>
          <p:cNvSpPr txBox="1"/>
          <p:nvPr>
            <p:ph idx="1" type="body"/>
          </p:nvPr>
        </p:nvSpPr>
        <p:spPr>
          <a:xfrm>
            <a:off x="0" y="177512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BMI should not be used as a sole criterion to deny appropriate insurance reimbursement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BMI classification can be misleading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BMI classification is flawed, harmful to communities of color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b="1" lang="en-US"/>
              <a:t>TERMINOLOGY:  OBESITY</a:t>
            </a:r>
            <a:endParaRPr/>
          </a:p>
        </p:txBody>
      </p:sp>
      <p:sp>
        <p:nvSpPr>
          <p:cNvPr id="209" name="Google Shape;209;p38"/>
          <p:cNvSpPr txBox="1"/>
          <p:nvPr>
            <p:ph idx="1" type="body"/>
          </p:nvPr>
        </p:nvSpPr>
        <p:spPr>
          <a:xfrm>
            <a:off x="0" y="1621366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Chronic condition/disease</a:t>
            </a:r>
            <a:endParaRPr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                     </a:t>
            </a:r>
            <a:r>
              <a:rPr lang="en-US" sz="2800">
                <a:solidFill>
                  <a:srgbClr val="FF0000"/>
                </a:solidFill>
              </a:rPr>
              <a:t>VS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Risk factor for disease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lang="en-US" sz="4000"/>
              <a:t>OBESITY</a:t>
            </a:r>
            <a:endParaRPr/>
          </a:p>
        </p:txBody>
      </p:sp>
      <p:sp>
        <p:nvSpPr>
          <p:cNvPr id="215" name="Google Shape;215;p39"/>
          <p:cNvSpPr txBox="1"/>
          <p:nvPr>
            <p:ph idx="1" type="body"/>
          </p:nvPr>
        </p:nvSpPr>
        <p:spPr>
          <a:xfrm>
            <a:off x="0" y="1401417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Tainted with negativity, blame and bias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Change approach with patients and/or change name?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0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NAME GAME</a:t>
            </a:r>
            <a:endParaRPr/>
          </a:p>
        </p:txBody>
      </p:sp>
      <p:sp>
        <p:nvSpPr>
          <p:cNvPr id="221" name="Google Shape;221;p40"/>
          <p:cNvSpPr txBox="1"/>
          <p:nvPr>
            <p:ph idx="1" type="body"/>
          </p:nvPr>
        </p:nvSpPr>
        <p:spPr>
          <a:xfrm>
            <a:off x="0" y="1621366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Diabetes vs People living with diabetes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Obesity vs People living with obesity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Believed to create less stigma, negativity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1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entury Gothic"/>
              <a:buNone/>
            </a:pPr>
            <a:r>
              <a:rPr b="1" lang="en-US"/>
              <a:t>LANCET DIABETES &amp; ENDOCRINOLOGY COMMISSION ON DEFINITION AND DX OF CLINICAL OBESITY</a:t>
            </a:r>
            <a:endParaRPr/>
          </a:p>
        </p:txBody>
      </p:sp>
      <p:sp>
        <p:nvSpPr>
          <p:cNvPr id="227" name="Google Shape;227;p41"/>
          <p:cNvSpPr txBox="1"/>
          <p:nvPr>
            <p:ph idx="1" type="body"/>
          </p:nvPr>
        </p:nvSpPr>
        <p:spPr>
          <a:xfrm>
            <a:off x="0" y="1910301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Obesity so stigmatized, need to change name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60 member commission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Report expected this fall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2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Adiposity-based chronic disease (ABCD)—already adopted by AACE</a:t>
            </a:r>
            <a:endParaRPr/>
          </a:p>
          <a:p>
            <a:pPr indent="0" lvl="0" marL="0" rtl="0" algn="l">
              <a:spcBef>
                <a:spcPts val="124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 sz="3200"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Clinical obesity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3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Chronic relapsing disease which in turn acts as a gateway to a range of other non-communicable diseases</a:t>
            </a:r>
            <a:endParaRPr/>
          </a:p>
          <a:p>
            <a:pPr indent="-184150" lvl="0" marL="28575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en-US"/>
              <a:t>                                                                                                  </a:t>
            </a:r>
            <a:r>
              <a:rPr b="1" lang="en-US" sz="1400">
                <a:solidFill>
                  <a:schemeClr val="lt1"/>
                </a:solidFill>
              </a:rPr>
              <a:t>AMA 2013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 AND BIAS</a:t>
            </a:r>
            <a:endParaRPr/>
          </a:p>
        </p:txBody>
      </p:sp>
      <p:sp>
        <p:nvSpPr>
          <p:cNvPr id="244" name="Google Shape;244;p44"/>
          <p:cNvSpPr txBox="1"/>
          <p:nvPr>
            <p:ph idx="1" type="body"/>
          </p:nvPr>
        </p:nvSpPr>
        <p:spPr>
          <a:xfrm>
            <a:off x="119669" y="1759226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1920"/>
              <a:buChar char="▶"/>
            </a:pPr>
            <a:r>
              <a:rPr lang="en-US" sz="2400"/>
              <a:t>Counsel all on diet, weight gain—NOT just obese</a:t>
            </a:r>
            <a:endParaRPr/>
          </a:p>
          <a:p>
            <a:pPr indent="-285750" lvl="0" marL="285750" rtl="0" algn="l">
              <a:spcBef>
                <a:spcPts val="1080"/>
              </a:spcBef>
              <a:spcAft>
                <a:spcPts val="0"/>
              </a:spcAft>
              <a:buSzPts val="1920"/>
              <a:buChar char="▶"/>
            </a:pPr>
            <a:r>
              <a:rPr lang="en-US" sz="2400"/>
              <a:t>Focus on overall health and medical risks</a:t>
            </a:r>
            <a:endParaRPr/>
          </a:p>
          <a:p>
            <a:pPr indent="-285750" lvl="0" marL="285750" rtl="0" algn="l">
              <a:spcBef>
                <a:spcPts val="1080"/>
              </a:spcBef>
              <a:spcAft>
                <a:spcPts val="0"/>
              </a:spcAft>
              <a:buSzPts val="1920"/>
              <a:buChar char="▶"/>
            </a:pPr>
            <a:r>
              <a:rPr lang="en-US" sz="2400"/>
              <a:t>Patient centered counseling</a:t>
            </a:r>
            <a:endParaRPr/>
          </a:p>
          <a:p>
            <a:pPr indent="-285750" lvl="0" marL="285750" rtl="0" algn="l">
              <a:spcBef>
                <a:spcPts val="1080"/>
              </a:spcBef>
              <a:spcAft>
                <a:spcPts val="0"/>
              </a:spcAft>
              <a:buSzPts val="1920"/>
              <a:buChar char="▶"/>
            </a:pPr>
            <a:r>
              <a:rPr lang="en-US" sz="2400"/>
              <a:t>Understand obesity is a medical condition</a:t>
            </a:r>
            <a:endParaRPr/>
          </a:p>
          <a:p>
            <a:pPr indent="-285750" lvl="0" marL="285750" rtl="0" algn="l">
              <a:spcBef>
                <a:spcPts val="1080"/>
              </a:spcBef>
              <a:spcAft>
                <a:spcPts val="0"/>
              </a:spcAft>
              <a:buSzPts val="1920"/>
              <a:buChar char="▶"/>
            </a:pPr>
            <a:r>
              <a:rPr lang="en-US" sz="2400"/>
              <a:t>UNDERSTAND: most of these patients have had a negative experience with health care providers—approach with sensitivity understanding stigma with obesity</a:t>
            </a:r>
            <a:endParaRPr/>
          </a:p>
          <a:p>
            <a:pPr indent="-285750" lvl="0" marL="285750" rtl="0" algn="l">
              <a:spcBef>
                <a:spcPts val="1080"/>
              </a:spcBef>
              <a:spcAft>
                <a:spcPts val="0"/>
              </a:spcAft>
              <a:buSzPts val="1920"/>
              <a:buChar char="▶"/>
            </a:pPr>
            <a:r>
              <a:rPr lang="en-US" sz="2400"/>
              <a:t>One slide doesn’t do justice: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5"/>
          <p:cNvSpPr txBox="1"/>
          <p:nvPr>
            <p:ph type="title"/>
          </p:nvPr>
        </p:nvSpPr>
        <p:spPr>
          <a:xfrm>
            <a:off x="0" y="545715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 IN PREGNANCY</a:t>
            </a:r>
            <a:br>
              <a:rPr b="1" lang="en-US" sz="4000"/>
            </a:br>
            <a:r>
              <a:rPr b="1" lang="en-US" sz="4000"/>
              <a:t>WEIGHT GAIN IN PREGNANCY: IOM</a:t>
            </a:r>
            <a:endParaRPr/>
          </a:p>
        </p:txBody>
      </p:sp>
      <p:pic>
        <p:nvPicPr>
          <p:cNvPr id="251" name="Google Shape;251;p4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3989" y="2052781"/>
            <a:ext cx="8889191" cy="4006273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45"/>
          <p:cNvSpPr txBox="1"/>
          <p:nvPr/>
        </p:nvSpPr>
        <p:spPr>
          <a:xfrm>
            <a:off x="8719127" y="6502112"/>
            <a:ext cx="3703981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ACOG Practice Bulletin #230, June 2021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6"/>
          <p:cNvSpPr txBox="1"/>
          <p:nvPr>
            <p:ph type="title"/>
          </p:nvPr>
        </p:nvSpPr>
        <p:spPr>
          <a:xfrm>
            <a:off x="0" y="244764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 IN PREGNANCY</a:t>
            </a:r>
            <a:br>
              <a:rPr b="1" lang="en-US" sz="4000"/>
            </a:br>
            <a:r>
              <a:rPr b="1" lang="en-US" sz="4000"/>
              <a:t>SIGNIFICANCE—WEIGHT GAIN RESTRICTION</a:t>
            </a:r>
            <a:endParaRPr/>
          </a:p>
        </p:txBody>
      </p:sp>
      <p:sp>
        <p:nvSpPr>
          <p:cNvPr id="259" name="Google Shape;259;p46"/>
          <p:cNvSpPr txBox="1"/>
          <p:nvPr>
            <p:ph idx="1" type="body"/>
          </p:nvPr>
        </p:nvSpPr>
        <p:spPr>
          <a:xfrm>
            <a:off x="83847" y="2255982"/>
            <a:ext cx="10611861" cy="43572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ct val="80000"/>
              <a:buChar char="▶"/>
            </a:pPr>
            <a:r>
              <a:rPr lang="en-US" sz="2800"/>
              <a:t>Should we encourage &lt; 11 lbs weight gain in the super-obese?</a:t>
            </a:r>
            <a:endParaRPr/>
          </a:p>
          <a:p>
            <a:pPr indent="-285750" lvl="0" marL="285750" rtl="0" algn="l"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US" sz="2800"/>
              <a:t>&lt; 11 lbs gained in obese—9.6% SGA vs 4.9% in &gt; 11 lbs gained </a:t>
            </a:r>
            <a:endParaRPr/>
          </a:p>
          <a:p>
            <a:pPr indent="-285750" lvl="0" marL="285750" rtl="0" algn="l">
              <a:spcBef>
                <a:spcPts val="1118"/>
              </a:spcBef>
              <a:spcAft>
                <a:spcPts val="0"/>
              </a:spcAft>
              <a:buSzPct val="80000"/>
              <a:buChar char="▶"/>
            </a:pPr>
            <a:r>
              <a:rPr lang="en-US" sz="2800"/>
              <a:t>Other studies confirm with slight increased risk of FGR &lt;3%tile        </a:t>
            </a:r>
            <a:endParaRPr/>
          </a:p>
          <a:p>
            <a:pPr indent="0" lvl="0" marL="0" rtl="0" algn="l">
              <a:spcBef>
                <a:spcPts val="97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97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970"/>
              </a:spcBef>
              <a:spcAft>
                <a:spcPts val="0"/>
              </a:spcAft>
              <a:buSzPct val="80000"/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822"/>
              </a:spcBef>
              <a:spcAft>
                <a:spcPts val="0"/>
              </a:spcAft>
              <a:buSzPct val="80000"/>
              <a:buNone/>
            </a:pPr>
            <a:r>
              <a:rPr b="1" lang="en-US" sz="1200">
                <a:solidFill>
                  <a:schemeClr val="lt1"/>
                </a:solidFill>
              </a:rPr>
              <a:t>Am J Obstet Gynecol 2014;211:137.e1-e7. (Level II-2)</a:t>
            </a:r>
            <a:endParaRPr/>
          </a:p>
          <a:p>
            <a:pPr indent="0" lvl="0" marL="0" rtl="0" algn="r">
              <a:spcBef>
                <a:spcPts val="970"/>
              </a:spcBef>
              <a:spcAft>
                <a:spcPts val="0"/>
              </a:spcAft>
              <a:buSzPct val="80000"/>
              <a:buNone/>
            </a:pPr>
            <a:r>
              <a:rPr b="1" lang="en-US" sz="1200">
                <a:solidFill>
                  <a:schemeClr val="lt1"/>
                </a:solidFill>
              </a:rPr>
              <a:t>PLoS One 2015;10:e0132650 (Meta-analysis)</a:t>
            </a:r>
            <a:r>
              <a:rPr b="1" lang="en-US">
                <a:solidFill>
                  <a:schemeClr val="lt1"/>
                </a:solidFill>
              </a:rPr>
              <a:t>                                                                       </a:t>
            </a:r>
            <a:endParaRPr b="1" sz="1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</a:t>
            </a:r>
            <a:endParaRPr/>
          </a:p>
        </p:txBody>
      </p:sp>
      <p:sp>
        <p:nvSpPr>
          <p:cNvPr id="150" name="Google Shape;150;p29"/>
          <p:cNvSpPr txBox="1"/>
          <p:nvPr>
            <p:ph idx="1" type="body"/>
          </p:nvPr>
        </p:nvSpPr>
        <p:spPr>
          <a:xfrm>
            <a:off x="135572" y="1425271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Diagnosis (use of BMI appropriate?)</a:t>
            </a:r>
            <a:endParaRPr/>
          </a:p>
          <a:p>
            <a:pPr indent="-123190" lvl="0" marL="285750" rtl="0" algn="l">
              <a:spcBef>
                <a:spcPts val="124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 sz="3200"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Terminology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7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 IN PREGNANCY</a:t>
            </a:r>
            <a:br>
              <a:rPr b="1" lang="en-US" sz="4000"/>
            </a:br>
            <a:r>
              <a:rPr b="1" lang="en-US" sz="4000"/>
              <a:t>SIGNIFICANCE-LOGISTICS</a:t>
            </a:r>
            <a:endParaRPr/>
          </a:p>
        </p:txBody>
      </p:sp>
      <p:sp>
        <p:nvSpPr>
          <p:cNvPr id="266" name="Google Shape;266;p47"/>
          <p:cNvSpPr txBox="1"/>
          <p:nvPr>
            <p:ph idx="1" type="body"/>
          </p:nvPr>
        </p:nvSpPr>
        <p:spPr>
          <a:xfrm>
            <a:off x="250103" y="2320636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Birthing beds</a:t>
            </a:r>
            <a:endParaRPr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Monitoring equipment</a:t>
            </a:r>
            <a:endParaRPr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BP cuffs, compression devices</a:t>
            </a:r>
            <a:endParaRPr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OR tables</a:t>
            </a:r>
            <a:endParaRPr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Staffing</a:t>
            </a:r>
            <a:endParaRPr/>
          </a:p>
          <a:p>
            <a:pPr indent="-285750" lvl="0" marL="285750" rtl="0" algn="l">
              <a:spcBef>
                <a:spcPts val="1240"/>
              </a:spcBef>
              <a:spcAft>
                <a:spcPts val="0"/>
              </a:spcAft>
              <a:buSzPts val="2560"/>
              <a:buChar char="▶"/>
            </a:pPr>
            <a:r>
              <a:rPr lang="en-US" sz="3200"/>
              <a:t>Patient positioning concerns; physician accessibility to surgical site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8"/>
          <p:cNvSpPr txBox="1"/>
          <p:nvPr>
            <p:ph type="title"/>
          </p:nvPr>
        </p:nvSpPr>
        <p:spPr>
          <a:xfrm>
            <a:off x="0" y="369454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 IN PREGNANCY</a:t>
            </a:r>
            <a:br>
              <a:rPr b="1" lang="en-US" sz="4000"/>
            </a:br>
            <a:r>
              <a:rPr b="1" lang="en-US" sz="4000"/>
              <a:t>SIGNIFICANCE-PRECONCEPTION CARE</a:t>
            </a:r>
            <a:endParaRPr/>
          </a:p>
        </p:txBody>
      </p:sp>
      <p:sp>
        <p:nvSpPr>
          <p:cNvPr id="273" name="Google Shape;273;p48"/>
          <p:cNvSpPr txBox="1"/>
          <p:nvPr>
            <p:ph idx="1" type="body"/>
          </p:nvPr>
        </p:nvSpPr>
        <p:spPr>
          <a:xfrm>
            <a:off x="203922" y="2237509"/>
            <a:ext cx="9845242" cy="44865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Motivational interview methods promote wt loss, diet modification and exercise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Normal BMI is the goal BUT 5-7% wt loss significantly improves health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Medications may be used pre-pregnancy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Diet, exercise and behavior modification are the basics</a:t>
            </a:r>
            <a:endParaRPr/>
          </a:p>
          <a:p>
            <a:pPr indent="-184150" lvl="0" marL="28575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-184150" lvl="0" marL="28575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4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9209" y="538017"/>
            <a:ext cx="6121589" cy="59938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5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60808" y="2071254"/>
            <a:ext cx="6686374" cy="3614738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50"/>
          <p:cNvSpPr txBox="1"/>
          <p:nvPr/>
        </p:nvSpPr>
        <p:spPr>
          <a:xfrm>
            <a:off x="1828800" y="646545"/>
            <a:ext cx="7389091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Table 1: Note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5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4873" y="129638"/>
            <a:ext cx="10828106" cy="6598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</a:t>
            </a:r>
            <a:br>
              <a:rPr b="1" lang="en-US" sz="4000"/>
            </a:br>
            <a:r>
              <a:rPr b="1" lang="en-US" sz="4000"/>
              <a:t>OTHER METHODS OF DIAGNOSIS</a:t>
            </a:r>
            <a:endParaRPr/>
          </a:p>
        </p:txBody>
      </p:sp>
      <p:sp>
        <p:nvSpPr>
          <p:cNvPr id="156" name="Google Shape;156;p30"/>
          <p:cNvSpPr txBox="1"/>
          <p:nvPr>
            <p:ph idx="1" type="body"/>
          </p:nvPr>
        </p:nvSpPr>
        <p:spPr>
          <a:xfrm>
            <a:off x="175328" y="2045473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Metropolitan Life Insurance actuarial table pre-70’s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BMI -1980’s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Waist measures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Waist/hip ratio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Problems:  poorly standardized measures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OBESITY: DIAGNOSIS</a:t>
            </a:r>
            <a:endParaRPr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79912" y="1822836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Percentage body fat excessive women &gt;30-35%; men &gt;20-25%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Methods: too complex (water immersion plethysmography) or inaccurate (skinfold)</a:t>
            </a:r>
            <a:endParaRPr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Less complex but expensive although accurate: DEXA, multi-frequency bioimpedance, air displacement plethysmography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OBESITY: DIAGNOSIS</a:t>
            </a:r>
            <a:br>
              <a:rPr b="1" lang="en-US" sz="4000"/>
            </a:br>
            <a:r>
              <a:rPr b="1" lang="en-US" sz="4000">
                <a:highlight>
                  <a:srgbClr val="C0C0C0"/>
                </a:highlight>
              </a:rPr>
              <a:t>BMI</a:t>
            </a:r>
            <a:endParaRPr/>
          </a:p>
        </p:txBody>
      </p:sp>
      <p:sp>
        <p:nvSpPr>
          <p:cNvPr id="170" name="Google Shape;170;p32"/>
          <p:cNvSpPr txBox="1"/>
          <p:nvPr>
            <p:ph idx="1" type="body"/>
          </p:nvPr>
        </p:nvSpPr>
        <p:spPr>
          <a:xfrm>
            <a:off x="151474" y="1798982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Developed over 200 years ago by mathematician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Weight (kg)/height (M²)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Developed for population study creating an “ideal body weight”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Caucasian derived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0" y="-223214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OBESITY</a:t>
            </a:r>
            <a:endParaRPr/>
          </a:p>
        </p:txBody>
      </p:sp>
      <p:pic>
        <p:nvPicPr>
          <p:cNvPr id="176" name="Google Shape;176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47636" y="300133"/>
            <a:ext cx="7210050" cy="6165411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33"/>
          <p:cNvSpPr txBox="1"/>
          <p:nvPr/>
        </p:nvSpPr>
        <p:spPr>
          <a:xfrm>
            <a:off x="9051637" y="6557867"/>
            <a:ext cx="320501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ACOG Practice Bulletin #230, June 2021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4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BMI: DRAWBACKS</a:t>
            </a:r>
            <a:endParaRPr/>
          </a:p>
        </p:txBody>
      </p:sp>
      <p:sp>
        <p:nvSpPr>
          <p:cNvPr id="184" name="Google Shape;184;p34"/>
          <p:cNvSpPr txBox="1"/>
          <p:nvPr>
            <p:ph idx="1" type="body"/>
          </p:nvPr>
        </p:nvSpPr>
        <p:spPr>
          <a:xfrm>
            <a:off x="0" y="2140888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Simplicity led to widespread application to general population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Ignores waist size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No allowance for bone, muscle mass</a:t>
            </a:r>
            <a:endParaRPr/>
          </a:p>
          <a:p>
            <a:pPr indent="-143510" lvl="0" marL="28575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                                            </a:t>
            </a:r>
            <a:r>
              <a:rPr b="1" lang="en-US" sz="1400">
                <a:solidFill>
                  <a:schemeClr val="lt1"/>
                </a:solidFill>
              </a:rPr>
              <a:t>AMA J Ethics: Apr 2010; Lopez-Jimenez F et al.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BMI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0" y="1621366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40-50% false negative (labeled normal with excess body fat and at risk)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8-10% false positive (labeled obese incorrectly—high muscle mass)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BMI does not take into account fat distribution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/>
          <p:nvPr>
            <p:ph type="title"/>
          </p:nvPr>
        </p:nvSpPr>
        <p:spPr>
          <a:xfrm>
            <a:off x="0" y="0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entury Gothic"/>
              <a:buNone/>
            </a:pPr>
            <a:r>
              <a:rPr b="1" lang="en-US" sz="4000"/>
              <a:t>BMI: PROS</a:t>
            </a:r>
            <a:endParaRPr/>
          </a:p>
        </p:txBody>
      </p:sp>
      <p:sp>
        <p:nvSpPr>
          <p:cNvPr id="197" name="Google Shape;197;p36"/>
          <p:cNvSpPr txBox="1"/>
          <p:nvPr>
            <p:ph idx="1" type="body"/>
          </p:nvPr>
        </p:nvSpPr>
        <p:spPr>
          <a:xfrm>
            <a:off x="0" y="1093599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spcBef>
                <a:spcPts val="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Cheap and easy</a:t>
            </a:r>
            <a:endParaRPr/>
          </a:p>
          <a:p>
            <a:pPr indent="-285750" lvl="0" marL="285750" rtl="0" algn="l">
              <a:spcBef>
                <a:spcPts val="1160"/>
              </a:spcBef>
              <a:spcAft>
                <a:spcPts val="0"/>
              </a:spcAft>
              <a:buSzPts val="2240"/>
              <a:buChar char="▶"/>
            </a:pPr>
            <a:r>
              <a:rPr lang="en-US" sz="2800"/>
              <a:t>Already universally utilized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2023-07-30T19:18:21Z</dcterms:created>
  <dc:creator>berry campbell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0x010100E81BF6DE1C58354186B29821B66D01A5</vt:lpwstr>
  </property>
</Properties>
</file>