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301" r:id="rId3"/>
    <p:sldId id="386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1022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yars, Lisa" initials="BL" lastIdx="10" clrIdx="0">
    <p:extLst>
      <p:ext uri="{19B8F6BF-5375-455C-9EA6-DF929625EA0E}">
        <p15:presenceInfo xmlns:p15="http://schemas.microsoft.com/office/powerpoint/2012/main" userId="S::lmb44@musc.edu::1e6285b7-7f33-4078-9eb1-856d63379f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4694" autoAdjust="0"/>
  </p:normalViewPr>
  <p:slideViewPr>
    <p:cSldViewPr snapToGrid="0">
      <p:cViewPr varScale="1">
        <p:scale>
          <a:sx n="94" d="100"/>
          <a:sy n="94" d="100"/>
        </p:scale>
        <p:origin x="1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AC7DA9-BEF1-41FD-AC62-7207F308B6DB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2CDCA2-E107-4431-A72D-C636800D5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2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5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603620"/>
                </a:solidFill>
                <a:effectLst/>
                <a:latin typeface="Cambria" panose="02040503050406030204" pitchFamily="18" charset="0"/>
              </a:rPr>
              <a:t>Treatment Recommendations for Acute Postpartum Psychosis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Benzodiazepine (lorazepam 0.5-1.5 mg TID)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Antipsychotic (high potency preferred, haloperidol 2-6 mg or olanzapine 10-15 mg)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Lithium (to achieve serum level of 0.8-1.2 mmol/L)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Taper benzodiazepine and antipsychotic once symptom remission achieved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Continue Lithium monotherapy for 9 months (can lower to achieve serum level of 0.6-0.8 after symptom remission if severe side effects)</a:t>
            </a:r>
          </a:p>
          <a:p>
            <a:pPr algn="l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For future pregnancies, begin prophylactic Lithium monotherapy during pregnancy or immediately postpartum</a:t>
            </a:r>
          </a:p>
          <a:p>
            <a:pPr algn="l">
              <a:lnSpc>
                <a:spcPts val="2250"/>
              </a:lnSpc>
              <a:spcBef>
                <a:spcPts val="1000"/>
              </a:spcBef>
              <a:spcAft>
                <a:spcPts val="1000"/>
              </a:spcAft>
            </a:pP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7AE77-7296-D146-8271-C8F88F719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2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Pre-eclampsia- mixed results</a:t>
            </a:r>
          </a:p>
          <a:p>
            <a:r>
              <a:rPr lang="en-US" dirty="0"/>
              <a:t>Immune (thyroiditis)</a:t>
            </a:r>
          </a:p>
          <a:p>
            <a:r>
              <a:rPr lang="en-US" dirty="0"/>
              <a:t>Hormones/ Case reports</a:t>
            </a:r>
          </a:p>
          <a:p>
            <a:r>
              <a:rPr lang="en-US" dirty="0"/>
              <a:t>	Hypo parathyroiditis </a:t>
            </a:r>
          </a:p>
          <a:p>
            <a:r>
              <a:rPr lang="en-US" dirty="0"/>
              <a:t>	Sheehan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5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603620"/>
                </a:solidFill>
                <a:effectLst/>
                <a:latin typeface="Cambria" panose="02040503050406030204" pitchFamily="18" charset="0"/>
              </a:rPr>
              <a:t>– Important Screening Questions for Patient and/or Family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this the patient’s first psychiatric presentation?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If she has a psychiatric history, is it of depression, mania, or both?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there any family history of bipolar disorder?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 the patient been using any substances?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Does the patient have thoughts of harming herself or the child?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Important to ask this in a non-judgmental fashion, for example: “It can be very overwhelming to be a new mother. Sometimes women have scary thoughts; they might think about hurting themselves, or hurting their babies. Has that ever happened to you?”</a:t>
            </a: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2000"/>
              </a:spcBef>
              <a:spcAft>
                <a:spcPts val="2000"/>
              </a:spcAft>
            </a:pPr>
            <a:b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5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603620"/>
                </a:solidFill>
                <a:effectLst/>
                <a:latin typeface="Cambria" panose="02040503050406030204" pitchFamily="18" charset="0"/>
              </a:rPr>
              <a:t>– Important Screening Questions for Patient and/or Family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this the patient’s first psychiatric presentation?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If she has a psychiatric history, is it of depression, mania, or both?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there any family history of bipolar disorder?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 the patient been using any substances?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Does the patient have thoughts of harming herself or the child?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Important to ask this in a non-judgmental fashion, for example: “It can be very overwhelming to be a new mother. Sometimes women have scary thoughts; they might think about hurting themselves, or hurting their babies. Has that ever happened to you?”</a:t>
            </a: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2000"/>
              </a:spcBef>
              <a:spcAft>
                <a:spcPts val="2000"/>
              </a:spcAft>
            </a:pPr>
            <a:b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25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rgbClr val="603620"/>
                </a:solidFill>
                <a:effectLst/>
                <a:latin typeface="Cambria" panose="02040503050406030204" pitchFamily="18" charset="0"/>
              </a:rPr>
              <a:t>– Important Screening Questions for Patient and/or Family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this the patient’s first psychiatric presentation?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If she has a psychiatric history, is it of depression, mania, or both?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Is there any family history of bipolar disorder?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 the patient been using any substances?</a:t>
            </a:r>
          </a:p>
          <a:p>
            <a:pPr algn="l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Does the patient have thoughts of harming herself or the child? </a:t>
            </a:r>
            <a:r>
              <a:rPr lang="en-US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Important to ask this in a non-judgmental fashion, for example: “It can be very overwhelming to be a new mother. Sometimes women have scary thoughts; they might think about hurting themselves, or hurting their babies. Has that ever happened to you?”</a:t>
            </a: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2000"/>
              </a:spcBef>
              <a:spcAft>
                <a:spcPts val="2000"/>
              </a:spcAft>
            </a:pPr>
            <a:b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</a:br>
            <a:endParaRPr lang="en-US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CDCA2-E107-4431-A72D-C636800D5D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8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2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FBD1-FE45-4A6A-928C-EFCB9050C2E7}" type="datetime1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CDDC-852B-4659-A17B-69C525ED5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Layout without Gradient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475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3" r:id="rId3"/>
    <p:sldLayoutId id="2147483684" r:id="rId4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A45EB-14B4-49FD-9A1A-A17A8D84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45" y="1066800"/>
            <a:ext cx="6166786" cy="472440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Postpartum psychosis</a:t>
            </a:r>
            <a:endParaRPr lang="en-US" sz="54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DBCFA2-871A-406B-99B2-0985C80A0376}"/>
              </a:ext>
            </a:extLst>
          </p:cNvPr>
          <p:cNvSpPr txBox="1">
            <a:spLocks/>
          </p:cNvSpPr>
          <p:nvPr/>
        </p:nvSpPr>
        <p:spPr>
          <a:xfrm>
            <a:off x="7534655" y="1066800"/>
            <a:ext cx="4376608" cy="472440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Connie Guille MD</a:t>
            </a:r>
          </a:p>
          <a:p>
            <a:r>
              <a:rPr lang="en-US" sz="1700" dirty="0">
                <a:solidFill>
                  <a:srgbClr val="FFFFFF"/>
                </a:solidFill>
              </a:rPr>
              <a:t>Professor</a:t>
            </a:r>
          </a:p>
          <a:p>
            <a:r>
              <a:rPr lang="en-US" sz="1700" dirty="0">
                <a:solidFill>
                  <a:srgbClr val="FFFFFF"/>
                </a:solidFill>
              </a:rPr>
              <a:t>Medical university of south Carolina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Psychosis- Treatment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6E39-ED2F-9D9F-6B24-5A4F2B0F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25" y="2236548"/>
            <a:ext cx="11177848" cy="4188765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Acute Postpartum Psychosis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Benzodiazepine (lorazepam 0.5-1.5mg TID)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Antipsychotic (high potency haloperidol 2-6mh or olanzapine 10-15mg)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Lithium (to achieve serum level of 0.8-1.2mmol/L)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Taper benzodiazepine and antipsychotic once symptom remission achieved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Continue Lithium for 9 months (can lower dose to achieve serum level 0.6-0.8mmol/L after symptom remission achieved if severe side effects)</a:t>
            </a:r>
          </a:p>
          <a:p>
            <a:r>
              <a:rPr lang="en-US" sz="2600" dirty="0">
                <a:solidFill>
                  <a:schemeClr val="bg1"/>
                </a:solidFill>
              </a:rPr>
              <a:t>Future Pregnancy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Begin prophylactic Lithium monotherapy immediately postpartum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7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F415D6-F24B-3339-E5F9-039D4F26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0" y="329184"/>
            <a:ext cx="5864640" cy="6053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42755-56A5-C653-2CF2-3D9EFCC10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07" y="329184"/>
            <a:ext cx="5692934" cy="61813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E1640C-4923-FB5C-7757-2E56711D536B}"/>
              </a:ext>
            </a:extLst>
          </p:cNvPr>
          <p:cNvSpPr/>
          <p:nvPr/>
        </p:nvSpPr>
        <p:spPr>
          <a:xfrm>
            <a:off x="6487352" y="347472"/>
            <a:ext cx="5253644" cy="326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a patient with postpartum psychosis, get them to an ED. You or ED or </a:t>
            </a:r>
            <a:r>
              <a:rPr lang="en-US" dirty="0" err="1"/>
              <a:t>Hx</a:t>
            </a:r>
            <a:r>
              <a:rPr lang="en-US" dirty="0"/>
              <a:t> attending can then call Moms IMPACTT for assistance with management. </a:t>
            </a:r>
          </a:p>
        </p:txBody>
      </p:sp>
    </p:spTree>
    <p:extLst>
      <p:ext uri="{BB962C8B-B14F-4D97-AF65-F5344CB8AC3E}">
        <p14:creationId xmlns:p14="http://schemas.microsoft.com/office/powerpoint/2010/main" val="18431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A03D-4B08-429C-B8A4-47ADDF34A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-14299"/>
            <a:ext cx="10993549" cy="1475013"/>
          </a:xfrm>
        </p:spPr>
        <p:txBody>
          <a:bodyPr/>
          <a:lstStyle/>
          <a:p>
            <a:pPr algn="ctr"/>
            <a:r>
              <a:rPr lang="en-US" dirty="0"/>
              <a:t>Postpartum psychosis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27D8C-1D57-46E7-8C94-286C4E2BD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641203"/>
            <a:ext cx="10993546" cy="5903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>
                <a:latin typeface="+mj-lt"/>
              </a:rPr>
              <a:t>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31274-D047-44C8-94FC-D1A1636EABDD}"/>
              </a:ext>
            </a:extLst>
          </p:cNvPr>
          <p:cNvSpPr/>
          <p:nvPr/>
        </p:nvSpPr>
        <p:spPr>
          <a:xfrm>
            <a:off x="2527300" y="3251200"/>
            <a:ext cx="76327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Clinical Presentation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Risk Factors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Screening/Assessment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Differential Diagnosis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Treatment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0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75173-CD5D-438B-80C0-AC3DA5BA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5772"/>
            <a:ext cx="11029616" cy="4547783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b="1" dirty="0"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Overview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Prevalence</a:t>
            </a:r>
          </a:p>
          <a:p>
            <a:pPr marL="66690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1-2/ per 1,000 women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Psychiatric Emergency</a:t>
            </a:r>
          </a:p>
          <a:p>
            <a:pPr marL="66690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Requires immediate hospitalization and treatment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Onset</a:t>
            </a:r>
          </a:p>
          <a:p>
            <a:pPr marL="66690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Sudden</a:t>
            </a:r>
          </a:p>
          <a:p>
            <a:pPr marL="666900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Within the first 1-2 weeks Postpartum 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 </a:t>
            </a:r>
          </a:p>
        </p:txBody>
      </p:sp>
    </p:spTree>
    <p:extLst>
      <p:ext uri="{BB962C8B-B14F-4D97-AF65-F5344CB8AC3E}">
        <p14:creationId xmlns:p14="http://schemas.microsoft.com/office/powerpoint/2010/main" val="329900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75173-CD5D-438B-80C0-AC3DA5BA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5772"/>
            <a:ext cx="11298322" cy="4547783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Distinctive Clinical Characteristics </a:t>
            </a:r>
            <a:r>
              <a:rPr lang="en-US" sz="2800" b="1" dirty="0"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“Delirium-like waxing and waning of consciousness, disorganization and confusion, depersonalization, bizarre delusions (often concerning child)”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Early symptoms: </a:t>
            </a:r>
            <a:r>
              <a:rPr lang="en-US" sz="2800" i="0" dirty="0">
                <a:solidFill>
                  <a:srgbClr val="212121"/>
                </a:solidFill>
                <a:effectLst/>
                <a:latin typeface="+mj-lt"/>
              </a:rPr>
              <a:t>insomnia, anxiety, irritability, or mood fluctuation.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212121"/>
                </a:solidFill>
                <a:latin typeface="+mj-lt"/>
              </a:rPr>
              <a:t>M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+mj-lt"/>
              </a:rPr>
              <a:t>ood symptoms: mania (can be irritable or elevated), depressive symptoms, or mixed symptoms.</a:t>
            </a:r>
            <a:endParaRPr lang="en-US" sz="2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 </a:t>
            </a:r>
          </a:p>
        </p:txBody>
      </p:sp>
    </p:spTree>
    <p:extLst>
      <p:ext uri="{BB962C8B-B14F-4D97-AF65-F5344CB8AC3E}">
        <p14:creationId xmlns:p14="http://schemas.microsoft.com/office/powerpoint/2010/main" val="237352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 – Clinical features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6E39-ED2F-9D9F-6B24-5A4F2B0F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148" y="2128058"/>
            <a:ext cx="7914416" cy="4396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Clinical Features of Postpartum Psychosis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Disorganization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Disoriented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Confusion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Depersonalization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Insomnia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Irritability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Abnormal Though Content (Delusions and/or Hallucinations)</a:t>
            </a:r>
          </a:p>
          <a:p>
            <a:r>
              <a:rPr lang="en-US" sz="2800" dirty="0">
                <a:solidFill>
                  <a:schemeClr val="bg1"/>
                </a:solidFill>
              </a:rPr>
              <a:t>Abnormal Mood (Mania, or Agitation; Depression; Mixed)</a:t>
            </a:r>
          </a:p>
        </p:txBody>
      </p:sp>
    </p:spTree>
    <p:extLst>
      <p:ext uri="{BB962C8B-B14F-4D97-AF65-F5344CB8AC3E}">
        <p14:creationId xmlns:p14="http://schemas.microsoft.com/office/powerpoint/2010/main" val="173819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Psychosis- risk factors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6E39-ED2F-9D9F-6B24-5A4F2B0F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148" y="2336002"/>
            <a:ext cx="7914416" cy="418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Risk Factors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Personal history of bipolar disorder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Family history of bipolar disorder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Prior episode of postpartum psychosis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Primiparity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Sleep loss</a:t>
            </a:r>
          </a:p>
        </p:txBody>
      </p:sp>
    </p:spTree>
    <p:extLst>
      <p:ext uri="{BB962C8B-B14F-4D97-AF65-F5344CB8AC3E}">
        <p14:creationId xmlns:p14="http://schemas.microsoft.com/office/powerpoint/2010/main" val="42292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Psychosis- Assessment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6E39-ED2F-9D9F-6B24-5A4F2B0F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2336002"/>
            <a:ext cx="10573789" cy="41887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Screening Questions (Patient and/or Family)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Prior psychiatric illness, episodes of depression, mania or both?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Family history of bipolar disorder?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 of substances? (Intoxication/ Withdrawal)</a:t>
            </a:r>
          </a:p>
          <a:p>
            <a:r>
              <a:rPr lang="en-US" sz="2400" dirty="0">
                <a:solidFill>
                  <a:schemeClr val="bg1"/>
                </a:solidFill>
              </a:rPr>
              <a:t>History of autoimmune disease? (Thyroid, Lupus)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Thoughts of harming herself or child: “It can be very overwhelming to be a new mom. Sometimes women have scary thoughts; they might think about hurting themselves or their babies. Has that ever happened to you?”  </a:t>
            </a:r>
          </a:p>
        </p:txBody>
      </p:sp>
    </p:spTree>
    <p:extLst>
      <p:ext uri="{BB962C8B-B14F-4D97-AF65-F5344CB8AC3E}">
        <p14:creationId xmlns:p14="http://schemas.microsoft.com/office/powerpoint/2010/main" val="32240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Psychosis- Assessment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594C5-5B72-0595-0CDF-13C30062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40" y="2333775"/>
            <a:ext cx="9809018" cy="39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C7B7AF-48E0-43A3-87B1-B2BE40674B6D}"/>
              </a:ext>
            </a:extLst>
          </p:cNvPr>
          <p:cNvSpPr txBox="1">
            <a:spLocks/>
          </p:cNvSpPr>
          <p:nvPr/>
        </p:nvSpPr>
        <p:spPr>
          <a:xfrm>
            <a:off x="849898" y="63804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700" dirty="0"/>
              <a:t>Postpartum Psychosis- ASSESSMENT </a:t>
            </a:r>
          </a:p>
          <a:p>
            <a:pPr algn="ctr">
              <a:lnSpc>
                <a:spcPct val="100000"/>
              </a:lnSpc>
            </a:pPr>
            <a:r>
              <a:rPr lang="en-US" sz="3700" dirty="0"/>
              <a:t>(differential diagnosis)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B53425-6396-5402-FCED-B6A91B1BBA14}"/>
              </a:ext>
            </a:extLst>
          </p:cNvPr>
          <p:cNvSpPr/>
          <p:nvPr/>
        </p:nvSpPr>
        <p:spPr>
          <a:xfrm>
            <a:off x="382385" y="1961804"/>
            <a:ext cx="11497129" cy="473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6E39-ED2F-9D9F-6B24-5A4F2B0F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25" y="2236548"/>
            <a:ext cx="11177848" cy="418876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Physical Exam + Neurological Exam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(r/o focal neurological deficit, extrapyramidal symptoms [anti-NMDAR antibodies- encephalitis])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Comprehensive Metabolic Panel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(metabolic derangement, hypocalcemia [hypoparathyroidism])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Complete Blood Count (r/o infection, significant anemia)</a:t>
            </a:r>
          </a:p>
          <a:p>
            <a:r>
              <a:rPr lang="en-US" sz="2400" dirty="0">
                <a:solidFill>
                  <a:schemeClr val="bg1"/>
                </a:solidFill>
              </a:rPr>
              <a:t>Urinalysis (r/o infection)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Urine Toxicology Screen (r/o intoxication, review potential for withdrawal)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Thyroid stimulation hormone, Free T4, TPO antibodies (thyroid autoimmune disease)</a:t>
            </a:r>
          </a:p>
          <a:p>
            <a:r>
              <a:rPr lang="en-US" sz="2400" dirty="0">
                <a:solidFill>
                  <a:schemeClr val="bg1"/>
                </a:solidFill>
              </a:rPr>
              <a:t>Ammonia level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Brain imaging (focal deficit, Sheehan, limbic encephalitis)</a:t>
            </a:r>
          </a:p>
        </p:txBody>
      </p:sp>
    </p:spTree>
    <p:extLst>
      <p:ext uri="{BB962C8B-B14F-4D97-AF65-F5344CB8AC3E}">
        <p14:creationId xmlns:p14="http://schemas.microsoft.com/office/powerpoint/2010/main" val="36118429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18684</TotalTime>
  <Words>918</Words>
  <Application>Microsoft Macintosh PowerPoint</Application>
  <PresentationFormat>Widescreen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Symbol</vt:lpstr>
      <vt:lpstr>Tahoma</vt:lpstr>
      <vt:lpstr>Times New Roman</vt:lpstr>
      <vt:lpstr>Univers</vt:lpstr>
      <vt:lpstr>Univers Condensed</vt:lpstr>
      <vt:lpstr>Wingdings 2</vt:lpstr>
      <vt:lpstr>DividendVTI</vt:lpstr>
      <vt:lpstr>Postpartum psychosis</vt:lpstr>
      <vt:lpstr>Postpartum psychosis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Mood &amp; Anxiety Disorders</dc:title>
  <dc:creator>Boyars, Lisa</dc:creator>
  <cp:lastModifiedBy>Grater, Rachel</cp:lastModifiedBy>
  <cp:revision>283</cp:revision>
  <dcterms:created xsi:type="dcterms:W3CDTF">2021-02-22T23:17:29Z</dcterms:created>
  <dcterms:modified xsi:type="dcterms:W3CDTF">2023-07-09T01:42:41Z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-1956225967</vt:i4>
  </property>
  <property fmtid="{D5CDD505-2E9C-101B-9397-08002B2CF9AE}" pid="3" name="_NewReviewCycle">
    <vt:lpwstr/>
  </property>
  <property fmtid="{D5CDD505-2E9C-101B-9397-08002B2CF9AE}" pid="4" name="_EmailSubject">
    <vt:lpwstr>Women's Mental Health Lecture Materials</vt:lpwstr>
  </property>
  <property fmtid="{D5CDD505-2E9C-101B-9397-08002B2CF9AE}" pid="5" name="_AuthorEmail">
    <vt:lpwstr>meadowmo@musc.edu</vt:lpwstr>
  </property>
  <property fmtid="{D5CDD505-2E9C-101B-9397-08002B2CF9AE}" pid="6" name="_AuthorEmailDisplayName">
    <vt:lpwstr>Meadows, Monica</vt:lpwstr>
  </property>
  <property fmtid="{D5CDD505-2E9C-101B-9397-08002B2CF9AE}" pid="7" name="_PreviousAdHocReviewCycleID">
    <vt:i4>-197043771</vt:i4>
  </property>
</Properties>
</file>