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88" r:id="rId3"/>
    <p:sldId id="286" r:id="rId4"/>
    <p:sldId id="285" r:id="rId5"/>
    <p:sldId id="287" r:id="rId6"/>
    <p:sldId id="300" r:id="rId7"/>
    <p:sldId id="257" r:id="rId8"/>
    <p:sldId id="301" r:id="rId9"/>
    <p:sldId id="302" r:id="rId10"/>
    <p:sldId id="303" r:id="rId11"/>
    <p:sldId id="305" r:id="rId12"/>
    <p:sldId id="261" r:id="rId13"/>
    <p:sldId id="262" r:id="rId14"/>
    <p:sldId id="260" r:id="rId15"/>
    <p:sldId id="290" r:id="rId16"/>
    <p:sldId id="294" r:id="rId17"/>
    <p:sldId id="297" r:id="rId18"/>
    <p:sldId id="295" r:id="rId19"/>
    <p:sldId id="296" r:id="rId20"/>
    <p:sldId id="291" r:id="rId21"/>
    <p:sldId id="292" r:id="rId22"/>
    <p:sldId id="308" r:id="rId23"/>
    <p:sldId id="304" r:id="rId24"/>
    <p:sldId id="30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18"/>
    <p:restoredTop sz="94626"/>
  </p:normalViewPr>
  <p:slideViewPr>
    <p:cSldViewPr snapToGrid="0">
      <p:cViewPr varScale="1">
        <p:scale>
          <a:sx n="121" d="100"/>
          <a:sy n="121" d="100"/>
        </p:scale>
        <p:origin x="4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A83A63-2F3D-4AE6-A8D5-B461F155440B}"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DC9290FD-42C9-42A9-A2D0-E67EE320C047}">
      <dgm:prSet/>
      <dgm:spPr/>
      <dgm:t>
        <a:bodyPr/>
        <a:lstStyle/>
        <a:p>
          <a:r>
            <a:rPr lang="en-US" u="sng" dirty="0"/>
            <a:t>Surveillance</a:t>
          </a:r>
          <a:endParaRPr lang="en-US" dirty="0"/>
        </a:p>
      </dgm:t>
    </dgm:pt>
    <dgm:pt modelId="{1175F336-D0B1-4ECE-AA77-AA2EA18543F7}" type="parTrans" cxnId="{8F6A1331-C6D3-4381-98CF-5788BDE96F7A}">
      <dgm:prSet/>
      <dgm:spPr/>
      <dgm:t>
        <a:bodyPr/>
        <a:lstStyle/>
        <a:p>
          <a:endParaRPr lang="en-US"/>
        </a:p>
      </dgm:t>
    </dgm:pt>
    <dgm:pt modelId="{201A3410-536B-49B4-9B34-22B2B59F184A}" type="sibTrans" cxnId="{8F6A1331-C6D3-4381-98CF-5788BDE96F7A}">
      <dgm:prSet/>
      <dgm:spPr/>
      <dgm:t>
        <a:bodyPr/>
        <a:lstStyle/>
        <a:p>
          <a:endParaRPr lang="en-US"/>
        </a:p>
      </dgm:t>
    </dgm:pt>
    <dgm:pt modelId="{9EA16357-F46E-4F4E-AA49-43C368DB176F}">
      <dgm:prSet/>
      <dgm:spPr/>
      <dgm:t>
        <a:bodyPr/>
        <a:lstStyle/>
        <a:p>
          <a:r>
            <a:rPr lang="en-US" dirty="0"/>
            <a:t>Cervical Length</a:t>
          </a:r>
        </a:p>
      </dgm:t>
    </dgm:pt>
    <dgm:pt modelId="{44FD0F47-0416-4A87-965C-67D53B45D407}" type="parTrans" cxnId="{93FFFD63-3A4D-42C1-B9FB-2DB2E33665C1}">
      <dgm:prSet/>
      <dgm:spPr/>
      <dgm:t>
        <a:bodyPr/>
        <a:lstStyle/>
        <a:p>
          <a:endParaRPr lang="en-US"/>
        </a:p>
      </dgm:t>
    </dgm:pt>
    <dgm:pt modelId="{8E554813-2226-4749-B174-7E93344C03F3}" type="sibTrans" cxnId="{93FFFD63-3A4D-42C1-B9FB-2DB2E33665C1}">
      <dgm:prSet/>
      <dgm:spPr/>
      <dgm:t>
        <a:bodyPr/>
        <a:lstStyle/>
        <a:p>
          <a:endParaRPr lang="en-US"/>
        </a:p>
      </dgm:t>
    </dgm:pt>
    <dgm:pt modelId="{E8248FE1-CFD6-4538-9362-FBEA4B98D724}">
      <dgm:prSet/>
      <dgm:spPr/>
      <dgm:t>
        <a:bodyPr/>
        <a:lstStyle/>
        <a:p>
          <a:r>
            <a:rPr lang="en-US" dirty="0"/>
            <a:t>Fetal Fibronectin </a:t>
          </a:r>
        </a:p>
      </dgm:t>
    </dgm:pt>
    <dgm:pt modelId="{7E829290-6C4A-48AA-BCDF-6A8ADC20C237}" type="parTrans" cxnId="{AC6B050B-28E4-4FF9-A87B-91FAEE0D5850}">
      <dgm:prSet/>
      <dgm:spPr/>
      <dgm:t>
        <a:bodyPr/>
        <a:lstStyle/>
        <a:p>
          <a:endParaRPr lang="en-US"/>
        </a:p>
      </dgm:t>
    </dgm:pt>
    <dgm:pt modelId="{95910D5E-03C0-4F06-A8B5-7D807418C645}" type="sibTrans" cxnId="{AC6B050B-28E4-4FF9-A87B-91FAEE0D5850}">
      <dgm:prSet/>
      <dgm:spPr/>
      <dgm:t>
        <a:bodyPr/>
        <a:lstStyle/>
        <a:p>
          <a:endParaRPr lang="en-US"/>
        </a:p>
      </dgm:t>
    </dgm:pt>
    <dgm:pt modelId="{C1929FB7-579E-4273-BDB7-0DD56F5461EB}">
      <dgm:prSet/>
      <dgm:spPr/>
      <dgm:t>
        <a:bodyPr/>
        <a:lstStyle/>
        <a:p>
          <a:r>
            <a:rPr lang="en-US" u="sng" dirty="0"/>
            <a:t>Prophylaxis</a:t>
          </a:r>
          <a:endParaRPr lang="en-US" dirty="0"/>
        </a:p>
      </dgm:t>
    </dgm:pt>
    <dgm:pt modelId="{E9155649-A156-40ED-A4C2-C1548664297D}" type="parTrans" cxnId="{CF716FB3-4BC1-4EA5-8CD7-5B162770353A}">
      <dgm:prSet/>
      <dgm:spPr/>
      <dgm:t>
        <a:bodyPr/>
        <a:lstStyle/>
        <a:p>
          <a:endParaRPr lang="en-US"/>
        </a:p>
      </dgm:t>
    </dgm:pt>
    <dgm:pt modelId="{B26187D4-B1B3-424F-84B2-285DBD3B1246}" type="sibTrans" cxnId="{CF716FB3-4BC1-4EA5-8CD7-5B162770353A}">
      <dgm:prSet/>
      <dgm:spPr/>
      <dgm:t>
        <a:bodyPr/>
        <a:lstStyle/>
        <a:p>
          <a:endParaRPr lang="en-US"/>
        </a:p>
      </dgm:t>
    </dgm:pt>
    <dgm:pt modelId="{DD2294A4-0838-461C-B793-C9E58021F3B6}">
      <dgm:prSet/>
      <dgm:spPr/>
      <dgm:t>
        <a:bodyPr/>
        <a:lstStyle/>
        <a:p>
          <a:r>
            <a:rPr lang="en-US" b="1" dirty="0"/>
            <a:t>Progesterone</a:t>
          </a:r>
          <a:r>
            <a:rPr lang="en-US" dirty="0"/>
            <a:t> </a:t>
          </a:r>
        </a:p>
      </dgm:t>
    </dgm:pt>
    <dgm:pt modelId="{D1079E15-8985-4199-8CA1-B53B96F99491}" type="parTrans" cxnId="{2630E64F-499B-4E35-929D-0702E132C3B0}">
      <dgm:prSet/>
      <dgm:spPr/>
      <dgm:t>
        <a:bodyPr/>
        <a:lstStyle/>
        <a:p>
          <a:endParaRPr lang="en-US"/>
        </a:p>
      </dgm:t>
    </dgm:pt>
    <dgm:pt modelId="{E32760B1-DC8E-4C1E-AE15-A98D88DA8538}" type="sibTrans" cxnId="{2630E64F-499B-4E35-929D-0702E132C3B0}">
      <dgm:prSet/>
      <dgm:spPr/>
      <dgm:t>
        <a:bodyPr/>
        <a:lstStyle/>
        <a:p>
          <a:endParaRPr lang="en-US"/>
        </a:p>
      </dgm:t>
    </dgm:pt>
    <dgm:pt modelId="{196CE80F-22C0-4EA9-A71D-2908602837B1}">
      <dgm:prSet/>
      <dgm:spPr/>
      <dgm:t>
        <a:bodyPr/>
        <a:lstStyle/>
        <a:p>
          <a:r>
            <a:rPr lang="en-US" dirty="0"/>
            <a:t>Cerclage</a:t>
          </a:r>
        </a:p>
      </dgm:t>
    </dgm:pt>
    <dgm:pt modelId="{7B220EC8-0CBA-4531-94F4-362E54E33068}" type="parTrans" cxnId="{6715A43C-AC2F-4BE7-91F5-F51574CE422E}">
      <dgm:prSet/>
      <dgm:spPr/>
      <dgm:t>
        <a:bodyPr/>
        <a:lstStyle/>
        <a:p>
          <a:endParaRPr lang="en-US"/>
        </a:p>
      </dgm:t>
    </dgm:pt>
    <dgm:pt modelId="{B0EB9E8D-88FF-4D83-8769-A8FD790D6137}" type="sibTrans" cxnId="{6715A43C-AC2F-4BE7-91F5-F51574CE422E}">
      <dgm:prSet/>
      <dgm:spPr/>
      <dgm:t>
        <a:bodyPr/>
        <a:lstStyle/>
        <a:p>
          <a:endParaRPr lang="en-US"/>
        </a:p>
      </dgm:t>
    </dgm:pt>
    <dgm:pt modelId="{8765C413-7BD0-4264-BC9D-91925DF17759}">
      <dgm:prSet/>
      <dgm:spPr/>
      <dgm:t>
        <a:bodyPr/>
        <a:lstStyle/>
        <a:p>
          <a:r>
            <a:rPr lang="en-US" dirty="0"/>
            <a:t>Treatment (indicated)</a:t>
          </a:r>
        </a:p>
      </dgm:t>
    </dgm:pt>
    <dgm:pt modelId="{4C5DD0AB-D684-45DF-B619-266FD25958F9}" type="parTrans" cxnId="{08FD1773-9E13-416E-A040-70D308B59676}">
      <dgm:prSet/>
      <dgm:spPr/>
      <dgm:t>
        <a:bodyPr/>
        <a:lstStyle/>
        <a:p>
          <a:endParaRPr lang="en-US"/>
        </a:p>
      </dgm:t>
    </dgm:pt>
    <dgm:pt modelId="{F36A6FC4-6845-4B33-9573-77B6E90A16A5}" type="sibTrans" cxnId="{08FD1773-9E13-416E-A040-70D308B59676}">
      <dgm:prSet/>
      <dgm:spPr/>
      <dgm:t>
        <a:bodyPr/>
        <a:lstStyle/>
        <a:p>
          <a:endParaRPr lang="en-US"/>
        </a:p>
      </dgm:t>
    </dgm:pt>
    <dgm:pt modelId="{3068BB7F-0212-4E31-BB62-8472305DF666}">
      <dgm:prSet/>
      <dgm:spPr/>
      <dgm:t>
        <a:bodyPr/>
        <a:lstStyle/>
        <a:p>
          <a:r>
            <a:rPr lang="en-US" dirty="0"/>
            <a:t>Progesterone	</a:t>
          </a:r>
        </a:p>
      </dgm:t>
    </dgm:pt>
    <dgm:pt modelId="{F79CD2E7-0CA0-4894-8825-0D9EC559B661}" type="parTrans" cxnId="{A9E38C77-ECFE-4EC7-B987-A2D477D8B579}">
      <dgm:prSet/>
      <dgm:spPr/>
    </dgm:pt>
    <dgm:pt modelId="{7BCBC4BB-B1CC-4A7F-8184-319D53809979}" type="sibTrans" cxnId="{A9E38C77-ECFE-4EC7-B987-A2D477D8B579}">
      <dgm:prSet/>
      <dgm:spPr/>
    </dgm:pt>
    <dgm:pt modelId="{CEE8101E-3AF2-4007-985D-61118DF5A27A}">
      <dgm:prSet/>
      <dgm:spPr/>
      <dgm:t>
        <a:bodyPr/>
        <a:lstStyle/>
        <a:p>
          <a:r>
            <a:rPr lang="en-US" dirty="0"/>
            <a:t>Cerclage</a:t>
          </a:r>
        </a:p>
      </dgm:t>
    </dgm:pt>
    <dgm:pt modelId="{11C22C47-6C29-4F66-B9B9-10F2746487AC}" type="parTrans" cxnId="{A14BA234-FA0A-4F7A-896C-34F98F2FAC53}">
      <dgm:prSet/>
      <dgm:spPr/>
    </dgm:pt>
    <dgm:pt modelId="{15EA9A4F-1397-4E61-8682-EADC7CB7C45A}" type="sibTrans" cxnId="{A14BA234-FA0A-4F7A-896C-34F98F2FAC53}">
      <dgm:prSet/>
      <dgm:spPr/>
    </dgm:pt>
    <dgm:pt modelId="{5090021D-0CE9-42C0-81BE-095C7FEBA1D7}" type="pres">
      <dgm:prSet presAssocID="{6EA83A63-2F3D-4AE6-A8D5-B461F155440B}" presName="linear" presStyleCnt="0">
        <dgm:presLayoutVars>
          <dgm:dir/>
          <dgm:animLvl val="lvl"/>
          <dgm:resizeHandles val="exact"/>
        </dgm:presLayoutVars>
      </dgm:prSet>
      <dgm:spPr/>
    </dgm:pt>
    <dgm:pt modelId="{7C4EDFFC-4EFB-450F-9AD9-8A1C94EC2BD9}" type="pres">
      <dgm:prSet presAssocID="{DC9290FD-42C9-42A9-A2D0-E67EE320C047}" presName="parentLin" presStyleCnt="0"/>
      <dgm:spPr/>
    </dgm:pt>
    <dgm:pt modelId="{145CE6D7-6DBE-4B19-8A79-789A231FF92D}" type="pres">
      <dgm:prSet presAssocID="{DC9290FD-42C9-42A9-A2D0-E67EE320C047}" presName="parentLeftMargin" presStyleLbl="node1" presStyleIdx="0" presStyleCnt="3"/>
      <dgm:spPr/>
    </dgm:pt>
    <dgm:pt modelId="{6DFCA97A-A843-458B-97CC-5FE8A0F12AE4}" type="pres">
      <dgm:prSet presAssocID="{DC9290FD-42C9-42A9-A2D0-E67EE320C047}" presName="parentText" presStyleLbl="node1" presStyleIdx="0" presStyleCnt="3">
        <dgm:presLayoutVars>
          <dgm:chMax val="0"/>
          <dgm:bulletEnabled val="1"/>
        </dgm:presLayoutVars>
      </dgm:prSet>
      <dgm:spPr/>
    </dgm:pt>
    <dgm:pt modelId="{AD1AF3D0-FEAF-44FA-A9C4-AF13FEC2213C}" type="pres">
      <dgm:prSet presAssocID="{DC9290FD-42C9-42A9-A2D0-E67EE320C047}" presName="negativeSpace" presStyleCnt="0"/>
      <dgm:spPr/>
    </dgm:pt>
    <dgm:pt modelId="{B705E5A3-0057-4163-B2ED-50F055F6EB3A}" type="pres">
      <dgm:prSet presAssocID="{DC9290FD-42C9-42A9-A2D0-E67EE320C047}" presName="childText" presStyleLbl="conFgAcc1" presStyleIdx="0" presStyleCnt="3">
        <dgm:presLayoutVars>
          <dgm:bulletEnabled val="1"/>
        </dgm:presLayoutVars>
      </dgm:prSet>
      <dgm:spPr/>
    </dgm:pt>
    <dgm:pt modelId="{379E4F71-B057-46B4-A09F-9F23507CB207}" type="pres">
      <dgm:prSet presAssocID="{201A3410-536B-49B4-9B34-22B2B59F184A}" presName="spaceBetweenRectangles" presStyleCnt="0"/>
      <dgm:spPr/>
    </dgm:pt>
    <dgm:pt modelId="{1425CEE8-A6E5-42B9-923A-80F70B6CB5BA}" type="pres">
      <dgm:prSet presAssocID="{C1929FB7-579E-4273-BDB7-0DD56F5461EB}" presName="parentLin" presStyleCnt="0"/>
      <dgm:spPr/>
    </dgm:pt>
    <dgm:pt modelId="{6B3FD5A5-CB5A-4DF5-B433-AF8824362346}" type="pres">
      <dgm:prSet presAssocID="{C1929FB7-579E-4273-BDB7-0DD56F5461EB}" presName="parentLeftMargin" presStyleLbl="node1" presStyleIdx="0" presStyleCnt="3"/>
      <dgm:spPr/>
    </dgm:pt>
    <dgm:pt modelId="{82DFF7D5-3E50-4EAF-BB9A-85542D7C7BBD}" type="pres">
      <dgm:prSet presAssocID="{C1929FB7-579E-4273-BDB7-0DD56F5461EB}" presName="parentText" presStyleLbl="node1" presStyleIdx="1" presStyleCnt="3">
        <dgm:presLayoutVars>
          <dgm:chMax val="0"/>
          <dgm:bulletEnabled val="1"/>
        </dgm:presLayoutVars>
      </dgm:prSet>
      <dgm:spPr/>
    </dgm:pt>
    <dgm:pt modelId="{72573E72-8333-488B-800B-3C0E089D91BD}" type="pres">
      <dgm:prSet presAssocID="{C1929FB7-579E-4273-BDB7-0DD56F5461EB}" presName="negativeSpace" presStyleCnt="0"/>
      <dgm:spPr/>
    </dgm:pt>
    <dgm:pt modelId="{AAA937B3-1809-4EFF-AD6F-3F257606656B}" type="pres">
      <dgm:prSet presAssocID="{C1929FB7-579E-4273-BDB7-0DD56F5461EB}" presName="childText" presStyleLbl="conFgAcc1" presStyleIdx="1" presStyleCnt="3">
        <dgm:presLayoutVars>
          <dgm:bulletEnabled val="1"/>
        </dgm:presLayoutVars>
      </dgm:prSet>
      <dgm:spPr/>
    </dgm:pt>
    <dgm:pt modelId="{A0AEC5AE-DA44-4975-9AB3-84E472EF3ADC}" type="pres">
      <dgm:prSet presAssocID="{B26187D4-B1B3-424F-84B2-285DBD3B1246}" presName="spaceBetweenRectangles" presStyleCnt="0"/>
      <dgm:spPr/>
    </dgm:pt>
    <dgm:pt modelId="{D446240A-2933-4491-BB03-6E324ED45F68}" type="pres">
      <dgm:prSet presAssocID="{8765C413-7BD0-4264-BC9D-91925DF17759}" presName="parentLin" presStyleCnt="0"/>
      <dgm:spPr/>
    </dgm:pt>
    <dgm:pt modelId="{28931A2D-DCDE-4080-B0D5-6CB6DAF09FE7}" type="pres">
      <dgm:prSet presAssocID="{8765C413-7BD0-4264-BC9D-91925DF17759}" presName="parentLeftMargin" presStyleLbl="node1" presStyleIdx="1" presStyleCnt="3"/>
      <dgm:spPr/>
    </dgm:pt>
    <dgm:pt modelId="{468AF21F-08F7-4584-994E-E4CD1C38F009}" type="pres">
      <dgm:prSet presAssocID="{8765C413-7BD0-4264-BC9D-91925DF17759}" presName="parentText" presStyleLbl="node1" presStyleIdx="2" presStyleCnt="3">
        <dgm:presLayoutVars>
          <dgm:chMax val="0"/>
          <dgm:bulletEnabled val="1"/>
        </dgm:presLayoutVars>
      </dgm:prSet>
      <dgm:spPr/>
    </dgm:pt>
    <dgm:pt modelId="{A38A0A1D-0A06-473D-AB45-74D6364C05FC}" type="pres">
      <dgm:prSet presAssocID="{8765C413-7BD0-4264-BC9D-91925DF17759}" presName="negativeSpace" presStyleCnt="0"/>
      <dgm:spPr/>
    </dgm:pt>
    <dgm:pt modelId="{A164487A-E194-4A63-9D71-08ED4BDCAA90}" type="pres">
      <dgm:prSet presAssocID="{8765C413-7BD0-4264-BC9D-91925DF17759}" presName="childText" presStyleLbl="conFgAcc1" presStyleIdx="2" presStyleCnt="3">
        <dgm:presLayoutVars>
          <dgm:bulletEnabled val="1"/>
        </dgm:presLayoutVars>
      </dgm:prSet>
      <dgm:spPr/>
    </dgm:pt>
  </dgm:ptLst>
  <dgm:cxnLst>
    <dgm:cxn modelId="{1DC0FD07-BBDA-42A7-9613-51D7241054A8}" type="presOf" srcId="{8765C413-7BD0-4264-BC9D-91925DF17759}" destId="{28931A2D-DCDE-4080-B0D5-6CB6DAF09FE7}" srcOrd="0" destOrd="0" presId="urn:microsoft.com/office/officeart/2005/8/layout/list1"/>
    <dgm:cxn modelId="{AC6B050B-28E4-4FF9-A87B-91FAEE0D5850}" srcId="{DC9290FD-42C9-42A9-A2D0-E67EE320C047}" destId="{E8248FE1-CFD6-4538-9362-FBEA4B98D724}" srcOrd="1" destOrd="0" parTransId="{7E829290-6C4A-48AA-BCDF-6A8ADC20C237}" sibTransId="{95910D5E-03C0-4F06-A8B5-7D807418C645}"/>
    <dgm:cxn modelId="{47E56011-C860-4B44-8DD5-76AE2666C3C8}" type="presOf" srcId="{9EA16357-F46E-4F4E-AA49-43C368DB176F}" destId="{B705E5A3-0057-4163-B2ED-50F055F6EB3A}" srcOrd="0" destOrd="0" presId="urn:microsoft.com/office/officeart/2005/8/layout/list1"/>
    <dgm:cxn modelId="{8F6A1331-C6D3-4381-98CF-5788BDE96F7A}" srcId="{6EA83A63-2F3D-4AE6-A8D5-B461F155440B}" destId="{DC9290FD-42C9-42A9-A2D0-E67EE320C047}" srcOrd="0" destOrd="0" parTransId="{1175F336-D0B1-4ECE-AA77-AA2EA18543F7}" sibTransId="{201A3410-536B-49B4-9B34-22B2B59F184A}"/>
    <dgm:cxn modelId="{A14BA234-FA0A-4F7A-896C-34F98F2FAC53}" srcId="{8765C413-7BD0-4264-BC9D-91925DF17759}" destId="{CEE8101E-3AF2-4007-985D-61118DF5A27A}" srcOrd="1" destOrd="0" parTransId="{11C22C47-6C29-4F66-B9B9-10F2746487AC}" sibTransId="{15EA9A4F-1397-4E61-8682-EADC7CB7C45A}"/>
    <dgm:cxn modelId="{6715A43C-AC2F-4BE7-91F5-F51574CE422E}" srcId="{C1929FB7-579E-4273-BDB7-0DD56F5461EB}" destId="{196CE80F-22C0-4EA9-A71D-2908602837B1}" srcOrd="1" destOrd="0" parTransId="{7B220EC8-0CBA-4531-94F4-362E54E33068}" sibTransId="{B0EB9E8D-88FF-4D83-8769-A8FD790D6137}"/>
    <dgm:cxn modelId="{2630E64F-499B-4E35-929D-0702E132C3B0}" srcId="{C1929FB7-579E-4273-BDB7-0DD56F5461EB}" destId="{DD2294A4-0838-461C-B793-C9E58021F3B6}" srcOrd="0" destOrd="0" parTransId="{D1079E15-8985-4199-8CA1-B53B96F99491}" sibTransId="{E32760B1-DC8E-4C1E-AE15-A98D88DA8538}"/>
    <dgm:cxn modelId="{46DC5C51-0A7E-4DC5-AC68-278E0C40C210}" type="presOf" srcId="{3068BB7F-0212-4E31-BB62-8472305DF666}" destId="{A164487A-E194-4A63-9D71-08ED4BDCAA90}" srcOrd="0" destOrd="0" presId="urn:microsoft.com/office/officeart/2005/8/layout/list1"/>
    <dgm:cxn modelId="{AE3FEC5E-3DEF-449D-9FCE-BFAC1870E65A}" type="presOf" srcId="{DD2294A4-0838-461C-B793-C9E58021F3B6}" destId="{AAA937B3-1809-4EFF-AD6F-3F257606656B}" srcOrd="0" destOrd="0" presId="urn:microsoft.com/office/officeart/2005/8/layout/list1"/>
    <dgm:cxn modelId="{93FFFD63-3A4D-42C1-B9FB-2DB2E33665C1}" srcId="{DC9290FD-42C9-42A9-A2D0-E67EE320C047}" destId="{9EA16357-F46E-4F4E-AA49-43C368DB176F}" srcOrd="0" destOrd="0" parTransId="{44FD0F47-0416-4A87-965C-67D53B45D407}" sibTransId="{8E554813-2226-4749-B174-7E93344C03F3}"/>
    <dgm:cxn modelId="{08FD1773-9E13-416E-A040-70D308B59676}" srcId="{6EA83A63-2F3D-4AE6-A8D5-B461F155440B}" destId="{8765C413-7BD0-4264-BC9D-91925DF17759}" srcOrd="2" destOrd="0" parTransId="{4C5DD0AB-D684-45DF-B619-266FD25958F9}" sibTransId="{F36A6FC4-6845-4B33-9573-77B6E90A16A5}"/>
    <dgm:cxn modelId="{882F5673-2A2B-420B-B51F-61492512DAEF}" type="presOf" srcId="{C1929FB7-579E-4273-BDB7-0DD56F5461EB}" destId="{82DFF7D5-3E50-4EAF-BB9A-85542D7C7BBD}" srcOrd="1" destOrd="0" presId="urn:microsoft.com/office/officeart/2005/8/layout/list1"/>
    <dgm:cxn modelId="{BE1DAB76-9871-45B1-9365-136A09464514}" type="presOf" srcId="{C1929FB7-579E-4273-BDB7-0DD56F5461EB}" destId="{6B3FD5A5-CB5A-4DF5-B433-AF8824362346}" srcOrd="0" destOrd="0" presId="urn:microsoft.com/office/officeart/2005/8/layout/list1"/>
    <dgm:cxn modelId="{A9E38C77-ECFE-4EC7-B987-A2D477D8B579}" srcId="{8765C413-7BD0-4264-BC9D-91925DF17759}" destId="{3068BB7F-0212-4E31-BB62-8472305DF666}" srcOrd="0" destOrd="0" parTransId="{F79CD2E7-0CA0-4894-8825-0D9EC559B661}" sibTransId="{7BCBC4BB-B1CC-4A7F-8184-319D53809979}"/>
    <dgm:cxn modelId="{6427BE7E-508B-4CC2-A000-B464F9716618}" type="presOf" srcId="{6EA83A63-2F3D-4AE6-A8D5-B461F155440B}" destId="{5090021D-0CE9-42C0-81BE-095C7FEBA1D7}" srcOrd="0" destOrd="0" presId="urn:microsoft.com/office/officeart/2005/8/layout/list1"/>
    <dgm:cxn modelId="{F107E587-C025-459F-88A0-9AC608858CE2}" type="presOf" srcId="{CEE8101E-3AF2-4007-985D-61118DF5A27A}" destId="{A164487A-E194-4A63-9D71-08ED4BDCAA90}" srcOrd="0" destOrd="1" presId="urn:microsoft.com/office/officeart/2005/8/layout/list1"/>
    <dgm:cxn modelId="{27BC87B0-3BFF-48BD-8C9B-5C194692D00C}" type="presOf" srcId="{196CE80F-22C0-4EA9-A71D-2908602837B1}" destId="{AAA937B3-1809-4EFF-AD6F-3F257606656B}" srcOrd="0" destOrd="1" presId="urn:microsoft.com/office/officeart/2005/8/layout/list1"/>
    <dgm:cxn modelId="{CF716FB3-4BC1-4EA5-8CD7-5B162770353A}" srcId="{6EA83A63-2F3D-4AE6-A8D5-B461F155440B}" destId="{C1929FB7-579E-4273-BDB7-0DD56F5461EB}" srcOrd="1" destOrd="0" parTransId="{E9155649-A156-40ED-A4C2-C1548664297D}" sibTransId="{B26187D4-B1B3-424F-84B2-285DBD3B1246}"/>
    <dgm:cxn modelId="{FB622EB6-DB38-473A-8637-F5479DA43F96}" type="presOf" srcId="{DC9290FD-42C9-42A9-A2D0-E67EE320C047}" destId="{145CE6D7-6DBE-4B19-8A79-789A231FF92D}" srcOrd="0" destOrd="0" presId="urn:microsoft.com/office/officeart/2005/8/layout/list1"/>
    <dgm:cxn modelId="{7C9AF0CA-1330-446A-BB27-2C4E7458C268}" type="presOf" srcId="{E8248FE1-CFD6-4538-9362-FBEA4B98D724}" destId="{B705E5A3-0057-4163-B2ED-50F055F6EB3A}" srcOrd="0" destOrd="1" presId="urn:microsoft.com/office/officeart/2005/8/layout/list1"/>
    <dgm:cxn modelId="{2C45DACD-F448-442F-995C-CCB3545DCAD7}" type="presOf" srcId="{8765C413-7BD0-4264-BC9D-91925DF17759}" destId="{468AF21F-08F7-4584-994E-E4CD1C38F009}" srcOrd="1" destOrd="0" presId="urn:microsoft.com/office/officeart/2005/8/layout/list1"/>
    <dgm:cxn modelId="{C50D23DA-7B6D-4653-BD45-BA083E18CD30}" type="presOf" srcId="{DC9290FD-42C9-42A9-A2D0-E67EE320C047}" destId="{6DFCA97A-A843-458B-97CC-5FE8A0F12AE4}" srcOrd="1" destOrd="0" presId="urn:microsoft.com/office/officeart/2005/8/layout/list1"/>
    <dgm:cxn modelId="{4F46B8AE-DB5C-40EA-8CEA-11B5707CE131}" type="presParOf" srcId="{5090021D-0CE9-42C0-81BE-095C7FEBA1D7}" destId="{7C4EDFFC-4EFB-450F-9AD9-8A1C94EC2BD9}" srcOrd="0" destOrd="0" presId="urn:microsoft.com/office/officeart/2005/8/layout/list1"/>
    <dgm:cxn modelId="{9C2A74ED-3CA6-4C61-8D04-A91F40514923}" type="presParOf" srcId="{7C4EDFFC-4EFB-450F-9AD9-8A1C94EC2BD9}" destId="{145CE6D7-6DBE-4B19-8A79-789A231FF92D}" srcOrd="0" destOrd="0" presId="urn:microsoft.com/office/officeart/2005/8/layout/list1"/>
    <dgm:cxn modelId="{C47BFC37-3F6C-4855-B748-99FDB029FE12}" type="presParOf" srcId="{7C4EDFFC-4EFB-450F-9AD9-8A1C94EC2BD9}" destId="{6DFCA97A-A843-458B-97CC-5FE8A0F12AE4}" srcOrd="1" destOrd="0" presId="urn:microsoft.com/office/officeart/2005/8/layout/list1"/>
    <dgm:cxn modelId="{FAFD348E-D239-46E4-A418-7DD278A596C1}" type="presParOf" srcId="{5090021D-0CE9-42C0-81BE-095C7FEBA1D7}" destId="{AD1AF3D0-FEAF-44FA-A9C4-AF13FEC2213C}" srcOrd="1" destOrd="0" presId="urn:microsoft.com/office/officeart/2005/8/layout/list1"/>
    <dgm:cxn modelId="{2CF0B2CF-E9C0-4F8D-B6AD-1DF1CC6812B9}" type="presParOf" srcId="{5090021D-0CE9-42C0-81BE-095C7FEBA1D7}" destId="{B705E5A3-0057-4163-B2ED-50F055F6EB3A}" srcOrd="2" destOrd="0" presId="urn:microsoft.com/office/officeart/2005/8/layout/list1"/>
    <dgm:cxn modelId="{FD93FFC5-CD80-407C-B85C-B070EC421487}" type="presParOf" srcId="{5090021D-0CE9-42C0-81BE-095C7FEBA1D7}" destId="{379E4F71-B057-46B4-A09F-9F23507CB207}" srcOrd="3" destOrd="0" presId="urn:microsoft.com/office/officeart/2005/8/layout/list1"/>
    <dgm:cxn modelId="{E454433F-12B2-4FA6-A08F-C0E5D6DEEA4F}" type="presParOf" srcId="{5090021D-0CE9-42C0-81BE-095C7FEBA1D7}" destId="{1425CEE8-A6E5-42B9-923A-80F70B6CB5BA}" srcOrd="4" destOrd="0" presId="urn:microsoft.com/office/officeart/2005/8/layout/list1"/>
    <dgm:cxn modelId="{C789FBED-751D-4A92-9C9B-69A225537481}" type="presParOf" srcId="{1425CEE8-A6E5-42B9-923A-80F70B6CB5BA}" destId="{6B3FD5A5-CB5A-4DF5-B433-AF8824362346}" srcOrd="0" destOrd="0" presId="urn:microsoft.com/office/officeart/2005/8/layout/list1"/>
    <dgm:cxn modelId="{D6F61304-9922-4362-BFA9-F20BDE73CB8C}" type="presParOf" srcId="{1425CEE8-A6E5-42B9-923A-80F70B6CB5BA}" destId="{82DFF7D5-3E50-4EAF-BB9A-85542D7C7BBD}" srcOrd="1" destOrd="0" presId="urn:microsoft.com/office/officeart/2005/8/layout/list1"/>
    <dgm:cxn modelId="{764CCE0E-D994-43F6-B7E7-0DF8167DD46B}" type="presParOf" srcId="{5090021D-0CE9-42C0-81BE-095C7FEBA1D7}" destId="{72573E72-8333-488B-800B-3C0E089D91BD}" srcOrd="5" destOrd="0" presId="urn:microsoft.com/office/officeart/2005/8/layout/list1"/>
    <dgm:cxn modelId="{814460BA-8067-4DC8-8BF0-E1AD6A80BCD6}" type="presParOf" srcId="{5090021D-0CE9-42C0-81BE-095C7FEBA1D7}" destId="{AAA937B3-1809-4EFF-AD6F-3F257606656B}" srcOrd="6" destOrd="0" presId="urn:microsoft.com/office/officeart/2005/8/layout/list1"/>
    <dgm:cxn modelId="{22DB95E1-484F-443C-A86E-4B1578325426}" type="presParOf" srcId="{5090021D-0CE9-42C0-81BE-095C7FEBA1D7}" destId="{A0AEC5AE-DA44-4975-9AB3-84E472EF3ADC}" srcOrd="7" destOrd="0" presId="urn:microsoft.com/office/officeart/2005/8/layout/list1"/>
    <dgm:cxn modelId="{27D3824B-5983-4BC7-9E49-CA11E58D25B0}" type="presParOf" srcId="{5090021D-0CE9-42C0-81BE-095C7FEBA1D7}" destId="{D446240A-2933-4491-BB03-6E324ED45F68}" srcOrd="8" destOrd="0" presId="urn:microsoft.com/office/officeart/2005/8/layout/list1"/>
    <dgm:cxn modelId="{B67CEDFD-4752-4538-8E0E-ACEDB8FB47F4}" type="presParOf" srcId="{D446240A-2933-4491-BB03-6E324ED45F68}" destId="{28931A2D-DCDE-4080-B0D5-6CB6DAF09FE7}" srcOrd="0" destOrd="0" presId="urn:microsoft.com/office/officeart/2005/8/layout/list1"/>
    <dgm:cxn modelId="{1E5BF665-E55B-4935-862A-2F16ACF9A93B}" type="presParOf" srcId="{D446240A-2933-4491-BB03-6E324ED45F68}" destId="{468AF21F-08F7-4584-994E-E4CD1C38F009}" srcOrd="1" destOrd="0" presId="urn:microsoft.com/office/officeart/2005/8/layout/list1"/>
    <dgm:cxn modelId="{8ACE19FE-C7A4-4573-ABD3-F881D6408052}" type="presParOf" srcId="{5090021D-0CE9-42C0-81BE-095C7FEBA1D7}" destId="{A38A0A1D-0A06-473D-AB45-74D6364C05FC}" srcOrd="9" destOrd="0" presId="urn:microsoft.com/office/officeart/2005/8/layout/list1"/>
    <dgm:cxn modelId="{9603E290-C6D1-4DAF-B2BF-4C13AA707C21}" type="presParOf" srcId="{5090021D-0CE9-42C0-81BE-095C7FEBA1D7}" destId="{A164487A-E194-4A63-9D71-08ED4BDCAA90}"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4905A6-B792-4F89-A3AA-A7848EB8CEF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9052044-A705-439D-B60E-3669DF44A13B}">
      <dgm:prSet/>
      <dgm:spPr/>
      <dgm:t>
        <a:bodyPr/>
        <a:lstStyle/>
        <a:p>
          <a:r>
            <a:rPr lang="en-US" dirty="0"/>
            <a:t>17-OHP 250 mg IM weekly</a:t>
          </a:r>
        </a:p>
      </dgm:t>
    </dgm:pt>
    <dgm:pt modelId="{BE61D717-77B8-47ED-AFA7-2D1FD5A3ADC4}" type="parTrans" cxnId="{02ED4C93-94A7-4B6C-801A-3442DFA05161}">
      <dgm:prSet/>
      <dgm:spPr/>
      <dgm:t>
        <a:bodyPr/>
        <a:lstStyle/>
        <a:p>
          <a:endParaRPr lang="en-US"/>
        </a:p>
      </dgm:t>
    </dgm:pt>
    <dgm:pt modelId="{1C62A453-EA1D-4FC5-A8FC-D3011A93A647}" type="sibTrans" cxnId="{02ED4C93-94A7-4B6C-801A-3442DFA05161}">
      <dgm:prSet/>
      <dgm:spPr/>
      <dgm:t>
        <a:bodyPr/>
        <a:lstStyle/>
        <a:p>
          <a:endParaRPr lang="en-US"/>
        </a:p>
      </dgm:t>
    </dgm:pt>
    <dgm:pt modelId="{C12651CA-717C-41C7-AB9C-14E02C55C89B}">
      <dgm:prSet/>
      <dgm:spPr/>
      <dgm:t>
        <a:bodyPr/>
        <a:lstStyle/>
        <a:p>
          <a:r>
            <a:rPr lang="en-US" dirty="0"/>
            <a:t>Goal: 500 women</a:t>
          </a:r>
        </a:p>
      </dgm:t>
    </dgm:pt>
    <dgm:pt modelId="{6810C081-63BA-4BDC-B195-E56E9E1DAE31}" type="parTrans" cxnId="{550EE496-9270-4DB6-8F7E-005B7698994B}">
      <dgm:prSet/>
      <dgm:spPr/>
      <dgm:t>
        <a:bodyPr/>
        <a:lstStyle/>
        <a:p>
          <a:endParaRPr lang="en-US"/>
        </a:p>
      </dgm:t>
    </dgm:pt>
    <dgm:pt modelId="{066BFFC0-4CCA-4F86-841F-A0F04E5ADCBC}" type="sibTrans" cxnId="{550EE496-9270-4DB6-8F7E-005B7698994B}">
      <dgm:prSet/>
      <dgm:spPr/>
      <dgm:t>
        <a:bodyPr/>
        <a:lstStyle/>
        <a:p>
          <a:endParaRPr lang="en-US"/>
        </a:p>
      </dgm:t>
    </dgm:pt>
    <dgm:pt modelId="{AB8EE14A-D2B5-46E7-AEBC-57D8B631633F}">
      <dgm:prSet/>
      <dgm:spPr/>
      <dgm:t>
        <a:bodyPr/>
        <a:lstStyle/>
        <a:p>
          <a:r>
            <a:rPr lang="en-US" dirty="0"/>
            <a:t>Prior PT Birth/ SROM</a:t>
          </a:r>
        </a:p>
      </dgm:t>
    </dgm:pt>
    <dgm:pt modelId="{FD08FC20-1EFB-43CB-84F0-422C891F7E53}" type="parTrans" cxnId="{3194218A-1376-42D9-B825-EF75D77AA260}">
      <dgm:prSet/>
      <dgm:spPr/>
      <dgm:t>
        <a:bodyPr/>
        <a:lstStyle/>
        <a:p>
          <a:endParaRPr lang="en-US"/>
        </a:p>
      </dgm:t>
    </dgm:pt>
    <dgm:pt modelId="{670A5FF3-7F2A-4977-9AB8-D429E6048FA4}" type="sibTrans" cxnId="{3194218A-1376-42D9-B825-EF75D77AA260}">
      <dgm:prSet/>
      <dgm:spPr/>
      <dgm:t>
        <a:bodyPr/>
        <a:lstStyle/>
        <a:p>
          <a:endParaRPr lang="en-US"/>
        </a:p>
      </dgm:t>
    </dgm:pt>
    <dgm:pt modelId="{26883097-D240-4883-AE3F-1F2C30FF9538}">
      <dgm:prSet/>
      <dgm:spPr/>
      <dgm:t>
        <a:bodyPr/>
        <a:lstStyle/>
        <a:p>
          <a:r>
            <a:rPr lang="en-US" dirty="0"/>
            <a:t>19 academic sites</a:t>
          </a:r>
        </a:p>
      </dgm:t>
    </dgm:pt>
    <dgm:pt modelId="{AAD2BB4B-AFB6-4D9E-A0F1-8A5E355D3B3E}" type="parTrans" cxnId="{37B5D303-4A53-4175-AF59-A02E906ED7E9}">
      <dgm:prSet/>
      <dgm:spPr/>
      <dgm:t>
        <a:bodyPr/>
        <a:lstStyle/>
        <a:p>
          <a:endParaRPr lang="en-US"/>
        </a:p>
      </dgm:t>
    </dgm:pt>
    <dgm:pt modelId="{0F064D92-BD2F-45FA-A5D8-66661824BDF8}" type="sibTrans" cxnId="{37B5D303-4A53-4175-AF59-A02E906ED7E9}">
      <dgm:prSet/>
      <dgm:spPr/>
      <dgm:t>
        <a:bodyPr/>
        <a:lstStyle/>
        <a:p>
          <a:endParaRPr lang="en-US"/>
        </a:p>
      </dgm:t>
    </dgm:pt>
    <dgm:pt modelId="{DD5CCCAE-5B2A-4F4C-A18A-D2A6E404B450}" type="pres">
      <dgm:prSet presAssocID="{864905A6-B792-4F89-A3AA-A7848EB8CEFF}" presName="linear" presStyleCnt="0">
        <dgm:presLayoutVars>
          <dgm:animLvl val="lvl"/>
          <dgm:resizeHandles val="exact"/>
        </dgm:presLayoutVars>
      </dgm:prSet>
      <dgm:spPr/>
    </dgm:pt>
    <dgm:pt modelId="{A9B25F7A-EAD5-46D4-A176-FD1601A1F7CB}" type="pres">
      <dgm:prSet presAssocID="{29052044-A705-439D-B60E-3669DF44A13B}" presName="parentText" presStyleLbl="node1" presStyleIdx="0" presStyleCnt="4">
        <dgm:presLayoutVars>
          <dgm:chMax val="0"/>
          <dgm:bulletEnabled val="1"/>
        </dgm:presLayoutVars>
      </dgm:prSet>
      <dgm:spPr/>
    </dgm:pt>
    <dgm:pt modelId="{3E917546-A80A-4FA4-A00B-35BB756D9CBD}" type="pres">
      <dgm:prSet presAssocID="{1C62A453-EA1D-4FC5-A8FC-D3011A93A647}" presName="spacer" presStyleCnt="0"/>
      <dgm:spPr/>
    </dgm:pt>
    <dgm:pt modelId="{6F169AFF-06CE-4416-939B-CDC4E7E4C403}" type="pres">
      <dgm:prSet presAssocID="{C12651CA-717C-41C7-AB9C-14E02C55C89B}" presName="parentText" presStyleLbl="node1" presStyleIdx="1" presStyleCnt="4">
        <dgm:presLayoutVars>
          <dgm:chMax val="0"/>
          <dgm:bulletEnabled val="1"/>
        </dgm:presLayoutVars>
      </dgm:prSet>
      <dgm:spPr/>
    </dgm:pt>
    <dgm:pt modelId="{AC4763B6-3126-4164-8629-E7929FA0CE7A}" type="pres">
      <dgm:prSet presAssocID="{066BFFC0-4CCA-4F86-841F-A0F04E5ADCBC}" presName="spacer" presStyleCnt="0"/>
      <dgm:spPr/>
    </dgm:pt>
    <dgm:pt modelId="{6958AC68-1D46-4998-8C80-45D46FDFDC64}" type="pres">
      <dgm:prSet presAssocID="{AB8EE14A-D2B5-46E7-AEBC-57D8B631633F}" presName="parentText" presStyleLbl="node1" presStyleIdx="2" presStyleCnt="4">
        <dgm:presLayoutVars>
          <dgm:chMax val="0"/>
          <dgm:bulletEnabled val="1"/>
        </dgm:presLayoutVars>
      </dgm:prSet>
      <dgm:spPr/>
    </dgm:pt>
    <dgm:pt modelId="{7A5351E6-AA61-4C78-A0F1-2D8B10D3D816}" type="pres">
      <dgm:prSet presAssocID="{670A5FF3-7F2A-4977-9AB8-D429E6048FA4}" presName="spacer" presStyleCnt="0"/>
      <dgm:spPr/>
    </dgm:pt>
    <dgm:pt modelId="{7C896F1B-676E-42B9-A17F-D364D7F1AFFA}" type="pres">
      <dgm:prSet presAssocID="{26883097-D240-4883-AE3F-1F2C30FF9538}" presName="parentText" presStyleLbl="node1" presStyleIdx="3" presStyleCnt="4">
        <dgm:presLayoutVars>
          <dgm:chMax val="0"/>
          <dgm:bulletEnabled val="1"/>
        </dgm:presLayoutVars>
      </dgm:prSet>
      <dgm:spPr/>
    </dgm:pt>
  </dgm:ptLst>
  <dgm:cxnLst>
    <dgm:cxn modelId="{37B5D303-4A53-4175-AF59-A02E906ED7E9}" srcId="{864905A6-B792-4F89-A3AA-A7848EB8CEFF}" destId="{26883097-D240-4883-AE3F-1F2C30FF9538}" srcOrd="3" destOrd="0" parTransId="{AAD2BB4B-AFB6-4D9E-A0F1-8A5E355D3B3E}" sibTransId="{0F064D92-BD2F-45FA-A5D8-66661824BDF8}"/>
    <dgm:cxn modelId="{BA58F534-0F0D-4981-80D7-EFBB98A20151}" type="presOf" srcId="{26883097-D240-4883-AE3F-1F2C30FF9538}" destId="{7C896F1B-676E-42B9-A17F-D364D7F1AFFA}" srcOrd="0" destOrd="0" presId="urn:microsoft.com/office/officeart/2005/8/layout/vList2"/>
    <dgm:cxn modelId="{A81C8939-38B4-4373-9161-EF6AC2850DC1}" type="presOf" srcId="{29052044-A705-439D-B60E-3669DF44A13B}" destId="{A9B25F7A-EAD5-46D4-A176-FD1601A1F7CB}" srcOrd="0" destOrd="0" presId="urn:microsoft.com/office/officeart/2005/8/layout/vList2"/>
    <dgm:cxn modelId="{3194218A-1376-42D9-B825-EF75D77AA260}" srcId="{864905A6-B792-4F89-A3AA-A7848EB8CEFF}" destId="{AB8EE14A-D2B5-46E7-AEBC-57D8B631633F}" srcOrd="2" destOrd="0" parTransId="{FD08FC20-1EFB-43CB-84F0-422C891F7E53}" sibTransId="{670A5FF3-7F2A-4977-9AB8-D429E6048FA4}"/>
    <dgm:cxn modelId="{8E05B392-F32A-4F2A-ACC5-7C663CEA2685}" type="presOf" srcId="{C12651CA-717C-41C7-AB9C-14E02C55C89B}" destId="{6F169AFF-06CE-4416-939B-CDC4E7E4C403}" srcOrd="0" destOrd="0" presId="urn:microsoft.com/office/officeart/2005/8/layout/vList2"/>
    <dgm:cxn modelId="{02ED4C93-94A7-4B6C-801A-3442DFA05161}" srcId="{864905A6-B792-4F89-A3AA-A7848EB8CEFF}" destId="{29052044-A705-439D-B60E-3669DF44A13B}" srcOrd="0" destOrd="0" parTransId="{BE61D717-77B8-47ED-AFA7-2D1FD5A3ADC4}" sibTransId="{1C62A453-EA1D-4FC5-A8FC-D3011A93A647}"/>
    <dgm:cxn modelId="{550EE496-9270-4DB6-8F7E-005B7698994B}" srcId="{864905A6-B792-4F89-A3AA-A7848EB8CEFF}" destId="{C12651CA-717C-41C7-AB9C-14E02C55C89B}" srcOrd="1" destOrd="0" parTransId="{6810C081-63BA-4BDC-B195-E56E9E1DAE31}" sibTransId="{066BFFC0-4CCA-4F86-841F-A0F04E5ADCBC}"/>
    <dgm:cxn modelId="{5DF374A9-F1BA-4FFE-B5E7-95D9D7473E09}" type="presOf" srcId="{864905A6-B792-4F89-A3AA-A7848EB8CEFF}" destId="{DD5CCCAE-5B2A-4F4C-A18A-D2A6E404B450}" srcOrd="0" destOrd="0" presId="urn:microsoft.com/office/officeart/2005/8/layout/vList2"/>
    <dgm:cxn modelId="{38E949D0-7601-422E-B7E1-06D3012AD324}" type="presOf" srcId="{AB8EE14A-D2B5-46E7-AEBC-57D8B631633F}" destId="{6958AC68-1D46-4998-8C80-45D46FDFDC64}" srcOrd="0" destOrd="0" presId="urn:microsoft.com/office/officeart/2005/8/layout/vList2"/>
    <dgm:cxn modelId="{C5E9B87C-F98D-4E54-BE77-49C13794BCCE}" type="presParOf" srcId="{DD5CCCAE-5B2A-4F4C-A18A-D2A6E404B450}" destId="{A9B25F7A-EAD5-46D4-A176-FD1601A1F7CB}" srcOrd="0" destOrd="0" presId="urn:microsoft.com/office/officeart/2005/8/layout/vList2"/>
    <dgm:cxn modelId="{4EB6EE19-A39A-41BA-928C-B15E0A4F7B79}" type="presParOf" srcId="{DD5CCCAE-5B2A-4F4C-A18A-D2A6E404B450}" destId="{3E917546-A80A-4FA4-A00B-35BB756D9CBD}" srcOrd="1" destOrd="0" presId="urn:microsoft.com/office/officeart/2005/8/layout/vList2"/>
    <dgm:cxn modelId="{70B66D71-0787-471C-B1D2-435D23733F24}" type="presParOf" srcId="{DD5CCCAE-5B2A-4F4C-A18A-D2A6E404B450}" destId="{6F169AFF-06CE-4416-939B-CDC4E7E4C403}" srcOrd="2" destOrd="0" presId="urn:microsoft.com/office/officeart/2005/8/layout/vList2"/>
    <dgm:cxn modelId="{170588AB-64E2-4D3F-9BE9-3D49B481BCBF}" type="presParOf" srcId="{DD5CCCAE-5B2A-4F4C-A18A-D2A6E404B450}" destId="{AC4763B6-3126-4164-8629-E7929FA0CE7A}" srcOrd="3" destOrd="0" presId="urn:microsoft.com/office/officeart/2005/8/layout/vList2"/>
    <dgm:cxn modelId="{0B1EBD12-47EB-43C1-9C01-43DBA2DC3495}" type="presParOf" srcId="{DD5CCCAE-5B2A-4F4C-A18A-D2A6E404B450}" destId="{6958AC68-1D46-4998-8C80-45D46FDFDC64}" srcOrd="4" destOrd="0" presId="urn:microsoft.com/office/officeart/2005/8/layout/vList2"/>
    <dgm:cxn modelId="{B9BCE467-6CA6-41D0-B202-8BE7F0F3649B}" type="presParOf" srcId="{DD5CCCAE-5B2A-4F4C-A18A-D2A6E404B450}" destId="{7A5351E6-AA61-4C78-A0F1-2D8B10D3D816}" srcOrd="5" destOrd="0" presId="urn:microsoft.com/office/officeart/2005/8/layout/vList2"/>
    <dgm:cxn modelId="{D112E489-00D3-4B66-9DAB-E4837B987089}" type="presParOf" srcId="{DD5CCCAE-5B2A-4F4C-A18A-D2A6E404B450}" destId="{7C896F1B-676E-42B9-A17F-D364D7F1AFF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5F8717-F370-4718-8E1C-5974DEF4DA11}"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9B02722D-EDB7-4729-A9CB-6BAEB62C74F8}">
      <dgm:prSet/>
      <dgm:spPr/>
      <dgm:t>
        <a:bodyPr/>
        <a:lstStyle/>
        <a:p>
          <a:r>
            <a:rPr lang="en-US" dirty="0"/>
            <a:t>Aggregate data demonstrate a benefit in reducing preterm birth when progesterone is used.</a:t>
          </a:r>
        </a:p>
      </dgm:t>
    </dgm:pt>
    <dgm:pt modelId="{121C97CC-42A7-485D-998B-AB7BCF5D2058}" type="parTrans" cxnId="{7CD24D96-D41C-4EB8-A310-529885A8E98F}">
      <dgm:prSet/>
      <dgm:spPr/>
      <dgm:t>
        <a:bodyPr/>
        <a:lstStyle/>
        <a:p>
          <a:endParaRPr lang="en-US"/>
        </a:p>
      </dgm:t>
    </dgm:pt>
    <dgm:pt modelId="{D3B73F1F-B47B-4121-83EE-9AFA51D89A1B}" type="sibTrans" cxnId="{7CD24D96-D41C-4EB8-A310-529885A8E98F}">
      <dgm:prSet/>
      <dgm:spPr/>
      <dgm:t>
        <a:bodyPr/>
        <a:lstStyle/>
        <a:p>
          <a:endParaRPr lang="en-US"/>
        </a:p>
      </dgm:t>
    </dgm:pt>
    <dgm:pt modelId="{470DB6DD-5186-4C52-81C8-CE4E02C1794F}">
      <dgm:prSet/>
      <dgm:spPr/>
      <dgm:t>
        <a:bodyPr/>
        <a:lstStyle/>
        <a:p>
          <a:r>
            <a:rPr lang="en-US" dirty="0"/>
            <a:t>17P was used as early as 16 weeks; vaginal progesterone as late as 24 weeks, however a meta- analysis suggests that initiating progesterone before 20 weeks is better </a:t>
          </a:r>
        </a:p>
      </dgm:t>
    </dgm:pt>
    <dgm:pt modelId="{4413C3E8-84FD-4565-B155-F3F1CC749C6E}" type="parTrans" cxnId="{77ABD724-B006-4AFA-976A-55781E3F8F79}">
      <dgm:prSet/>
      <dgm:spPr/>
      <dgm:t>
        <a:bodyPr/>
        <a:lstStyle/>
        <a:p>
          <a:endParaRPr lang="en-US"/>
        </a:p>
      </dgm:t>
    </dgm:pt>
    <dgm:pt modelId="{2CF8FA31-FD2B-415F-A12F-12742655AF83}" type="sibTrans" cxnId="{77ABD724-B006-4AFA-976A-55781E3F8F79}">
      <dgm:prSet/>
      <dgm:spPr/>
      <dgm:t>
        <a:bodyPr/>
        <a:lstStyle/>
        <a:p>
          <a:endParaRPr lang="en-US"/>
        </a:p>
      </dgm:t>
    </dgm:pt>
    <dgm:pt modelId="{C43F4D71-FA87-4405-A744-B5A41EB85DBB}">
      <dgm:prSet/>
      <dgm:spPr/>
      <dgm:t>
        <a:bodyPr/>
        <a:lstStyle/>
        <a:p>
          <a:r>
            <a:rPr lang="en-US" dirty="0"/>
            <a:t>The data on whether to use progesterone via an IM route or vaginal route are not directly addressed. However, it seems that the vaginal route has not been shown to be inferior in any high risk group.</a:t>
          </a:r>
        </a:p>
      </dgm:t>
    </dgm:pt>
    <dgm:pt modelId="{D03DA4C9-4936-4EC4-BA3F-DD14EF839591}" type="parTrans" cxnId="{ECA6EEA9-9F6E-44C1-9996-E993EBEACD78}">
      <dgm:prSet/>
      <dgm:spPr/>
      <dgm:t>
        <a:bodyPr/>
        <a:lstStyle/>
        <a:p>
          <a:endParaRPr lang="en-US"/>
        </a:p>
      </dgm:t>
    </dgm:pt>
    <dgm:pt modelId="{1B9ECD85-DF6C-44F8-AB4F-EAA600389182}" type="sibTrans" cxnId="{ECA6EEA9-9F6E-44C1-9996-E993EBEACD78}">
      <dgm:prSet/>
      <dgm:spPr/>
      <dgm:t>
        <a:bodyPr/>
        <a:lstStyle/>
        <a:p>
          <a:endParaRPr lang="en-US"/>
        </a:p>
      </dgm:t>
    </dgm:pt>
    <dgm:pt modelId="{59C245CC-7D3C-4F66-8350-C7ECB752A454}" type="pres">
      <dgm:prSet presAssocID="{515F8717-F370-4718-8E1C-5974DEF4DA11}" presName="linear" presStyleCnt="0">
        <dgm:presLayoutVars>
          <dgm:animLvl val="lvl"/>
          <dgm:resizeHandles val="exact"/>
        </dgm:presLayoutVars>
      </dgm:prSet>
      <dgm:spPr/>
    </dgm:pt>
    <dgm:pt modelId="{64871E54-BE2D-42DC-B851-24874D94B7BB}" type="pres">
      <dgm:prSet presAssocID="{9B02722D-EDB7-4729-A9CB-6BAEB62C74F8}" presName="parentText" presStyleLbl="node1" presStyleIdx="0" presStyleCnt="3">
        <dgm:presLayoutVars>
          <dgm:chMax val="0"/>
          <dgm:bulletEnabled val="1"/>
        </dgm:presLayoutVars>
      </dgm:prSet>
      <dgm:spPr/>
    </dgm:pt>
    <dgm:pt modelId="{CFB312D6-13E0-4C63-84A4-F53236274319}" type="pres">
      <dgm:prSet presAssocID="{D3B73F1F-B47B-4121-83EE-9AFA51D89A1B}" presName="spacer" presStyleCnt="0"/>
      <dgm:spPr/>
    </dgm:pt>
    <dgm:pt modelId="{8DD7D80B-AFE8-4CA6-A056-C83245225002}" type="pres">
      <dgm:prSet presAssocID="{470DB6DD-5186-4C52-81C8-CE4E02C1794F}" presName="parentText" presStyleLbl="node1" presStyleIdx="1" presStyleCnt="3">
        <dgm:presLayoutVars>
          <dgm:chMax val="0"/>
          <dgm:bulletEnabled val="1"/>
        </dgm:presLayoutVars>
      </dgm:prSet>
      <dgm:spPr/>
    </dgm:pt>
    <dgm:pt modelId="{9C3DE15E-63A0-48DB-A0EC-7730B5036993}" type="pres">
      <dgm:prSet presAssocID="{2CF8FA31-FD2B-415F-A12F-12742655AF83}" presName="spacer" presStyleCnt="0"/>
      <dgm:spPr/>
    </dgm:pt>
    <dgm:pt modelId="{6A9CB364-E69C-482B-BD7A-E59FA74F5B34}" type="pres">
      <dgm:prSet presAssocID="{C43F4D71-FA87-4405-A744-B5A41EB85DBB}" presName="parentText" presStyleLbl="node1" presStyleIdx="2" presStyleCnt="3">
        <dgm:presLayoutVars>
          <dgm:chMax val="0"/>
          <dgm:bulletEnabled val="1"/>
        </dgm:presLayoutVars>
      </dgm:prSet>
      <dgm:spPr/>
    </dgm:pt>
  </dgm:ptLst>
  <dgm:cxnLst>
    <dgm:cxn modelId="{77ABD724-B006-4AFA-976A-55781E3F8F79}" srcId="{515F8717-F370-4718-8E1C-5974DEF4DA11}" destId="{470DB6DD-5186-4C52-81C8-CE4E02C1794F}" srcOrd="1" destOrd="0" parTransId="{4413C3E8-84FD-4565-B155-F3F1CC749C6E}" sibTransId="{2CF8FA31-FD2B-415F-A12F-12742655AF83}"/>
    <dgm:cxn modelId="{AEADB025-E42F-4150-B9EA-ED8077B4B5C0}" type="presOf" srcId="{C43F4D71-FA87-4405-A744-B5A41EB85DBB}" destId="{6A9CB364-E69C-482B-BD7A-E59FA74F5B34}" srcOrd="0" destOrd="0" presId="urn:microsoft.com/office/officeart/2005/8/layout/vList2"/>
    <dgm:cxn modelId="{C429712B-B2E5-4B0F-8B51-E6950D01ECCC}" type="presOf" srcId="{470DB6DD-5186-4C52-81C8-CE4E02C1794F}" destId="{8DD7D80B-AFE8-4CA6-A056-C83245225002}" srcOrd="0" destOrd="0" presId="urn:microsoft.com/office/officeart/2005/8/layout/vList2"/>
    <dgm:cxn modelId="{7CD24D96-D41C-4EB8-A310-529885A8E98F}" srcId="{515F8717-F370-4718-8E1C-5974DEF4DA11}" destId="{9B02722D-EDB7-4729-A9CB-6BAEB62C74F8}" srcOrd="0" destOrd="0" parTransId="{121C97CC-42A7-485D-998B-AB7BCF5D2058}" sibTransId="{D3B73F1F-B47B-4121-83EE-9AFA51D89A1B}"/>
    <dgm:cxn modelId="{ECA6EEA9-9F6E-44C1-9996-E993EBEACD78}" srcId="{515F8717-F370-4718-8E1C-5974DEF4DA11}" destId="{C43F4D71-FA87-4405-A744-B5A41EB85DBB}" srcOrd="2" destOrd="0" parTransId="{D03DA4C9-4936-4EC4-BA3F-DD14EF839591}" sibTransId="{1B9ECD85-DF6C-44F8-AB4F-EAA600389182}"/>
    <dgm:cxn modelId="{D5DB54BB-5E5C-4168-BB25-469F911AF4D6}" type="presOf" srcId="{515F8717-F370-4718-8E1C-5974DEF4DA11}" destId="{59C245CC-7D3C-4F66-8350-C7ECB752A454}" srcOrd="0" destOrd="0" presId="urn:microsoft.com/office/officeart/2005/8/layout/vList2"/>
    <dgm:cxn modelId="{8EA093DB-84CD-4406-8087-16DC2F1961B2}" type="presOf" srcId="{9B02722D-EDB7-4729-A9CB-6BAEB62C74F8}" destId="{64871E54-BE2D-42DC-B851-24874D94B7BB}" srcOrd="0" destOrd="0" presId="urn:microsoft.com/office/officeart/2005/8/layout/vList2"/>
    <dgm:cxn modelId="{9D93167E-D8DE-4940-BBA6-364D0EAA16AC}" type="presParOf" srcId="{59C245CC-7D3C-4F66-8350-C7ECB752A454}" destId="{64871E54-BE2D-42DC-B851-24874D94B7BB}" srcOrd="0" destOrd="0" presId="urn:microsoft.com/office/officeart/2005/8/layout/vList2"/>
    <dgm:cxn modelId="{6EBA8D9A-1A83-4E62-94D4-39D8374EC4AC}" type="presParOf" srcId="{59C245CC-7D3C-4F66-8350-C7ECB752A454}" destId="{CFB312D6-13E0-4C63-84A4-F53236274319}" srcOrd="1" destOrd="0" presId="urn:microsoft.com/office/officeart/2005/8/layout/vList2"/>
    <dgm:cxn modelId="{CA969A27-3B65-4A6B-917F-4AFC7C95408D}" type="presParOf" srcId="{59C245CC-7D3C-4F66-8350-C7ECB752A454}" destId="{8DD7D80B-AFE8-4CA6-A056-C83245225002}" srcOrd="2" destOrd="0" presId="urn:microsoft.com/office/officeart/2005/8/layout/vList2"/>
    <dgm:cxn modelId="{3AB299C9-5A89-4F5F-B9AA-9956EB386FE7}" type="presParOf" srcId="{59C245CC-7D3C-4F66-8350-C7ECB752A454}" destId="{9C3DE15E-63A0-48DB-A0EC-7730B5036993}" srcOrd="3" destOrd="0" presId="urn:microsoft.com/office/officeart/2005/8/layout/vList2"/>
    <dgm:cxn modelId="{F5228604-6D75-4AB5-905B-DE1513AA81D5}" type="presParOf" srcId="{59C245CC-7D3C-4F66-8350-C7ECB752A454}" destId="{6A9CB364-E69C-482B-BD7A-E59FA74F5B3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5E5A3-0057-4163-B2ED-50F055F6EB3A}">
      <dsp:nvSpPr>
        <dsp:cNvPr id="0" name=""/>
        <dsp:cNvSpPr/>
      </dsp:nvSpPr>
      <dsp:spPr>
        <a:xfrm>
          <a:off x="0" y="360212"/>
          <a:ext cx="6096000" cy="134032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3117" tIns="479044" rIns="473117"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Cervical Length</a:t>
          </a:r>
        </a:p>
        <a:p>
          <a:pPr marL="228600" lvl="1" indent="-228600" algn="l" defTabSz="1022350">
            <a:lnSpc>
              <a:spcPct val="90000"/>
            </a:lnSpc>
            <a:spcBef>
              <a:spcPct val="0"/>
            </a:spcBef>
            <a:spcAft>
              <a:spcPct val="15000"/>
            </a:spcAft>
            <a:buChar char="•"/>
          </a:pPr>
          <a:r>
            <a:rPr lang="en-US" sz="2300" kern="1200" dirty="0"/>
            <a:t>Fetal Fibronectin </a:t>
          </a:r>
        </a:p>
      </dsp:txBody>
      <dsp:txXfrm>
        <a:off x="0" y="360212"/>
        <a:ext cx="6096000" cy="1340325"/>
      </dsp:txXfrm>
    </dsp:sp>
    <dsp:sp modelId="{6DFCA97A-A843-458B-97CC-5FE8A0F12AE4}">
      <dsp:nvSpPr>
        <dsp:cNvPr id="0" name=""/>
        <dsp:cNvSpPr/>
      </dsp:nvSpPr>
      <dsp:spPr>
        <a:xfrm>
          <a:off x="304800" y="20732"/>
          <a:ext cx="4267200" cy="678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22350">
            <a:lnSpc>
              <a:spcPct val="90000"/>
            </a:lnSpc>
            <a:spcBef>
              <a:spcPct val="0"/>
            </a:spcBef>
            <a:spcAft>
              <a:spcPct val="35000"/>
            </a:spcAft>
            <a:buNone/>
          </a:pPr>
          <a:r>
            <a:rPr lang="en-US" sz="2300" u="sng" kern="1200" dirty="0"/>
            <a:t>Surveillance</a:t>
          </a:r>
          <a:endParaRPr lang="en-US" sz="2300" kern="1200" dirty="0"/>
        </a:p>
      </dsp:txBody>
      <dsp:txXfrm>
        <a:off x="337944" y="53876"/>
        <a:ext cx="4200912" cy="612672"/>
      </dsp:txXfrm>
    </dsp:sp>
    <dsp:sp modelId="{AAA937B3-1809-4EFF-AD6F-3F257606656B}">
      <dsp:nvSpPr>
        <dsp:cNvPr id="0" name=""/>
        <dsp:cNvSpPr/>
      </dsp:nvSpPr>
      <dsp:spPr>
        <a:xfrm>
          <a:off x="0" y="2164217"/>
          <a:ext cx="6096000" cy="1340325"/>
        </a:xfrm>
        <a:prstGeom prst="rect">
          <a:avLst/>
        </a:prstGeom>
        <a:solidFill>
          <a:schemeClr val="lt1">
            <a:alpha val="90000"/>
            <a:hueOff val="0"/>
            <a:satOff val="0"/>
            <a:lumOff val="0"/>
            <a:alphaOff val="0"/>
          </a:schemeClr>
        </a:solidFill>
        <a:ln w="12700" cap="flat" cmpd="sng" algn="ctr">
          <a:solidFill>
            <a:schemeClr val="accent2">
              <a:hueOff val="1597608"/>
              <a:satOff val="-19575"/>
              <a:lumOff val="-1029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3117" tIns="479044" rIns="473117" bIns="163576" numCol="1" spcCol="1270" anchor="t" anchorCtr="0">
          <a:noAutofit/>
        </a:bodyPr>
        <a:lstStyle/>
        <a:p>
          <a:pPr marL="228600" lvl="1" indent="-228600" algn="l" defTabSz="1022350">
            <a:lnSpc>
              <a:spcPct val="90000"/>
            </a:lnSpc>
            <a:spcBef>
              <a:spcPct val="0"/>
            </a:spcBef>
            <a:spcAft>
              <a:spcPct val="15000"/>
            </a:spcAft>
            <a:buChar char="•"/>
          </a:pPr>
          <a:r>
            <a:rPr lang="en-US" sz="2300" b="1" kern="1200" dirty="0"/>
            <a:t>Progesterone</a:t>
          </a:r>
          <a:r>
            <a:rPr lang="en-US" sz="2300" kern="1200" dirty="0"/>
            <a:t> </a:t>
          </a:r>
        </a:p>
        <a:p>
          <a:pPr marL="228600" lvl="1" indent="-228600" algn="l" defTabSz="1022350">
            <a:lnSpc>
              <a:spcPct val="90000"/>
            </a:lnSpc>
            <a:spcBef>
              <a:spcPct val="0"/>
            </a:spcBef>
            <a:spcAft>
              <a:spcPct val="15000"/>
            </a:spcAft>
            <a:buChar char="•"/>
          </a:pPr>
          <a:r>
            <a:rPr lang="en-US" sz="2300" kern="1200" dirty="0"/>
            <a:t>Cerclage</a:t>
          </a:r>
        </a:p>
      </dsp:txBody>
      <dsp:txXfrm>
        <a:off x="0" y="2164217"/>
        <a:ext cx="6096000" cy="1340325"/>
      </dsp:txXfrm>
    </dsp:sp>
    <dsp:sp modelId="{82DFF7D5-3E50-4EAF-BB9A-85542D7C7BBD}">
      <dsp:nvSpPr>
        <dsp:cNvPr id="0" name=""/>
        <dsp:cNvSpPr/>
      </dsp:nvSpPr>
      <dsp:spPr>
        <a:xfrm>
          <a:off x="304800" y="1824737"/>
          <a:ext cx="4267200" cy="678960"/>
        </a:xfrm>
        <a:prstGeom prst="roundRect">
          <a:avLst/>
        </a:prstGeom>
        <a:solidFill>
          <a:schemeClr val="accent2">
            <a:hueOff val="1597608"/>
            <a:satOff val="-19575"/>
            <a:lumOff val="-10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22350">
            <a:lnSpc>
              <a:spcPct val="90000"/>
            </a:lnSpc>
            <a:spcBef>
              <a:spcPct val="0"/>
            </a:spcBef>
            <a:spcAft>
              <a:spcPct val="35000"/>
            </a:spcAft>
            <a:buNone/>
          </a:pPr>
          <a:r>
            <a:rPr lang="en-US" sz="2300" u="sng" kern="1200" dirty="0"/>
            <a:t>Prophylaxis</a:t>
          </a:r>
          <a:endParaRPr lang="en-US" sz="2300" kern="1200" dirty="0"/>
        </a:p>
      </dsp:txBody>
      <dsp:txXfrm>
        <a:off x="337944" y="1857881"/>
        <a:ext cx="4200912" cy="612672"/>
      </dsp:txXfrm>
    </dsp:sp>
    <dsp:sp modelId="{A164487A-E194-4A63-9D71-08ED4BDCAA90}">
      <dsp:nvSpPr>
        <dsp:cNvPr id="0" name=""/>
        <dsp:cNvSpPr/>
      </dsp:nvSpPr>
      <dsp:spPr>
        <a:xfrm>
          <a:off x="0" y="3968222"/>
          <a:ext cx="6096000" cy="1340325"/>
        </a:xfrm>
        <a:prstGeom prst="rect">
          <a:avLst/>
        </a:prstGeom>
        <a:solidFill>
          <a:schemeClr val="lt1">
            <a:alpha val="90000"/>
            <a:hueOff val="0"/>
            <a:satOff val="0"/>
            <a:lumOff val="0"/>
            <a:alphaOff val="0"/>
          </a:schemeClr>
        </a:solidFill>
        <a:ln w="12700" cap="flat" cmpd="sng" algn="ctr">
          <a:solidFill>
            <a:schemeClr val="accent2">
              <a:hueOff val="3195217"/>
              <a:satOff val="-39150"/>
              <a:lumOff val="-2058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3117" tIns="479044" rIns="473117"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Progesterone	</a:t>
          </a:r>
        </a:p>
        <a:p>
          <a:pPr marL="228600" lvl="1" indent="-228600" algn="l" defTabSz="1022350">
            <a:lnSpc>
              <a:spcPct val="90000"/>
            </a:lnSpc>
            <a:spcBef>
              <a:spcPct val="0"/>
            </a:spcBef>
            <a:spcAft>
              <a:spcPct val="15000"/>
            </a:spcAft>
            <a:buChar char="•"/>
          </a:pPr>
          <a:r>
            <a:rPr lang="en-US" sz="2300" kern="1200" dirty="0"/>
            <a:t>Cerclage</a:t>
          </a:r>
        </a:p>
      </dsp:txBody>
      <dsp:txXfrm>
        <a:off x="0" y="3968222"/>
        <a:ext cx="6096000" cy="1340325"/>
      </dsp:txXfrm>
    </dsp:sp>
    <dsp:sp modelId="{468AF21F-08F7-4584-994E-E4CD1C38F009}">
      <dsp:nvSpPr>
        <dsp:cNvPr id="0" name=""/>
        <dsp:cNvSpPr/>
      </dsp:nvSpPr>
      <dsp:spPr>
        <a:xfrm>
          <a:off x="304800" y="3628742"/>
          <a:ext cx="4267200" cy="678960"/>
        </a:xfrm>
        <a:prstGeom prst="roundRect">
          <a:avLst/>
        </a:prstGeom>
        <a:solidFill>
          <a:schemeClr val="accent2">
            <a:hueOff val="3195217"/>
            <a:satOff val="-39150"/>
            <a:lumOff val="-20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1022350">
            <a:lnSpc>
              <a:spcPct val="90000"/>
            </a:lnSpc>
            <a:spcBef>
              <a:spcPct val="0"/>
            </a:spcBef>
            <a:spcAft>
              <a:spcPct val="35000"/>
            </a:spcAft>
            <a:buNone/>
          </a:pPr>
          <a:r>
            <a:rPr lang="en-US" sz="2300" kern="1200" dirty="0"/>
            <a:t>Treatment (indicated)</a:t>
          </a:r>
        </a:p>
      </dsp:txBody>
      <dsp:txXfrm>
        <a:off x="337944" y="3661886"/>
        <a:ext cx="4200912"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25F7A-EAD5-46D4-A176-FD1601A1F7CB}">
      <dsp:nvSpPr>
        <dsp:cNvPr id="0" name=""/>
        <dsp:cNvSpPr/>
      </dsp:nvSpPr>
      <dsp:spPr>
        <a:xfrm>
          <a:off x="0" y="520750"/>
          <a:ext cx="6096000" cy="98338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17-OHP 250 mg IM weekly</a:t>
          </a:r>
        </a:p>
      </dsp:txBody>
      <dsp:txXfrm>
        <a:off x="48005" y="568755"/>
        <a:ext cx="5999990" cy="887374"/>
      </dsp:txXfrm>
    </dsp:sp>
    <dsp:sp modelId="{6F169AFF-06CE-4416-939B-CDC4E7E4C403}">
      <dsp:nvSpPr>
        <dsp:cNvPr id="0" name=""/>
        <dsp:cNvSpPr/>
      </dsp:nvSpPr>
      <dsp:spPr>
        <a:xfrm>
          <a:off x="0" y="1622215"/>
          <a:ext cx="6096000" cy="983384"/>
        </a:xfrm>
        <a:prstGeom prst="roundRect">
          <a:avLst/>
        </a:prstGeom>
        <a:solidFill>
          <a:schemeClr val="accent2">
            <a:hueOff val="1065072"/>
            <a:satOff val="-13050"/>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Goal: 500 women</a:t>
          </a:r>
        </a:p>
      </dsp:txBody>
      <dsp:txXfrm>
        <a:off x="48005" y="1670220"/>
        <a:ext cx="5999990" cy="887374"/>
      </dsp:txXfrm>
    </dsp:sp>
    <dsp:sp modelId="{6958AC68-1D46-4998-8C80-45D46FDFDC64}">
      <dsp:nvSpPr>
        <dsp:cNvPr id="0" name=""/>
        <dsp:cNvSpPr/>
      </dsp:nvSpPr>
      <dsp:spPr>
        <a:xfrm>
          <a:off x="0" y="2723680"/>
          <a:ext cx="6096000" cy="983384"/>
        </a:xfrm>
        <a:prstGeom prst="roundRect">
          <a:avLst/>
        </a:prstGeom>
        <a:solidFill>
          <a:schemeClr val="accent2">
            <a:hueOff val="2130145"/>
            <a:satOff val="-26100"/>
            <a:lumOff val="-137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Prior PT Birth/ SROM</a:t>
          </a:r>
        </a:p>
      </dsp:txBody>
      <dsp:txXfrm>
        <a:off x="48005" y="2771685"/>
        <a:ext cx="5999990" cy="887374"/>
      </dsp:txXfrm>
    </dsp:sp>
    <dsp:sp modelId="{7C896F1B-676E-42B9-A17F-D364D7F1AFFA}">
      <dsp:nvSpPr>
        <dsp:cNvPr id="0" name=""/>
        <dsp:cNvSpPr/>
      </dsp:nvSpPr>
      <dsp:spPr>
        <a:xfrm>
          <a:off x="0" y="3825145"/>
          <a:ext cx="6096000" cy="983384"/>
        </a:xfrm>
        <a:prstGeom prst="roundRect">
          <a:avLst/>
        </a:prstGeom>
        <a:solidFill>
          <a:schemeClr val="accent2">
            <a:hueOff val="3195217"/>
            <a:satOff val="-39150"/>
            <a:lumOff val="-20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19 academic sites</a:t>
          </a:r>
        </a:p>
      </dsp:txBody>
      <dsp:txXfrm>
        <a:off x="48005" y="3873150"/>
        <a:ext cx="5999990" cy="8873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71E54-BE2D-42DC-B851-24874D94B7BB}">
      <dsp:nvSpPr>
        <dsp:cNvPr id="0" name=""/>
        <dsp:cNvSpPr/>
      </dsp:nvSpPr>
      <dsp:spPr>
        <a:xfrm>
          <a:off x="0" y="274642"/>
          <a:ext cx="7071731" cy="17714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Aggregate data demonstrate a benefit in reducing preterm birth when progesterone is used.</a:t>
          </a:r>
        </a:p>
      </dsp:txBody>
      <dsp:txXfrm>
        <a:off x="86475" y="361117"/>
        <a:ext cx="6898781" cy="1598503"/>
      </dsp:txXfrm>
    </dsp:sp>
    <dsp:sp modelId="{8DD7D80B-AFE8-4CA6-A056-C83245225002}">
      <dsp:nvSpPr>
        <dsp:cNvPr id="0" name=""/>
        <dsp:cNvSpPr/>
      </dsp:nvSpPr>
      <dsp:spPr>
        <a:xfrm>
          <a:off x="0" y="2118095"/>
          <a:ext cx="7071731" cy="17714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17P was used as early as 16 weeks; vaginal progesterone as late as 24 weeks, however a meta- analysis suggests that initiating progesterone before 20 weeks is better </a:t>
          </a:r>
        </a:p>
      </dsp:txBody>
      <dsp:txXfrm>
        <a:off x="86475" y="2204570"/>
        <a:ext cx="6898781" cy="1598503"/>
      </dsp:txXfrm>
    </dsp:sp>
    <dsp:sp modelId="{6A9CB364-E69C-482B-BD7A-E59FA74F5B34}">
      <dsp:nvSpPr>
        <dsp:cNvPr id="0" name=""/>
        <dsp:cNvSpPr/>
      </dsp:nvSpPr>
      <dsp:spPr>
        <a:xfrm>
          <a:off x="0" y="3961549"/>
          <a:ext cx="7071731" cy="177145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data on whether to use progesterone via an IM route or vaginal route are not directly addressed. However, it seems that the vaginal route has not been shown to be inferior in any high risk group.</a:t>
          </a:r>
        </a:p>
      </dsp:txBody>
      <dsp:txXfrm>
        <a:off x="86475" y="4048024"/>
        <a:ext cx="6898781" cy="159850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7/8/23</a:t>
            </a:fld>
            <a:endParaRPr lang="en-US" dirty="0"/>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96930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1736303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389468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3892209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70940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384293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311925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1784396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6440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1281941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7/8/23</a:t>
            </a:fld>
            <a:endParaRPr lang="en-US" dirty="0"/>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3610662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900">
                <a:solidFill>
                  <a:schemeClr val="tx1"/>
                </a:solidFill>
              </a:defRPr>
            </a:lvl1pPr>
          </a:lstStyle>
          <a:p>
            <a:fld id="{F4D57BDD-E64A-4D27-8978-82FFCA18A12C}" type="datetimeFigureOut">
              <a:rPr lang="en-US" smtClean="0"/>
              <a:pPr/>
              <a:t>7/8/23</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8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36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3693778"/>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02" r:id="rId6"/>
    <p:sldLayoutId id="2147483807" r:id="rId7"/>
    <p:sldLayoutId id="2147483803" r:id="rId8"/>
    <p:sldLayoutId id="2147483804" r:id="rId9"/>
    <p:sldLayoutId id="2147483805" r:id="rId10"/>
    <p:sldLayoutId id="21474838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52D1E516-7ECF-486C-83D5-25E6E1B0250D}"/>
              </a:ext>
            </a:extLst>
          </p:cNvPr>
          <p:cNvPicPr>
            <a:picLocks noChangeAspect="1"/>
          </p:cNvPicPr>
          <p:nvPr/>
        </p:nvPicPr>
        <p:blipFill rotWithShape="1">
          <a:blip r:embed="rId2"/>
          <a:srcRect t="24996" r="1" b="1"/>
          <a:stretch/>
        </p:blipFill>
        <p:spPr>
          <a:xfrm>
            <a:off x="20" y="10"/>
            <a:ext cx="12191435" cy="6857989"/>
          </a:xfrm>
          <a:prstGeom prst="rect">
            <a:avLst/>
          </a:prstGeom>
        </p:spPr>
      </p:pic>
      <p:sp>
        <p:nvSpPr>
          <p:cNvPr id="27" name="Rectangle 26">
            <a:extLst>
              <a:ext uri="{FF2B5EF4-FFF2-40B4-BE49-F238E27FC236}">
                <a16:creationId xmlns:a16="http://schemas.microsoft.com/office/drawing/2014/main" id="{117E1A5F-4E44-495B-9C48-A5314F5BAF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19199"/>
            <a:ext cx="12192001" cy="4733924"/>
          </a:xfrm>
          <a:prstGeom prst="rect">
            <a:avLst/>
          </a:prstGeom>
          <a:gradFill flip="none" rotWithShape="1">
            <a:gsLst>
              <a:gs pos="41000">
                <a:srgbClr val="000000">
                  <a:alpha val="40000"/>
                </a:srgbClr>
              </a:gs>
              <a:gs pos="60000">
                <a:srgbClr val="000000">
                  <a:alpha val="4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882804"/>
            <a:ext cx="10668000" cy="2292621"/>
          </a:xfrm>
        </p:spPr>
        <p:txBody>
          <a:bodyPr vert="horz" lIns="91440" tIns="45720" rIns="91440" bIns="45720" rtlCol="0">
            <a:normAutofit/>
          </a:bodyPr>
          <a:lstStyle/>
          <a:p>
            <a:r>
              <a:rPr lang="en-US" sz="5600" b="1" dirty="0">
                <a:solidFill>
                  <a:srgbClr val="FFFFFF"/>
                </a:solidFill>
                <a:cs typeface="Calibri Light"/>
              </a:rPr>
              <a:t>Prediction and Prevention of Preterm Birth</a:t>
            </a:r>
            <a:endParaRPr lang="en-US" sz="5600" b="1" dirty="0">
              <a:solidFill>
                <a:srgbClr val="FFFFFF"/>
              </a:solidFill>
            </a:endParaRPr>
          </a:p>
        </p:txBody>
      </p:sp>
      <p:sp>
        <p:nvSpPr>
          <p:cNvPr id="3" name="Subtitle 2"/>
          <p:cNvSpPr>
            <a:spLocks noGrp="1"/>
          </p:cNvSpPr>
          <p:nvPr>
            <p:ph type="subTitle" idx="1"/>
          </p:nvPr>
        </p:nvSpPr>
        <p:spPr>
          <a:xfrm>
            <a:off x="762000" y="3809999"/>
            <a:ext cx="10668000" cy="1261134"/>
          </a:xfrm>
        </p:spPr>
        <p:txBody>
          <a:bodyPr vert="horz" lIns="91440" tIns="45720" rIns="91440" bIns="45720" rtlCol="0">
            <a:normAutofit/>
          </a:bodyPr>
          <a:lstStyle/>
          <a:p>
            <a:r>
              <a:rPr lang="en-US" sz="3600" b="1" dirty="0">
                <a:solidFill>
                  <a:srgbClr val="FFFF00"/>
                </a:solidFill>
                <a:cs typeface="Calibri"/>
              </a:rPr>
              <a:t>Berry Campbell, MD</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0A78D-BBE8-4544-AD03-6A14057D6D60}"/>
              </a:ext>
            </a:extLst>
          </p:cNvPr>
          <p:cNvSpPr>
            <a:spLocks noGrp="1"/>
          </p:cNvSpPr>
          <p:nvPr>
            <p:ph type="title"/>
          </p:nvPr>
        </p:nvSpPr>
        <p:spPr/>
        <p:txBody>
          <a:bodyPr/>
          <a:lstStyle/>
          <a:p>
            <a:r>
              <a:rPr lang="en-US" dirty="0"/>
              <a:t>Cervical length</a:t>
            </a:r>
          </a:p>
        </p:txBody>
      </p:sp>
      <p:sp>
        <p:nvSpPr>
          <p:cNvPr id="3" name="Content Placeholder 2">
            <a:extLst>
              <a:ext uri="{FF2B5EF4-FFF2-40B4-BE49-F238E27FC236}">
                <a16:creationId xmlns:a16="http://schemas.microsoft.com/office/drawing/2014/main" id="{5E835CBD-5BC1-4BC8-ACA0-DAB593B87106}"/>
              </a:ext>
            </a:extLst>
          </p:cNvPr>
          <p:cNvSpPr>
            <a:spLocks noGrp="1"/>
          </p:cNvSpPr>
          <p:nvPr>
            <p:ph idx="1"/>
          </p:nvPr>
        </p:nvSpPr>
        <p:spPr/>
        <p:txBody>
          <a:bodyPr/>
          <a:lstStyle/>
          <a:p>
            <a:r>
              <a:rPr lang="en-US" dirty="0"/>
              <a:t>Much better screening tool for high risk</a:t>
            </a:r>
          </a:p>
          <a:p>
            <a:r>
              <a:rPr lang="en-US" dirty="0"/>
              <a:t>Recommend endovaginal CL 16-24 weeks with prior SPTB, multiple gestation</a:t>
            </a:r>
          </a:p>
          <a:p>
            <a:endParaRPr lang="en-US" dirty="0"/>
          </a:p>
          <a:p>
            <a:r>
              <a:rPr lang="en-US" dirty="0"/>
              <a:t>Consider CL screen if patient has symptoms in mid-trimester!</a:t>
            </a:r>
          </a:p>
        </p:txBody>
      </p:sp>
    </p:spTree>
    <p:extLst>
      <p:ext uri="{BB962C8B-B14F-4D97-AF65-F5344CB8AC3E}">
        <p14:creationId xmlns:p14="http://schemas.microsoft.com/office/powerpoint/2010/main" val="149670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D110-DB96-434C-8383-334A772998A3}"/>
              </a:ext>
            </a:extLst>
          </p:cNvPr>
          <p:cNvSpPr>
            <a:spLocks noGrp="1"/>
          </p:cNvSpPr>
          <p:nvPr>
            <p:ph type="title"/>
          </p:nvPr>
        </p:nvSpPr>
        <p:spPr/>
        <p:txBody>
          <a:bodyPr/>
          <a:lstStyle/>
          <a:p>
            <a:r>
              <a:rPr lang="en-US" dirty="0"/>
              <a:t>Progesterone Prophylaxis</a:t>
            </a:r>
          </a:p>
        </p:txBody>
      </p:sp>
      <p:sp>
        <p:nvSpPr>
          <p:cNvPr id="3" name="Content Placeholder 2">
            <a:extLst>
              <a:ext uri="{FF2B5EF4-FFF2-40B4-BE49-F238E27FC236}">
                <a16:creationId xmlns:a16="http://schemas.microsoft.com/office/drawing/2014/main" id="{2C040A38-D000-4A88-A907-5EB6EC70B29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012808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DB02BD-FF61-4042-BC21-4EFF543EC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A87C35F-EF60-4EA7-B9D3-942EE5698635}"/>
              </a:ext>
            </a:extLst>
          </p:cNvPr>
          <p:cNvSpPr>
            <a:spLocks noGrp="1"/>
          </p:cNvSpPr>
          <p:nvPr>
            <p:ph type="title"/>
          </p:nvPr>
        </p:nvSpPr>
        <p:spPr>
          <a:xfrm>
            <a:off x="762001" y="1524001"/>
            <a:ext cx="3047999" cy="3810000"/>
          </a:xfrm>
        </p:spPr>
        <p:txBody>
          <a:bodyPr anchor="b">
            <a:normAutofit/>
          </a:bodyPr>
          <a:lstStyle/>
          <a:p>
            <a:r>
              <a:rPr lang="en-US" dirty="0"/>
              <a:t>Meiss – June 2003  NEJM</a:t>
            </a:r>
          </a:p>
        </p:txBody>
      </p:sp>
      <p:sp>
        <p:nvSpPr>
          <p:cNvPr id="11" name="Freeform: Shape 10">
            <a:extLst>
              <a:ext uri="{FF2B5EF4-FFF2-40B4-BE49-F238E27FC236}">
                <a16:creationId xmlns:a16="http://schemas.microsoft.com/office/drawing/2014/main" id="{5811A85E-38EA-465A-84F9-6230CF743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8285"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866290A3-7E80-441D-AA1E-5263326B1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8285"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aphicFrame>
        <p:nvGraphicFramePr>
          <p:cNvPr id="5" name="Content Placeholder 2">
            <a:extLst>
              <a:ext uri="{FF2B5EF4-FFF2-40B4-BE49-F238E27FC236}">
                <a16:creationId xmlns:a16="http://schemas.microsoft.com/office/drawing/2014/main" id="{9AD95ABF-E6EC-40A0-91FE-8B348FC4C5FB}"/>
              </a:ext>
            </a:extLst>
          </p:cNvPr>
          <p:cNvGraphicFramePr>
            <a:graphicFrameLocks noGrp="1"/>
          </p:cNvGraphicFramePr>
          <p:nvPr>
            <p:ph idx="1"/>
            <p:extLst>
              <p:ext uri="{D42A27DB-BD31-4B8C-83A1-F6EECF244321}">
                <p14:modId xmlns:p14="http://schemas.microsoft.com/office/powerpoint/2010/main" val="1184751689"/>
              </p:ext>
            </p:extLst>
          </p:nvPr>
        </p:nvGraphicFramePr>
        <p:xfrm>
          <a:off x="5334000" y="766719"/>
          <a:ext cx="6096000" cy="5329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09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B8BFB-FBA2-47D4-9238-42B7B3F43F3B}"/>
              </a:ext>
            </a:extLst>
          </p:cNvPr>
          <p:cNvSpPr>
            <a:spLocks noGrp="1"/>
          </p:cNvSpPr>
          <p:nvPr>
            <p:ph type="title"/>
          </p:nvPr>
        </p:nvSpPr>
        <p:spPr>
          <a:xfrm>
            <a:off x="762000" y="129396"/>
            <a:ext cx="9144000" cy="1263649"/>
          </a:xfrm>
        </p:spPr>
        <p:txBody>
          <a:bodyPr vert="horz" lIns="91440" tIns="45720" rIns="91440" bIns="45720" rtlCol="0" anchor="ctr" anchorCtr="0">
            <a:normAutofit/>
          </a:bodyPr>
          <a:lstStyle/>
          <a:p>
            <a:r>
              <a:rPr lang="en-US" dirty="0">
                <a:solidFill>
                  <a:srgbClr val="FFFF00"/>
                </a:solidFill>
              </a:rPr>
              <a:t>Meiss - Results</a:t>
            </a:r>
          </a:p>
        </p:txBody>
      </p:sp>
      <p:sp>
        <p:nvSpPr>
          <p:cNvPr id="3" name="Content Placeholder 2">
            <a:extLst>
              <a:ext uri="{FF2B5EF4-FFF2-40B4-BE49-F238E27FC236}">
                <a16:creationId xmlns:a16="http://schemas.microsoft.com/office/drawing/2014/main" id="{82E8305B-CE4E-47D9-88A7-CFCBA71BA392}"/>
              </a:ext>
            </a:extLst>
          </p:cNvPr>
          <p:cNvSpPr>
            <a:spLocks noGrp="1"/>
          </p:cNvSpPr>
          <p:nvPr>
            <p:ph idx="1"/>
          </p:nvPr>
        </p:nvSpPr>
        <p:spPr>
          <a:xfrm>
            <a:off x="762000" y="1624641"/>
            <a:ext cx="10668000" cy="4471359"/>
          </a:xfrm>
        </p:spPr>
        <p:txBody>
          <a:bodyPr vert="horz" lIns="91440" tIns="45720" rIns="91440" bIns="45720" rtlCol="0" anchor="t">
            <a:normAutofit/>
          </a:bodyPr>
          <a:lstStyle/>
          <a:p>
            <a:r>
              <a:rPr lang="en-US" sz="3200" dirty="0">
                <a:ea typeface="+mn-lt"/>
                <a:cs typeface="+mn-lt"/>
              </a:rPr>
              <a:t>34% reduction in preterm birth compared with placebo (relative risk [RR] = 0.66 [95% confidence interval (CI): 0.54–0.81])</a:t>
            </a:r>
          </a:p>
          <a:p>
            <a:r>
              <a:rPr lang="en-US" sz="3200" dirty="0"/>
              <a:t>Double blinded placebo matched</a:t>
            </a:r>
          </a:p>
          <a:p>
            <a:r>
              <a:rPr lang="en-US" sz="3200" dirty="0">
                <a:ea typeface="+mn-lt"/>
                <a:cs typeface="+mn-lt"/>
              </a:rPr>
              <a:t>RR point estimates for neonatal death, respiratory distress syndrome, bronchopulmonary dysplasia, intraventricular hemorrhage, and necrotizing dysplasia were all &lt;1.0 and ranged from 0.25 to 0.63.</a:t>
            </a:r>
            <a:endParaRPr lang="en-US" sz="3200" dirty="0"/>
          </a:p>
        </p:txBody>
      </p:sp>
    </p:spTree>
    <p:extLst>
      <p:ext uri="{BB962C8B-B14F-4D97-AF65-F5344CB8AC3E}">
        <p14:creationId xmlns:p14="http://schemas.microsoft.com/office/powerpoint/2010/main" val="2765451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7C35F-EF60-4EA7-B9D3-942EE5698635}"/>
              </a:ext>
            </a:extLst>
          </p:cNvPr>
          <p:cNvSpPr>
            <a:spLocks noGrp="1"/>
          </p:cNvSpPr>
          <p:nvPr>
            <p:ph type="title"/>
          </p:nvPr>
        </p:nvSpPr>
        <p:spPr>
          <a:xfrm>
            <a:off x="100642" y="201283"/>
            <a:ext cx="12091356" cy="990480"/>
          </a:xfrm>
        </p:spPr>
        <p:txBody>
          <a:bodyPr vert="horz" lIns="91440" tIns="45720" rIns="91440" bIns="45720" rtlCol="0" anchor="ctr" anchorCtr="0">
            <a:normAutofit fontScale="90000"/>
          </a:bodyPr>
          <a:lstStyle/>
          <a:p>
            <a:pPr algn="ctr"/>
            <a:r>
              <a:rPr lang="en-US" dirty="0">
                <a:solidFill>
                  <a:srgbClr val="FFFF00"/>
                </a:solidFill>
              </a:rPr>
              <a:t>PROLONG </a:t>
            </a:r>
            <a:br>
              <a:rPr lang="en-US" dirty="0">
                <a:solidFill>
                  <a:srgbClr val="FFFF00"/>
                </a:solidFill>
              </a:rPr>
            </a:br>
            <a:r>
              <a:rPr lang="en-US" dirty="0">
                <a:solidFill>
                  <a:srgbClr val="FFFF00"/>
                </a:solidFill>
              </a:rPr>
              <a:t>(</a:t>
            </a:r>
            <a:r>
              <a:rPr lang="en-US" dirty="0">
                <a:solidFill>
                  <a:srgbClr val="FFFF00"/>
                </a:solidFill>
                <a:ea typeface="+mj-lt"/>
                <a:cs typeface="+mj-lt"/>
              </a:rPr>
              <a:t>Progestin’s Role in Optimizing Neonatal Gestation)</a:t>
            </a:r>
            <a:endParaRPr lang="en-US" dirty="0">
              <a:solidFill>
                <a:srgbClr val="FFFF00"/>
              </a:solidFill>
            </a:endParaRPr>
          </a:p>
        </p:txBody>
      </p:sp>
      <p:sp>
        <p:nvSpPr>
          <p:cNvPr id="3" name="Content Placeholder 2">
            <a:extLst>
              <a:ext uri="{FF2B5EF4-FFF2-40B4-BE49-F238E27FC236}">
                <a16:creationId xmlns:a16="http://schemas.microsoft.com/office/drawing/2014/main" id="{0DE55A94-0977-42C3-A846-160C21725D56}"/>
              </a:ext>
            </a:extLst>
          </p:cNvPr>
          <p:cNvSpPr>
            <a:spLocks noGrp="1"/>
          </p:cNvSpPr>
          <p:nvPr>
            <p:ph idx="1"/>
          </p:nvPr>
        </p:nvSpPr>
        <p:spPr>
          <a:xfrm>
            <a:off x="215661" y="1595886"/>
            <a:ext cx="11616905" cy="4500114"/>
          </a:xfrm>
        </p:spPr>
        <p:txBody>
          <a:bodyPr vert="horz" lIns="91440" tIns="45720" rIns="91440" bIns="45720" rtlCol="0" anchor="t">
            <a:noAutofit/>
          </a:bodyPr>
          <a:lstStyle/>
          <a:p>
            <a:pPr>
              <a:buFont typeface="Wingdings" panose="020B0604020202020204" pitchFamily="34" charset="0"/>
              <a:buChar char="Ø"/>
            </a:pPr>
            <a:r>
              <a:rPr lang="en-US" sz="3600" dirty="0">
                <a:ea typeface="+mn-lt"/>
                <a:cs typeface="+mn-lt"/>
              </a:rPr>
              <a:t>Post market f/u study funded by pharmaceutical company</a:t>
            </a:r>
            <a:endParaRPr lang="en-US" sz="3600" dirty="0"/>
          </a:p>
          <a:p>
            <a:pPr>
              <a:buFont typeface="Wingdings" panose="020B0604020202020204" pitchFamily="34" charset="0"/>
              <a:buChar char="Ø"/>
            </a:pPr>
            <a:r>
              <a:rPr lang="en-US" sz="3600" dirty="0"/>
              <a:t>FDA supported</a:t>
            </a:r>
            <a:endParaRPr lang="en-US" dirty="0"/>
          </a:p>
          <a:p>
            <a:pPr lvl="1"/>
            <a:r>
              <a:rPr lang="en-US" sz="3200" dirty="0">
                <a:ea typeface="+mn-lt"/>
                <a:cs typeface="+mn-lt"/>
              </a:rPr>
              <a:t>10% of enrolled patients from North America</a:t>
            </a:r>
            <a:endParaRPr lang="en-US" sz="3200" dirty="0"/>
          </a:p>
          <a:p>
            <a:pPr>
              <a:buFont typeface="Wingdings" panose="020B0604020202020204" pitchFamily="34" charset="0"/>
              <a:buChar char="Ø"/>
            </a:pPr>
            <a:r>
              <a:rPr lang="en-US" sz="3600" dirty="0">
                <a:ea typeface="+mn-lt"/>
                <a:cs typeface="+mn-lt"/>
              </a:rPr>
              <a:t>Does 17- OHPC in women with a prior SPTB:</a:t>
            </a:r>
            <a:endParaRPr lang="en-US" sz="3600" dirty="0"/>
          </a:p>
          <a:p>
            <a:pPr lvl="1"/>
            <a:r>
              <a:rPr lang="en-US" sz="3200" dirty="0">
                <a:ea typeface="+mn-lt"/>
                <a:cs typeface="+mn-lt"/>
              </a:rPr>
              <a:t>decrease recurrent PTB </a:t>
            </a:r>
          </a:p>
          <a:p>
            <a:pPr lvl="1"/>
            <a:r>
              <a:rPr lang="en-US" sz="3200" dirty="0">
                <a:ea typeface="+mn-lt"/>
                <a:cs typeface="+mn-lt"/>
              </a:rPr>
              <a:t>decrease neonatal morbidity </a:t>
            </a:r>
          </a:p>
          <a:p>
            <a:pPr lvl="1"/>
            <a:r>
              <a:rPr lang="en-US" sz="3200" dirty="0">
                <a:ea typeface="+mn-lt"/>
                <a:cs typeface="+mn-lt"/>
              </a:rPr>
              <a:t>Increase risk of fetal and/or early infant death</a:t>
            </a:r>
            <a:endParaRPr lang="en-US" sz="3200" dirty="0"/>
          </a:p>
          <a:p>
            <a:pPr lvl="1"/>
            <a:endParaRPr lang="en-US" sz="3200" dirty="0"/>
          </a:p>
        </p:txBody>
      </p:sp>
      <p:sp>
        <p:nvSpPr>
          <p:cNvPr id="4" name="TextBox 3">
            <a:extLst>
              <a:ext uri="{FF2B5EF4-FFF2-40B4-BE49-F238E27FC236}">
                <a16:creationId xmlns:a16="http://schemas.microsoft.com/office/drawing/2014/main" id="{261C4E5F-FC00-4791-BBDF-86F0A29EA0D9}"/>
              </a:ext>
            </a:extLst>
          </p:cNvPr>
          <p:cNvSpPr txBox="1"/>
          <p:nvPr/>
        </p:nvSpPr>
        <p:spPr>
          <a:xfrm>
            <a:off x="5716439" y="6305910"/>
            <a:ext cx="636629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Blackwell et al. 2020 Am J Perinatol</a:t>
            </a:r>
          </a:p>
        </p:txBody>
      </p:sp>
    </p:spTree>
    <p:extLst>
      <p:ext uri="{BB962C8B-B14F-4D97-AF65-F5344CB8AC3E}">
        <p14:creationId xmlns:p14="http://schemas.microsoft.com/office/powerpoint/2010/main" val="2704992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80D3473-97A0-4C68-9134-BE1F19854676}"/>
              </a:ext>
            </a:extLst>
          </p:cNvPr>
          <p:cNvPicPr>
            <a:picLocks noChangeAspect="1"/>
          </p:cNvPicPr>
          <p:nvPr/>
        </p:nvPicPr>
        <p:blipFill>
          <a:blip r:embed="rId2"/>
          <a:stretch>
            <a:fillRect/>
          </a:stretch>
        </p:blipFill>
        <p:spPr>
          <a:xfrm>
            <a:off x="124522" y="1974527"/>
            <a:ext cx="11989419" cy="1449996"/>
          </a:xfrm>
          <a:prstGeom prst="rect">
            <a:avLst/>
          </a:prstGeom>
        </p:spPr>
      </p:pic>
      <p:pic>
        <p:nvPicPr>
          <p:cNvPr id="8" name="Picture 8" descr="A picture containing text&#10;&#10;Description automatically generated">
            <a:extLst>
              <a:ext uri="{FF2B5EF4-FFF2-40B4-BE49-F238E27FC236}">
                <a16:creationId xmlns:a16="http://schemas.microsoft.com/office/drawing/2014/main" id="{3C09E31A-092F-404D-AC1A-E39E4E3CC61C}"/>
              </a:ext>
            </a:extLst>
          </p:cNvPr>
          <p:cNvPicPr>
            <a:picLocks noChangeAspect="1"/>
          </p:cNvPicPr>
          <p:nvPr/>
        </p:nvPicPr>
        <p:blipFill>
          <a:blip r:embed="rId3"/>
          <a:stretch>
            <a:fillRect/>
          </a:stretch>
        </p:blipFill>
        <p:spPr>
          <a:xfrm>
            <a:off x="124522" y="319243"/>
            <a:ext cx="11942956" cy="1452368"/>
          </a:xfrm>
          <a:prstGeom prst="rect">
            <a:avLst/>
          </a:prstGeom>
        </p:spPr>
      </p:pic>
      <p:pic>
        <p:nvPicPr>
          <p:cNvPr id="9" name="Picture 9">
            <a:extLst>
              <a:ext uri="{FF2B5EF4-FFF2-40B4-BE49-F238E27FC236}">
                <a16:creationId xmlns:a16="http://schemas.microsoft.com/office/drawing/2014/main" id="{B063DE83-AFC8-44C8-A7B5-A8F340AD6C50}"/>
              </a:ext>
            </a:extLst>
          </p:cNvPr>
          <p:cNvPicPr>
            <a:picLocks noChangeAspect="1"/>
          </p:cNvPicPr>
          <p:nvPr/>
        </p:nvPicPr>
        <p:blipFill>
          <a:blip r:embed="rId4"/>
          <a:stretch>
            <a:fillRect/>
          </a:stretch>
        </p:blipFill>
        <p:spPr>
          <a:xfrm>
            <a:off x="124522" y="3643759"/>
            <a:ext cx="11989418" cy="1373264"/>
          </a:xfrm>
          <a:prstGeom prst="rect">
            <a:avLst/>
          </a:prstGeom>
        </p:spPr>
      </p:pic>
      <p:sp>
        <p:nvSpPr>
          <p:cNvPr id="10" name="TextBox 9">
            <a:extLst>
              <a:ext uri="{FF2B5EF4-FFF2-40B4-BE49-F238E27FC236}">
                <a16:creationId xmlns:a16="http://schemas.microsoft.com/office/drawing/2014/main" id="{8FD4FA1F-B152-4FAC-9B7E-427409C8E446}"/>
              </a:ext>
            </a:extLst>
          </p:cNvPr>
          <p:cNvSpPr txBox="1"/>
          <p:nvPr/>
        </p:nvSpPr>
        <p:spPr>
          <a:xfrm>
            <a:off x="124523" y="5681546"/>
            <a:ext cx="1198941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Blackwell SC, Gyamfi-Bannerman C, 17-OHPC to Prevent Recurrent Preterm Birth in Singleton Gestations (PROLONG Study): A Multicenter, International, Randomized Double-Blind Trial. Am J Perinatol. 2020 Jan;37(2):127-136. </a:t>
            </a:r>
            <a:r>
              <a:rPr lang="en-US" b="1" dirty="0">
                <a:solidFill>
                  <a:srgbClr val="FFFF00"/>
                </a:solidFill>
                <a:ea typeface="+mn-lt"/>
                <a:cs typeface="+mn-lt"/>
              </a:rPr>
              <a:t>Epub 2019 Oct 25.</a:t>
            </a:r>
            <a:endParaRPr lang="en-US" b="1" dirty="0">
              <a:solidFill>
                <a:srgbClr val="FFFF00"/>
              </a:solidFill>
            </a:endParaRPr>
          </a:p>
        </p:txBody>
      </p:sp>
    </p:spTree>
    <p:extLst>
      <p:ext uri="{BB962C8B-B14F-4D97-AF65-F5344CB8AC3E}">
        <p14:creationId xmlns:p14="http://schemas.microsoft.com/office/powerpoint/2010/main" val="1145223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A5BFC-6E23-4482-8274-CC55938F6086}"/>
              </a:ext>
            </a:extLst>
          </p:cNvPr>
          <p:cNvSpPr>
            <a:spLocks noGrp="1"/>
          </p:cNvSpPr>
          <p:nvPr>
            <p:ph type="title"/>
          </p:nvPr>
        </p:nvSpPr>
        <p:spPr>
          <a:xfrm>
            <a:off x="325244" y="185854"/>
            <a:ext cx="10742341" cy="1263649"/>
          </a:xfrm>
        </p:spPr>
        <p:txBody>
          <a:bodyPr>
            <a:normAutofit/>
          </a:bodyPr>
          <a:lstStyle/>
          <a:p>
            <a:r>
              <a:rPr lang="en-US" dirty="0"/>
              <a:t>Cochrane Database of Systematic Reviews</a:t>
            </a:r>
          </a:p>
        </p:txBody>
      </p:sp>
      <p:sp>
        <p:nvSpPr>
          <p:cNvPr id="3" name="Content Placeholder 2">
            <a:extLst>
              <a:ext uri="{FF2B5EF4-FFF2-40B4-BE49-F238E27FC236}">
                <a16:creationId xmlns:a16="http://schemas.microsoft.com/office/drawing/2014/main" id="{59C8B343-E274-4459-B9BE-96D5AE3F77D6}"/>
              </a:ext>
            </a:extLst>
          </p:cNvPr>
          <p:cNvSpPr>
            <a:spLocks noGrp="1"/>
          </p:cNvSpPr>
          <p:nvPr>
            <p:ph idx="1"/>
          </p:nvPr>
        </p:nvSpPr>
        <p:spPr>
          <a:xfrm>
            <a:off x="325243" y="1942170"/>
            <a:ext cx="10668000" cy="3048001"/>
          </a:xfrm>
        </p:spPr>
        <p:txBody>
          <a:bodyPr vert="horz" lIns="91440" tIns="45720" rIns="91440" bIns="45720" rtlCol="0" anchor="t">
            <a:normAutofit/>
          </a:bodyPr>
          <a:lstStyle/>
          <a:p>
            <a:pPr marL="0" indent="0">
              <a:buNone/>
            </a:pPr>
            <a:r>
              <a:rPr lang="en-US" dirty="0"/>
              <a:t>Selection criteria</a:t>
            </a:r>
          </a:p>
          <a:p>
            <a:r>
              <a:rPr lang="en-US" dirty="0">
                <a:ea typeface="+mn-lt"/>
                <a:cs typeface="+mn-lt"/>
              </a:rPr>
              <a:t>Randomized controlled trials, in which progesterone was given for preventing preterm birth.</a:t>
            </a:r>
            <a:endParaRPr lang="en-US" dirty="0"/>
          </a:p>
          <a:p>
            <a:pPr marL="0" indent="0">
              <a:buNone/>
            </a:pPr>
            <a:r>
              <a:rPr lang="en-US" dirty="0"/>
              <a:t>Main results</a:t>
            </a:r>
          </a:p>
          <a:p>
            <a:r>
              <a:rPr lang="en-US" dirty="0">
                <a:ea typeface="+mn-lt"/>
                <a:cs typeface="+mn-lt"/>
              </a:rPr>
              <a:t>Thirty‐six randomized controlled trials (8523 women and 12,515 infants) were included.</a:t>
            </a:r>
            <a:endParaRPr lang="en-US" dirty="0"/>
          </a:p>
          <a:p>
            <a:endParaRPr lang="en-US" dirty="0"/>
          </a:p>
        </p:txBody>
      </p:sp>
      <p:sp>
        <p:nvSpPr>
          <p:cNvPr id="4" name="TextBox 3">
            <a:extLst>
              <a:ext uri="{FF2B5EF4-FFF2-40B4-BE49-F238E27FC236}">
                <a16:creationId xmlns:a16="http://schemas.microsoft.com/office/drawing/2014/main" id="{369BE55A-488D-4BB6-B6C3-E787FFC75345}"/>
              </a:ext>
            </a:extLst>
          </p:cNvPr>
          <p:cNvSpPr txBox="1"/>
          <p:nvPr/>
        </p:nvSpPr>
        <p:spPr>
          <a:xfrm>
            <a:off x="170986" y="5579327"/>
            <a:ext cx="1164558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Dodd JM, Jones L, et al. Prenatal administration of progesterone for preventing preterm birth in women considered to be at risk of preterm birth. Cochrane Database of Systematic Reviews 2013, Issue 7. Art. No.: CD004947.  Accessed 23 November 2021.</a:t>
            </a:r>
          </a:p>
        </p:txBody>
      </p:sp>
    </p:spTree>
    <p:extLst>
      <p:ext uri="{BB962C8B-B14F-4D97-AF65-F5344CB8AC3E}">
        <p14:creationId xmlns:p14="http://schemas.microsoft.com/office/powerpoint/2010/main" val="64487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2A68A9-13D1-43F7-8144-765BF0BD607D}"/>
              </a:ext>
            </a:extLst>
          </p:cNvPr>
          <p:cNvSpPr txBox="1"/>
          <p:nvPr/>
        </p:nvSpPr>
        <p:spPr>
          <a:xfrm>
            <a:off x="161693" y="412595"/>
            <a:ext cx="11868613"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t>Progesterone versus placebo for women with a past history of spontaneous preterm birth  </a:t>
            </a:r>
            <a:endParaRPr lang="en-US" sz="3200" dirty="0"/>
          </a:p>
          <a:p>
            <a:endParaRPr lang="en-US" sz="3200" dirty="0"/>
          </a:p>
          <a:p>
            <a:r>
              <a:rPr lang="en-US" sz="3200" dirty="0"/>
              <a:t>Statistically significant reduction in:</a:t>
            </a:r>
          </a:p>
          <a:p>
            <a:pPr marL="342900" indent="-342900">
              <a:buFont typeface="Arial"/>
              <a:buChar char="•"/>
            </a:pPr>
            <a:endParaRPr lang="en-US" sz="3200" dirty="0"/>
          </a:p>
          <a:p>
            <a:pPr marL="342900" indent="-342900">
              <a:buFont typeface="Arial"/>
              <a:buChar char="•"/>
            </a:pPr>
            <a:r>
              <a:rPr lang="en-US" sz="3200" dirty="0"/>
              <a:t>preterm birth less than 34 weeks (five studies; 602 women; average RR 0.31, 95% CI 0.14 to 0.69) </a:t>
            </a:r>
          </a:p>
          <a:p>
            <a:pPr marL="342900" indent="-342900">
              <a:buFont typeface="Arial"/>
              <a:buChar char="•"/>
            </a:pPr>
            <a:r>
              <a:rPr lang="en-US" sz="3200" dirty="0"/>
              <a:t>preterm birth less than 37 weeks (10 studies; 1750 women; average RR 0.55, 95% CI 0.42 to 0.74) </a:t>
            </a:r>
          </a:p>
        </p:txBody>
      </p:sp>
      <p:sp>
        <p:nvSpPr>
          <p:cNvPr id="2" name="TextBox 1">
            <a:extLst>
              <a:ext uri="{FF2B5EF4-FFF2-40B4-BE49-F238E27FC236}">
                <a16:creationId xmlns:a16="http://schemas.microsoft.com/office/drawing/2014/main" id="{A0790540-3244-45C6-A796-70D2EEFC8CD3}"/>
              </a:ext>
            </a:extLst>
          </p:cNvPr>
          <p:cNvSpPr txBox="1"/>
          <p:nvPr/>
        </p:nvSpPr>
        <p:spPr>
          <a:xfrm>
            <a:off x="189571" y="5737303"/>
            <a:ext cx="1164558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Dodd JM, Jones L, et al. Prenatal administration of progesterone for preventing preterm birth in women considered to be at risk of preterm birth. Cochrane Database of Systematic Reviews 2013, Issue 7. Art. No.: CD004947.  Accessed 23 November 2021.</a:t>
            </a:r>
          </a:p>
        </p:txBody>
      </p:sp>
    </p:spTree>
    <p:extLst>
      <p:ext uri="{BB962C8B-B14F-4D97-AF65-F5344CB8AC3E}">
        <p14:creationId xmlns:p14="http://schemas.microsoft.com/office/powerpoint/2010/main" val="3307441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2A68A9-13D1-43F7-8144-765BF0BD607D}"/>
              </a:ext>
            </a:extLst>
          </p:cNvPr>
          <p:cNvSpPr txBox="1"/>
          <p:nvPr/>
        </p:nvSpPr>
        <p:spPr>
          <a:xfrm>
            <a:off x="78059" y="50180"/>
            <a:ext cx="11868613"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t>Progesterone versus placebo for women with a past history of spontaneous preterm birth  </a:t>
            </a:r>
            <a:r>
              <a:rPr lang="en-US" sz="2400" dirty="0"/>
              <a:t>Statistically significant reduction in:</a:t>
            </a:r>
            <a:endParaRPr lang="en-US" dirty="0"/>
          </a:p>
          <a:p>
            <a:endParaRPr lang="en-US" sz="2400" dirty="0"/>
          </a:p>
          <a:p>
            <a:pPr marL="342900" indent="-342900">
              <a:buFont typeface="Arial"/>
              <a:buChar char="•"/>
            </a:pPr>
            <a:r>
              <a:rPr lang="en-US" sz="2400" dirty="0"/>
              <a:t>risk of perinatal mortality (six studies; 1453 women; risk ratio (RR) 0.50, 95% confidence interval (CI) 0.33 to 0.75) </a:t>
            </a:r>
            <a:endParaRPr lang="en-US" dirty="0"/>
          </a:p>
          <a:p>
            <a:pPr marL="342900" indent="-342900">
              <a:buFont typeface="Arial"/>
              <a:buChar char="•"/>
            </a:pPr>
            <a:r>
              <a:rPr lang="en-US" sz="2400" dirty="0"/>
              <a:t>infant birthweight less than 2500 g (four studies; 692 infants; RR 0.58, 95% CI 0.42 to 0.79)</a:t>
            </a:r>
            <a:endParaRPr lang="en-US" dirty="0"/>
          </a:p>
          <a:p>
            <a:pPr marL="342900" indent="-342900">
              <a:buFont typeface="Arial"/>
              <a:buChar char="•"/>
            </a:pPr>
            <a:r>
              <a:rPr lang="en-US" sz="2400" dirty="0"/>
              <a:t>use of assisted ventilation (three studies; 633 women; RR 0.40, 95% CI 0.18 to 0.90)</a:t>
            </a:r>
            <a:endParaRPr lang="en-US" dirty="0"/>
          </a:p>
          <a:p>
            <a:pPr marL="342900" indent="-342900">
              <a:buFont typeface="Arial"/>
              <a:buChar char="•"/>
            </a:pPr>
            <a:r>
              <a:rPr lang="en-US" sz="2400" dirty="0"/>
              <a:t>necrotizing enterocolitis (three studies; 1170 women; RR 0.30, 95% CI 0.10 to 0.89), neonatal death (six studies; 1453 women; RR 0.45, 95% CI 0.27 to 0.76)</a:t>
            </a:r>
            <a:endParaRPr lang="en-US" dirty="0"/>
          </a:p>
          <a:p>
            <a:pPr marL="342900" indent="-342900">
              <a:buFont typeface="Arial"/>
              <a:buChar char="•"/>
            </a:pPr>
            <a:r>
              <a:rPr lang="en-US" sz="2400" dirty="0"/>
              <a:t>admission to neonatal intensive care unit (three studies; 389 women; RR 0.24, 95% CI 0.14 to 0.40), </a:t>
            </a:r>
            <a:endParaRPr lang="en-US" dirty="0"/>
          </a:p>
          <a:p>
            <a:pPr marL="342900" indent="-342900">
              <a:buFont typeface="Arial"/>
              <a:buChar char="•"/>
            </a:pPr>
            <a:r>
              <a:rPr lang="en-US" sz="2400" dirty="0"/>
              <a:t>increase in pregnancy prolongation in weeks (one study; 148 women; mean difference (MD) 4.47, 95% CI 2.15 to 6.79). </a:t>
            </a:r>
          </a:p>
        </p:txBody>
      </p:sp>
      <p:sp>
        <p:nvSpPr>
          <p:cNvPr id="7" name="TextBox 6">
            <a:extLst>
              <a:ext uri="{FF2B5EF4-FFF2-40B4-BE49-F238E27FC236}">
                <a16:creationId xmlns:a16="http://schemas.microsoft.com/office/drawing/2014/main" id="{40C5D9BD-4B1A-43DC-9C36-40E0DFD974FF}"/>
              </a:ext>
            </a:extLst>
          </p:cNvPr>
          <p:cNvSpPr txBox="1"/>
          <p:nvPr/>
        </p:nvSpPr>
        <p:spPr>
          <a:xfrm>
            <a:off x="273206" y="6146180"/>
            <a:ext cx="1164558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Cochrane Database of Systematic Reviews 2013, Issue 7. Art. No.: CD004947.  Accessed 23 November 2021.</a:t>
            </a:r>
          </a:p>
        </p:txBody>
      </p:sp>
    </p:spTree>
    <p:extLst>
      <p:ext uri="{BB962C8B-B14F-4D97-AF65-F5344CB8AC3E}">
        <p14:creationId xmlns:p14="http://schemas.microsoft.com/office/powerpoint/2010/main" val="2475829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451606-3CB2-4E9F-9577-B12DD833D82C}"/>
              </a:ext>
            </a:extLst>
          </p:cNvPr>
          <p:cNvSpPr txBox="1"/>
          <p:nvPr/>
        </p:nvSpPr>
        <p:spPr>
          <a:xfrm>
            <a:off x="87353" y="96644"/>
            <a:ext cx="11627004" cy="550920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t>Progesterone versus placebo for women with a short cervix identified on ultrasound</a:t>
            </a:r>
            <a:endParaRPr lang="en-US" sz="3200" dirty="0"/>
          </a:p>
          <a:p>
            <a:endParaRPr lang="en-US" sz="3200" dirty="0"/>
          </a:p>
          <a:p>
            <a:r>
              <a:rPr lang="en-US" sz="3200" dirty="0"/>
              <a:t>Progesterone was associated with a statistically significant reduction </a:t>
            </a:r>
          </a:p>
          <a:p>
            <a:endParaRPr lang="en-US" sz="3200" dirty="0"/>
          </a:p>
          <a:p>
            <a:pPr marL="457200" indent="-457200">
              <a:buFont typeface="Arial"/>
              <a:buChar char="•"/>
            </a:pPr>
            <a:r>
              <a:rPr lang="en-US" sz="3200" dirty="0"/>
              <a:t> risk of preterm birth less than 34 weeks (two studies; 438 women; RR 0.64, 95% CI 0.45 to 0.90) </a:t>
            </a:r>
            <a:endParaRPr lang="en-US" dirty="0"/>
          </a:p>
          <a:p>
            <a:pPr marL="457200" indent="-457200">
              <a:buFont typeface="Arial"/>
              <a:buChar char="•"/>
            </a:pPr>
            <a:r>
              <a:rPr lang="en-US" sz="3200" dirty="0"/>
              <a:t>preterm birth at less than 28 weeks' gestation (two studies; 1115 women; RR 0.59, 95% CI 0.37 to 0.93) </a:t>
            </a:r>
          </a:p>
        </p:txBody>
      </p:sp>
      <p:sp>
        <p:nvSpPr>
          <p:cNvPr id="4" name="TextBox 3">
            <a:extLst>
              <a:ext uri="{FF2B5EF4-FFF2-40B4-BE49-F238E27FC236}">
                <a16:creationId xmlns:a16="http://schemas.microsoft.com/office/drawing/2014/main" id="{36C616AC-EDC9-423A-BA0E-3B1F3EFD1317}"/>
              </a:ext>
            </a:extLst>
          </p:cNvPr>
          <p:cNvSpPr txBox="1"/>
          <p:nvPr/>
        </p:nvSpPr>
        <p:spPr>
          <a:xfrm>
            <a:off x="170986" y="5579327"/>
            <a:ext cx="1164558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Dodd JM, Jones L, et al. Prenatal administration of progesterone for preventing preterm birth in women considered to be at risk of preterm birth. Cochrane Database of Systematic Reviews 2013, Issue 7. Art. No.: CD004947.  Accessed 23 November 2021.</a:t>
            </a:r>
          </a:p>
        </p:txBody>
      </p:sp>
    </p:spTree>
    <p:extLst>
      <p:ext uri="{BB962C8B-B14F-4D97-AF65-F5344CB8AC3E}">
        <p14:creationId xmlns:p14="http://schemas.microsoft.com/office/powerpoint/2010/main" val="57449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0A5D917D-1E0C-4220-9A56-2E59A0A71AD6}"/>
              </a:ext>
            </a:extLst>
          </p:cNvPr>
          <p:cNvSpPr txBox="1"/>
          <p:nvPr/>
        </p:nvSpPr>
        <p:spPr>
          <a:xfrm>
            <a:off x="1057522" y="3339548"/>
            <a:ext cx="7816134" cy="2943899"/>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Aft>
                <a:spcPts val="600"/>
              </a:spcAft>
            </a:pPr>
            <a:r>
              <a:rPr lang="en-US" sz="3200" b="1" dirty="0"/>
              <a:t>Healthy people 2030</a:t>
            </a:r>
            <a:endParaRPr lang="en-US" sz="3200" dirty="0"/>
          </a:p>
          <a:p>
            <a:pPr>
              <a:lnSpc>
                <a:spcPct val="90000"/>
              </a:lnSpc>
              <a:spcAft>
                <a:spcPts val="600"/>
              </a:spcAft>
            </a:pPr>
            <a:endParaRPr lang="en-US" sz="3200" b="1" dirty="0"/>
          </a:p>
          <a:p>
            <a:pPr>
              <a:lnSpc>
                <a:spcPct val="90000"/>
              </a:lnSpc>
              <a:spcAft>
                <a:spcPts val="600"/>
              </a:spcAft>
            </a:pPr>
            <a:r>
              <a:rPr lang="en-US" sz="3200" dirty="0"/>
              <a:t>Preterm births: reduce to no more than 9.4% of live births.</a:t>
            </a:r>
          </a:p>
        </p:txBody>
      </p:sp>
      <p:grpSp>
        <p:nvGrpSpPr>
          <p:cNvPr id="29" name="Group 28">
            <a:extLst>
              <a:ext uri="{FF2B5EF4-FFF2-40B4-BE49-F238E27FC236}">
                <a16:creationId xmlns:a16="http://schemas.microsoft.com/office/drawing/2014/main" id="{946904AF-CB04-4074-8038-1E84BC092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544" y="2244769"/>
            <a:ext cx="12191456" cy="2651760"/>
            <a:chOff x="476" y="-3923156"/>
            <a:chExt cx="10667524" cy="2493728"/>
          </a:xfrm>
        </p:grpSpPr>
        <p:sp>
          <p:nvSpPr>
            <p:cNvPr id="30" name="Freeform: Shape 29">
              <a:extLst>
                <a:ext uri="{FF2B5EF4-FFF2-40B4-BE49-F238E27FC236}">
                  <a16:creationId xmlns:a16="http://schemas.microsoft.com/office/drawing/2014/main" id="{4474A189-041A-4CCA-8049-6735282006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088DA012-BD02-4870-86EF-931F6EF42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985033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ext&#10;&#10;Description automatically generated">
            <a:extLst>
              <a:ext uri="{FF2B5EF4-FFF2-40B4-BE49-F238E27FC236}">
                <a16:creationId xmlns:a16="http://schemas.microsoft.com/office/drawing/2014/main" id="{A0469189-08A1-4F99-851C-5B6557F4AEB8}"/>
              </a:ext>
            </a:extLst>
          </p:cNvPr>
          <p:cNvPicPr>
            <a:picLocks noChangeAspect="1"/>
          </p:cNvPicPr>
          <p:nvPr/>
        </p:nvPicPr>
        <p:blipFill>
          <a:blip r:embed="rId2"/>
          <a:stretch>
            <a:fillRect/>
          </a:stretch>
        </p:blipFill>
        <p:spPr>
          <a:xfrm>
            <a:off x="226742" y="1831588"/>
            <a:ext cx="11850029" cy="2962507"/>
          </a:xfrm>
          <a:prstGeom prst="rect">
            <a:avLst/>
          </a:prstGeom>
        </p:spPr>
      </p:pic>
      <p:pic>
        <p:nvPicPr>
          <p:cNvPr id="3" name="Picture 3">
            <a:extLst>
              <a:ext uri="{FF2B5EF4-FFF2-40B4-BE49-F238E27FC236}">
                <a16:creationId xmlns:a16="http://schemas.microsoft.com/office/drawing/2014/main" id="{E46381E7-1CB3-493B-8A67-BB87E8CB2F53}"/>
              </a:ext>
            </a:extLst>
          </p:cNvPr>
          <p:cNvPicPr>
            <a:picLocks noChangeAspect="1"/>
          </p:cNvPicPr>
          <p:nvPr/>
        </p:nvPicPr>
        <p:blipFill>
          <a:blip r:embed="rId3"/>
          <a:stretch>
            <a:fillRect/>
          </a:stretch>
        </p:blipFill>
        <p:spPr>
          <a:xfrm>
            <a:off x="198863" y="277310"/>
            <a:ext cx="11877906" cy="1131504"/>
          </a:xfrm>
          <a:prstGeom prst="rect">
            <a:avLst/>
          </a:prstGeom>
        </p:spPr>
      </p:pic>
      <p:sp>
        <p:nvSpPr>
          <p:cNvPr id="4" name="TextBox 3">
            <a:extLst>
              <a:ext uri="{FF2B5EF4-FFF2-40B4-BE49-F238E27FC236}">
                <a16:creationId xmlns:a16="http://schemas.microsoft.com/office/drawing/2014/main" id="{4DAA202B-D55A-4F31-9031-7AC51D062638}"/>
              </a:ext>
            </a:extLst>
          </p:cNvPr>
          <p:cNvSpPr txBox="1"/>
          <p:nvPr/>
        </p:nvSpPr>
        <p:spPr>
          <a:xfrm>
            <a:off x="942279" y="6220522"/>
            <a:ext cx="1136680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FFFF00"/>
                </a:solidFill>
              </a:rPr>
              <a:t>Chris Zahn for ACOG Oct 25, 2019: Statement on 17p Hydroxyprogesterone Caproate</a:t>
            </a:r>
          </a:p>
        </p:txBody>
      </p:sp>
      <p:pic>
        <p:nvPicPr>
          <p:cNvPr id="5" name="Picture 5">
            <a:extLst>
              <a:ext uri="{FF2B5EF4-FFF2-40B4-BE49-F238E27FC236}">
                <a16:creationId xmlns:a16="http://schemas.microsoft.com/office/drawing/2014/main" id="{F7B16FFA-C032-4474-8C91-646912CF855A}"/>
              </a:ext>
            </a:extLst>
          </p:cNvPr>
          <p:cNvPicPr>
            <a:picLocks noChangeAspect="1"/>
          </p:cNvPicPr>
          <p:nvPr/>
        </p:nvPicPr>
        <p:blipFill>
          <a:blip r:embed="rId4"/>
          <a:stretch>
            <a:fillRect/>
          </a:stretch>
        </p:blipFill>
        <p:spPr>
          <a:xfrm>
            <a:off x="198863" y="5023272"/>
            <a:ext cx="11877907" cy="816603"/>
          </a:xfrm>
          <a:prstGeom prst="rect">
            <a:avLst/>
          </a:prstGeom>
        </p:spPr>
      </p:pic>
    </p:spTree>
    <p:extLst>
      <p:ext uri="{BB962C8B-B14F-4D97-AF65-F5344CB8AC3E}">
        <p14:creationId xmlns:p14="http://schemas.microsoft.com/office/powerpoint/2010/main" val="681998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0DB02BD-FF61-4042-BC21-4EFF543EC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E550B9-9CAD-43C7-84BD-E0A3FA6DCC35}"/>
              </a:ext>
            </a:extLst>
          </p:cNvPr>
          <p:cNvSpPr>
            <a:spLocks noGrp="1"/>
          </p:cNvSpPr>
          <p:nvPr>
            <p:ph type="title"/>
          </p:nvPr>
        </p:nvSpPr>
        <p:spPr>
          <a:xfrm>
            <a:off x="762001" y="1524001"/>
            <a:ext cx="3047999" cy="3810000"/>
          </a:xfrm>
        </p:spPr>
        <p:txBody>
          <a:bodyPr vert="horz" lIns="91440" tIns="45720" rIns="91440" bIns="45720" rtlCol="0" anchorCtr="0">
            <a:normAutofit/>
          </a:bodyPr>
          <a:lstStyle/>
          <a:p>
            <a:r>
              <a:rPr lang="en-US" dirty="0"/>
              <a:t>Summary</a:t>
            </a:r>
          </a:p>
        </p:txBody>
      </p:sp>
      <p:sp>
        <p:nvSpPr>
          <p:cNvPr id="22" name="Freeform: Shape 21">
            <a:extLst>
              <a:ext uri="{FF2B5EF4-FFF2-40B4-BE49-F238E27FC236}">
                <a16:creationId xmlns:a16="http://schemas.microsoft.com/office/drawing/2014/main" id="{5811A85E-38EA-465A-84F9-6230CF743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8285"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866290A3-7E80-441D-AA1E-5263326B1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8285"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aphicFrame>
        <p:nvGraphicFramePr>
          <p:cNvPr id="16" name="Content Placeholder 2">
            <a:extLst>
              <a:ext uri="{FF2B5EF4-FFF2-40B4-BE49-F238E27FC236}">
                <a16:creationId xmlns:a16="http://schemas.microsoft.com/office/drawing/2014/main" id="{6A0B7AE6-8176-4440-8E56-43DD49639602}"/>
              </a:ext>
            </a:extLst>
          </p:cNvPr>
          <p:cNvGraphicFramePr>
            <a:graphicFrameLocks noGrp="1"/>
          </p:cNvGraphicFramePr>
          <p:nvPr>
            <p:ph idx="1"/>
            <p:extLst>
              <p:ext uri="{D42A27DB-BD31-4B8C-83A1-F6EECF244321}">
                <p14:modId xmlns:p14="http://schemas.microsoft.com/office/powerpoint/2010/main" val="3194007677"/>
              </p:ext>
            </p:extLst>
          </p:nvPr>
        </p:nvGraphicFramePr>
        <p:xfrm>
          <a:off x="4990171" y="562280"/>
          <a:ext cx="7071731" cy="6007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319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able 1. Screening and Interventions for Prevention of Preterm Birth ">
            <a:extLst>
              <a:ext uri="{FF2B5EF4-FFF2-40B4-BE49-F238E27FC236}">
                <a16:creationId xmlns:a16="http://schemas.microsoft.com/office/drawing/2014/main" id="{7FE7AEED-7C85-402F-8CD6-B8F9E1BCA5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7188" y="0"/>
            <a:ext cx="639603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085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E30D-97FA-4682-8D3B-916CE0A5AA08}"/>
              </a:ext>
            </a:extLst>
          </p:cNvPr>
          <p:cNvSpPr>
            <a:spLocks noGrp="1"/>
          </p:cNvSpPr>
          <p:nvPr>
            <p:ph type="title"/>
          </p:nvPr>
        </p:nvSpPr>
        <p:spPr/>
        <p:txBody>
          <a:bodyPr/>
          <a:lstStyle/>
          <a:p>
            <a:r>
              <a:rPr lang="en-US" dirty="0"/>
              <a:t>Unproven benefit</a:t>
            </a:r>
          </a:p>
        </p:txBody>
      </p:sp>
      <p:sp>
        <p:nvSpPr>
          <p:cNvPr id="3" name="Content Placeholder 2">
            <a:extLst>
              <a:ext uri="{FF2B5EF4-FFF2-40B4-BE49-F238E27FC236}">
                <a16:creationId xmlns:a16="http://schemas.microsoft.com/office/drawing/2014/main" id="{00B451B9-432C-4BD7-B4A5-A009214812EB}"/>
              </a:ext>
            </a:extLst>
          </p:cNvPr>
          <p:cNvSpPr>
            <a:spLocks noGrp="1"/>
          </p:cNvSpPr>
          <p:nvPr>
            <p:ph idx="1"/>
          </p:nvPr>
        </p:nvSpPr>
        <p:spPr/>
        <p:txBody>
          <a:bodyPr/>
          <a:lstStyle/>
          <a:p>
            <a:r>
              <a:rPr lang="en-US" dirty="0"/>
              <a:t>BV screen/treatment</a:t>
            </a:r>
          </a:p>
          <a:p>
            <a:r>
              <a:rPr lang="en-US" dirty="0"/>
              <a:t>CL screen for prior cone bx, LEEP, D&amp;Cs</a:t>
            </a:r>
          </a:p>
        </p:txBody>
      </p:sp>
    </p:spTree>
    <p:extLst>
      <p:ext uri="{BB962C8B-B14F-4D97-AF65-F5344CB8AC3E}">
        <p14:creationId xmlns:p14="http://schemas.microsoft.com/office/powerpoint/2010/main" val="1079737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E3155E-1132-3B47-B399-7F6ABEC39941}"/>
              </a:ext>
            </a:extLst>
          </p:cNvPr>
          <p:cNvSpPr txBox="1"/>
          <p:nvPr/>
        </p:nvSpPr>
        <p:spPr>
          <a:xfrm>
            <a:off x="985837" y="314326"/>
            <a:ext cx="10358438" cy="6247864"/>
          </a:xfrm>
          <a:prstGeom prst="rect">
            <a:avLst/>
          </a:prstGeom>
          <a:solidFill>
            <a:srgbClr val="002060"/>
          </a:solidFill>
        </p:spPr>
        <p:txBody>
          <a:bodyPr wrap="square" rtlCol="0" anchor="t">
            <a:spAutoFit/>
          </a:bodyPr>
          <a:lstStyle/>
          <a:p>
            <a:pPr algn="ctr"/>
            <a:endParaRPr lang="en-US" sz="4000" b="1" dirty="0"/>
          </a:p>
          <a:p>
            <a:pPr algn="ctr"/>
            <a:r>
              <a:rPr lang="en-US" sz="4000" b="1" dirty="0"/>
              <a:t>Upcoming Session </a:t>
            </a:r>
          </a:p>
          <a:p>
            <a:pPr algn="ctr"/>
            <a:r>
              <a:rPr lang="en-US" sz="4000" b="1" dirty="0"/>
              <a:t>July 6, 2022</a:t>
            </a:r>
          </a:p>
          <a:p>
            <a:pPr algn="ctr"/>
            <a:endParaRPr lang="en-US" sz="4000" b="1" dirty="0"/>
          </a:p>
          <a:p>
            <a:pPr algn="ctr"/>
            <a:r>
              <a:rPr lang="en-US" sz="4000" b="1" dirty="0"/>
              <a:t>Pre-Labor ROM</a:t>
            </a:r>
          </a:p>
          <a:p>
            <a:pPr algn="ctr"/>
            <a:r>
              <a:rPr lang="en-US" sz="4000" b="1" dirty="0"/>
              <a:t>(Spontaneous Rupture of Membranes)</a:t>
            </a:r>
          </a:p>
          <a:p>
            <a:pPr algn="ctr"/>
            <a:endParaRPr lang="en-US" sz="4000" b="1" dirty="0"/>
          </a:p>
          <a:p>
            <a:pPr algn="ctr"/>
            <a:r>
              <a:rPr lang="en-US" sz="4000" b="1" dirty="0"/>
              <a:t>Berry Campbell, MD </a:t>
            </a:r>
          </a:p>
          <a:p>
            <a:pPr algn="ctr"/>
            <a:endParaRPr lang="en-US" sz="4000" b="1" dirty="0"/>
          </a:p>
          <a:p>
            <a:pPr algn="ctr"/>
            <a:endParaRPr lang="en-US" sz="4000" b="1" dirty="0"/>
          </a:p>
        </p:txBody>
      </p:sp>
    </p:spTree>
    <p:extLst>
      <p:ext uri="{BB962C8B-B14F-4D97-AF65-F5344CB8AC3E}">
        <p14:creationId xmlns:p14="http://schemas.microsoft.com/office/powerpoint/2010/main" val="3279375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ext&#10;&#10;Description automatically generated">
            <a:extLst>
              <a:ext uri="{FF2B5EF4-FFF2-40B4-BE49-F238E27FC236}">
                <a16:creationId xmlns:a16="http://schemas.microsoft.com/office/drawing/2014/main" id="{2504CBB1-CD7B-4DA9-9640-CA29DAC7F51B}"/>
              </a:ext>
            </a:extLst>
          </p:cNvPr>
          <p:cNvPicPr>
            <a:picLocks noChangeAspect="1"/>
          </p:cNvPicPr>
          <p:nvPr/>
        </p:nvPicPr>
        <p:blipFill>
          <a:blip r:embed="rId2"/>
          <a:stretch>
            <a:fillRect/>
          </a:stretch>
        </p:blipFill>
        <p:spPr>
          <a:xfrm>
            <a:off x="533400" y="518561"/>
            <a:ext cx="10010077" cy="2912269"/>
          </a:xfrm>
          <a:prstGeom prst="rect">
            <a:avLst/>
          </a:prstGeom>
        </p:spPr>
      </p:pic>
      <p:sp>
        <p:nvSpPr>
          <p:cNvPr id="7" name="TextBox 6">
            <a:extLst>
              <a:ext uri="{FF2B5EF4-FFF2-40B4-BE49-F238E27FC236}">
                <a16:creationId xmlns:a16="http://schemas.microsoft.com/office/drawing/2014/main" id="{A58D2596-D685-4AF1-8238-7DB8DB6BE1B2}"/>
              </a:ext>
            </a:extLst>
          </p:cNvPr>
          <p:cNvSpPr txBox="1"/>
          <p:nvPr/>
        </p:nvSpPr>
        <p:spPr>
          <a:xfrm>
            <a:off x="291790" y="59473"/>
            <a:ext cx="951756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https://www.marchofdimes.org/peristats/tools/reportcard.aspx?reg=99</a:t>
            </a:r>
          </a:p>
        </p:txBody>
      </p:sp>
      <p:pic>
        <p:nvPicPr>
          <p:cNvPr id="5" name="Picture 5" descr="Chart, line chart&#10;&#10;Description automatically generated">
            <a:extLst>
              <a:ext uri="{FF2B5EF4-FFF2-40B4-BE49-F238E27FC236}">
                <a16:creationId xmlns:a16="http://schemas.microsoft.com/office/drawing/2014/main" id="{B8A8BC21-A4DE-47C6-957E-40CADC9D636F}"/>
              </a:ext>
            </a:extLst>
          </p:cNvPr>
          <p:cNvPicPr>
            <a:picLocks noChangeAspect="1"/>
          </p:cNvPicPr>
          <p:nvPr/>
        </p:nvPicPr>
        <p:blipFill>
          <a:blip r:embed="rId3"/>
          <a:stretch>
            <a:fillRect/>
          </a:stretch>
        </p:blipFill>
        <p:spPr>
          <a:xfrm>
            <a:off x="2884449" y="3049167"/>
            <a:ext cx="9173735" cy="3779789"/>
          </a:xfrm>
          <a:prstGeom prst="rect">
            <a:avLst/>
          </a:prstGeom>
        </p:spPr>
      </p:pic>
    </p:spTree>
    <p:extLst>
      <p:ext uri="{BB962C8B-B14F-4D97-AF65-F5344CB8AC3E}">
        <p14:creationId xmlns:p14="http://schemas.microsoft.com/office/powerpoint/2010/main" val="520560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Graphical user interface, text, application&#10;&#10;Description automatically generated">
            <a:extLst>
              <a:ext uri="{FF2B5EF4-FFF2-40B4-BE49-F238E27FC236}">
                <a16:creationId xmlns:a16="http://schemas.microsoft.com/office/drawing/2014/main" id="{7BE4C6BA-F2CE-4C9D-B6F5-812379E5F02A}"/>
              </a:ext>
            </a:extLst>
          </p:cNvPr>
          <p:cNvPicPr>
            <a:picLocks noChangeAspect="1"/>
          </p:cNvPicPr>
          <p:nvPr/>
        </p:nvPicPr>
        <p:blipFill>
          <a:blip r:embed="rId2"/>
          <a:stretch>
            <a:fillRect/>
          </a:stretch>
        </p:blipFill>
        <p:spPr>
          <a:xfrm>
            <a:off x="403303" y="439778"/>
            <a:ext cx="8309515" cy="3246391"/>
          </a:xfrm>
          <a:prstGeom prst="rect">
            <a:avLst/>
          </a:prstGeom>
        </p:spPr>
      </p:pic>
      <p:pic>
        <p:nvPicPr>
          <p:cNvPr id="9" name="Picture 9" descr="Chart, line chart&#10;&#10;Description automatically generated">
            <a:extLst>
              <a:ext uri="{FF2B5EF4-FFF2-40B4-BE49-F238E27FC236}">
                <a16:creationId xmlns:a16="http://schemas.microsoft.com/office/drawing/2014/main" id="{D825B81E-FAA6-4C60-9F8A-19B094329756}"/>
              </a:ext>
            </a:extLst>
          </p:cNvPr>
          <p:cNvPicPr>
            <a:picLocks noChangeAspect="1"/>
          </p:cNvPicPr>
          <p:nvPr/>
        </p:nvPicPr>
        <p:blipFill>
          <a:blip r:embed="rId3"/>
          <a:stretch>
            <a:fillRect/>
          </a:stretch>
        </p:blipFill>
        <p:spPr>
          <a:xfrm>
            <a:off x="3460594" y="3286121"/>
            <a:ext cx="8653346" cy="3575369"/>
          </a:xfrm>
          <a:prstGeom prst="rect">
            <a:avLst/>
          </a:prstGeom>
        </p:spPr>
      </p:pic>
      <p:sp>
        <p:nvSpPr>
          <p:cNvPr id="11" name="TextBox 10">
            <a:extLst>
              <a:ext uri="{FF2B5EF4-FFF2-40B4-BE49-F238E27FC236}">
                <a16:creationId xmlns:a16="http://schemas.microsoft.com/office/drawing/2014/main" id="{5FBD6A47-C1C9-42E4-9C86-17B5EC932E9B}"/>
              </a:ext>
            </a:extLst>
          </p:cNvPr>
          <p:cNvSpPr txBox="1"/>
          <p:nvPr/>
        </p:nvSpPr>
        <p:spPr>
          <a:xfrm>
            <a:off x="291790" y="59473"/>
            <a:ext cx="951756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https://www.marchofdimes.org/peristats/tools/reportcard.aspx?reg=99</a:t>
            </a:r>
          </a:p>
        </p:txBody>
      </p:sp>
      <p:sp>
        <p:nvSpPr>
          <p:cNvPr id="12" name="TextBox 11">
            <a:extLst>
              <a:ext uri="{FF2B5EF4-FFF2-40B4-BE49-F238E27FC236}">
                <a16:creationId xmlns:a16="http://schemas.microsoft.com/office/drawing/2014/main" id="{11008593-9E21-42C7-AD73-482EFD4F5FE4}"/>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Click to add text</a:t>
            </a:r>
          </a:p>
        </p:txBody>
      </p:sp>
    </p:spTree>
    <p:extLst>
      <p:ext uri="{BB962C8B-B14F-4D97-AF65-F5344CB8AC3E}">
        <p14:creationId xmlns:p14="http://schemas.microsoft.com/office/powerpoint/2010/main" val="1135611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ap&#10;&#10;Description automatically generated">
            <a:extLst>
              <a:ext uri="{FF2B5EF4-FFF2-40B4-BE49-F238E27FC236}">
                <a16:creationId xmlns:a16="http://schemas.microsoft.com/office/drawing/2014/main" id="{3D068AE3-E281-410E-A84F-A0D361A0CFDF}"/>
              </a:ext>
            </a:extLst>
          </p:cNvPr>
          <p:cNvPicPr>
            <a:picLocks noChangeAspect="1"/>
          </p:cNvPicPr>
          <p:nvPr/>
        </p:nvPicPr>
        <p:blipFill>
          <a:blip r:embed="rId2"/>
          <a:stretch>
            <a:fillRect/>
          </a:stretch>
        </p:blipFill>
        <p:spPr>
          <a:xfrm>
            <a:off x="5458522" y="88963"/>
            <a:ext cx="6051394" cy="6596441"/>
          </a:xfrm>
          <a:prstGeom prst="rect">
            <a:avLst/>
          </a:prstGeom>
        </p:spPr>
      </p:pic>
      <p:sp>
        <p:nvSpPr>
          <p:cNvPr id="3" name="TextBox 1">
            <a:extLst>
              <a:ext uri="{FF2B5EF4-FFF2-40B4-BE49-F238E27FC236}">
                <a16:creationId xmlns:a16="http://schemas.microsoft.com/office/drawing/2014/main" id="{873F4672-9BCB-4168-8034-87AA9C116966}"/>
              </a:ext>
            </a:extLst>
          </p:cNvPr>
          <p:cNvSpPr txBox="1"/>
          <p:nvPr/>
        </p:nvSpPr>
        <p:spPr>
          <a:xfrm>
            <a:off x="2023715" y="1484738"/>
            <a:ext cx="3886198" cy="5847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rgbClr val="FFC000"/>
                </a:solidFill>
              </a:rPr>
              <a:t>Richland 12.3%</a:t>
            </a:r>
          </a:p>
        </p:txBody>
      </p:sp>
      <p:cxnSp>
        <p:nvCxnSpPr>
          <p:cNvPr id="4" name="Straight Arrow Connector 3">
            <a:extLst>
              <a:ext uri="{FF2B5EF4-FFF2-40B4-BE49-F238E27FC236}">
                <a16:creationId xmlns:a16="http://schemas.microsoft.com/office/drawing/2014/main" id="{BF3F2ACB-619E-4053-9482-FC7868737AF0}"/>
              </a:ext>
            </a:extLst>
          </p:cNvPr>
          <p:cNvCxnSpPr/>
          <p:nvPr/>
        </p:nvCxnSpPr>
        <p:spPr>
          <a:xfrm>
            <a:off x="5536581" y="1819508"/>
            <a:ext cx="2977374" cy="579864"/>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1">
            <a:extLst>
              <a:ext uri="{FF2B5EF4-FFF2-40B4-BE49-F238E27FC236}">
                <a16:creationId xmlns:a16="http://schemas.microsoft.com/office/drawing/2014/main" id="{255220EA-563A-410E-820C-26174279E1A1}"/>
              </a:ext>
            </a:extLst>
          </p:cNvPr>
          <p:cNvSpPr txBox="1"/>
          <p:nvPr/>
        </p:nvSpPr>
        <p:spPr>
          <a:xfrm>
            <a:off x="1707764" y="3733567"/>
            <a:ext cx="4127807" cy="5847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rgbClr val="FFC000"/>
                </a:solidFill>
              </a:rPr>
              <a:t>Lexington 10.4%</a:t>
            </a:r>
          </a:p>
        </p:txBody>
      </p:sp>
      <p:cxnSp>
        <p:nvCxnSpPr>
          <p:cNvPr id="6" name="Straight Arrow Connector 5">
            <a:extLst>
              <a:ext uri="{FF2B5EF4-FFF2-40B4-BE49-F238E27FC236}">
                <a16:creationId xmlns:a16="http://schemas.microsoft.com/office/drawing/2014/main" id="{CBD898F0-2705-43DA-8B2D-345B9566D76F}"/>
              </a:ext>
            </a:extLst>
          </p:cNvPr>
          <p:cNvCxnSpPr>
            <a:cxnSpLocks/>
          </p:cNvCxnSpPr>
          <p:nvPr/>
        </p:nvCxnSpPr>
        <p:spPr>
          <a:xfrm flipV="1">
            <a:off x="5545874" y="2566641"/>
            <a:ext cx="2670716" cy="1436647"/>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1">
            <a:extLst>
              <a:ext uri="{FF2B5EF4-FFF2-40B4-BE49-F238E27FC236}">
                <a16:creationId xmlns:a16="http://schemas.microsoft.com/office/drawing/2014/main" id="{12A1A583-858E-491F-A606-9088EF86DA5E}"/>
              </a:ext>
            </a:extLst>
          </p:cNvPr>
          <p:cNvSpPr txBox="1"/>
          <p:nvPr/>
        </p:nvSpPr>
        <p:spPr>
          <a:xfrm>
            <a:off x="1940081" y="2609153"/>
            <a:ext cx="4062758" cy="5847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rgbClr val="FFC000"/>
                </a:solidFill>
              </a:rPr>
              <a:t>McCormick 15%</a:t>
            </a:r>
          </a:p>
        </p:txBody>
      </p:sp>
      <p:cxnSp>
        <p:nvCxnSpPr>
          <p:cNvPr id="8" name="Straight Arrow Connector 7">
            <a:extLst>
              <a:ext uri="{FF2B5EF4-FFF2-40B4-BE49-F238E27FC236}">
                <a16:creationId xmlns:a16="http://schemas.microsoft.com/office/drawing/2014/main" id="{C1995D14-A1FA-4DCC-AEC0-8CE9A8F5C1D0}"/>
              </a:ext>
            </a:extLst>
          </p:cNvPr>
          <p:cNvCxnSpPr>
            <a:cxnSpLocks/>
          </p:cNvCxnSpPr>
          <p:nvPr/>
        </p:nvCxnSpPr>
        <p:spPr>
          <a:xfrm flipV="1">
            <a:off x="5536581" y="2520178"/>
            <a:ext cx="1583473" cy="414452"/>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8485754-9882-4C86-B28A-13BBB7FD5A9E}"/>
              </a:ext>
            </a:extLst>
          </p:cNvPr>
          <p:cNvSpPr txBox="1"/>
          <p:nvPr/>
        </p:nvSpPr>
        <p:spPr>
          <a:xfrm>
            <a:off x="663497" y="6053254"/>
            <a:ext cx="485263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South Carolina, 2016-2019 Average</a:t>
            </a:r>
          </a:p>
        </p:txBody>
      </p:sp>
      <p:sp>
        <p:nvSpPr>
          <p:cNvPr id="10" name="TextBox 1">
            <a:extLst>
              <a:ext uri="{FF2B5EF4-FFF2-40B4-BE49-F238E27FC236}">
                <a16:creationId xmlns:a16="http://schemas.microsoft.com/office/drawing/2014/main" id="{4B1B91AA-BD43-4B98-B483-D7655341268E}"/>
              </a:ext>
            </a:extLst>
          </p:cNvPr>
          <p:cNvSpPr txBox="1"/>
          <p:nvPr/>
        </p:nvSpPr>
        <p:spPr>
          <a:xfrm>
            <a:off x="2441885" y="704152"/>
            <a:ext cx="3886198" cy="5847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rgbClr val="FFC000"/>
                </a:solidFill>
              </a:rPr>
              <a:t>Pickens 9.3%</a:t>
            </a:r>
          </a:p>
        </p:txBody>
      </p:sp>
      <p:cxnSp>
        <p:nvCxnSpPr>
          <p:cNvPr id="11" name="Straight Arrow Connector 10">
            <a:extLst>
              <a:ext uri="{FF2B5EF4-FFF2-40B4-BE49-F238E27FC236}">
                <a16:creationId xmlns:a16="http://schemas.microsoft.com/office/drawing/2014/main" id="{2C947AB9-6699-429F-B0DD-D93507CA09A3}"/>
              </a:ext>
            </a:extLst>
          </p:cNvPr>
          <p:cNvCxnSpPr>
            <a:cxnSpLocks/>
          </p:cNvCxnSpPr>
          <p:nvPr/>
        </p:nvCxnSpPr>
        <p:spPr>
          <a:xfrm>
            <a:off x="5462239" y="1076093"/>
            <a:ext cx="1221059" cy="208157"/>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5B81963-485D-4ED7-A9D7-A9E38D9154E8}"/>
              </a:ext>
            </a:extLst>
          </p:cNvPr>
          <p:cNvSpPr txBox="1"/>
          <p:nvPr/>
        </p:nvSpPr>
        <p:spPr>
          <a:xfrm>
            <a:off x="1351156" y="5337717"/>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dirty="0"/>
              <a:t>47 Counties</a:t>
            </a:r>
          </a:p>
        </p:txBody>
      </p:sp>
    </p:spTree>
    <p:extLst>
      <p:ext uri="{BB962C8B-B14F-4D97-AF65-F5344CB8AC3E}">
        <p14:creationId xmlns:p14="http://schemas.microsoft.com/office/powerpoint/2010/main" val="59473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07A9-1320-4666-8D56-4E2F68A288EB}"/>
              </a:ext>
            </a:extLst>
          </p:cNvPr>
          <p:cNvSpPr>
            <a:spLocks noGrp="1"/>
          </p:cNvSpPr>
          <p:nvPr>
            <p:ph type="title"/>
          </p:nvPr>
        </p:nvSpPr>
        <p:spPr/>
        <p:txBody>
          <a:bodyPr/>
          <a:lstStyle/>
          <a:p>
            <a:r>
              <a:rPr lang="en-US" dirty="0"/>
              <a:t>Preterm Birth: risk factors</a:t>
            </a:r>
          </a:p>
        </p:txBody>
      </p:sp>
      <p:sp>
        <p:nvSpPr>
          <p:cNvPr id="3" name="Content Placeholder 2">
            <a:extLst>
              <a:ext uri="{FF2B5EF4-FFF2-40B4-BE49-F238E27FC236}">
                <a16:creationId xmlns:a16="http://schemas.microsoft.com/office/drawing/2014/main" id="{B5AABD98-ABD3-436C-8F4E-A6379165CADB}"/>
              </a:ext>
            </a:extLst>
          </p:cNvPr>
          <p:cNvSpPr>
            <a:spLocks noGrp="1"/>
          </p:cNvSpPr>
          <p:nvPr>
            <p:ph idx="1"/>
          </p:nvPr>
        </p:nvSpPr>
        <p:spPr/>
        <p:txBody>
          <a:bodyPr/>
          <a:lstStyle/>
          <a:p>
            <a:r>
              <a:rPr lang="en-US" dirty="0"/>
              <a:t>Prior spontaneous preterm birth</a:t>
            </a:r>
          </a:p>
          <a:p>
            <a:r>
              <a:rPr lang="en-US" dirty="0"/>
              <a:t>Prior PROM</a:t>
            </a:r>
          </a:p>
          <a:p>
            <a:r>
              <a:rPr lang="en-US" dirty="0"/>
              <a:t>Multiples</a:t>
            </a:r>
          </a:p>
          <a:p>
            <a:r>
              <a:rPr lang="en-US" dirty="0"/>
              <a:t>Shortened cervix &lt;25mm</a:t>
            </a:r>
          </a:p>
          <a:p>
            <a:r>
              <a:rPr lang="en-US" dirty="0"/>
              <a:t>Others:  ethnicity, smoker, short pregnancy interval, UTI, periodontal disease</a:t>
            </a:r>
          </a:p>
          <a:p>
            <a:endParaRPr lang="en-US" dirty="0"/>
          </a:p>
        </p:txBody>
      </p:sp>
    </p:spTree>
    <p:extLst>
      <p:ext uri="{BB962C8B-B14F-4D97-AF65-F5344CB8AC3E}">
        <p14:creationId xmlns:p14="http://schemas.microsoft.com/office/powerpoint/2010/main" val="79439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0DB02BD-FF61-4042-BC21-4EFF543EC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26B70D6B-7814-4677-9D81-B7EA9EBA5410}"/>
              </a:ext>
            </a:extLst>
          </p:cNvPr>
          <p:cNvSpPr>
            <a:spLocks noGrp="1"/>
          </p:cNvSpPr>
          <p:nvPr>
            <p:ph type="title"/>
          </p:nvPr>
        </p:nvSpPr>
        <p:spPr>
          <a:xfrm>
            <a:off x="762001" y="1524001"/>
            <a:ext cx="3047999" cy="3810000"/>
          </a:xfrm>
        </p:spPr>
        <p:txBody>
          <a:bodyPr vert="horz" lIns="91440" tIns="45720" rIns="91440" bIns="45720" rtlCol="0" anchor="b" anchorCtr="0">
            <a:normAutofit/>
          </a:bodyPr>
          <a:lstStyle/>
          <a:p>
            <a:r>
              <a:rPr lang="en-US" kern="1200" dirty="0">
                <a:solidFill>
                  <a:schemeClr val="tx1"/>
                </a:solidFill>
                <a:latin typeface="+mj-lt"/>
                <a:ea typeface="+mj-ea"/>
                <a:cs typeface="+mj-cs"/>
              </a:rPr>
              <a:t>Tools</a:t>
            </a:r>
          </a:p>
        </p:txBody>
      </p:sp>
      <p:sp>
        <p:nvSpPr>
          <p:cNvPr id="22" name="Freeform: Shape 21">
            <a:extLst>
              <a:ext uri="{FF2B5EF4-FFF2-40B4-BE49-F238E27FC236}">
                <a16:creationId xmlns:a16="http://schemas.microsoft.com/office/drawing/2014/main" id="{5811A85E-38EA-465A-84F9-6230CF743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8285"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866290A3-7E80-441D-AA1E-5263326B1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8285"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aphicFrame>
        <p:nvGraphicFramePr>
          <p:cNvPr id="16" name="Content Placeholder 2">
            <a:extLst>
              <a:ext uri="{FF2B5EF4-FFF2-40B4-BE49-F238E27FC236}">
                <a16:creationId xmlns:a16="http://schemas.microsoft.com/office/drawing/2014/main" id="{B1F3A1FD-CEFF-451B-A3AE-B396061A4482}"/>
              </a:ext>
            </a:extLst>
          </p:cNvPr>
          <p:cNvGraphicFramePr>
            <a:graphicFrameLocks noGrp="1"/>
          </p:cNvGraphicFramePr>
          <p:nvPr>
            <p:ph sz="half" idx="1"/>
            <p:extLst>
              <p:ext uri="{D42A27DB-BD31-4B8C-83A1-F6EECF244321}">
                <p14:modId xmlns:p14="http://schemas.microsoft.com/office/powerpoint/2010/main" val="1365649630"/>
              </p:ext>
            </p:extLst>
          </p:nvPr>
        </p:nvGraphicFramePr>
        <p:xfrm>
          <a:off x="5334000" y="766719"/>
          <a:ext cx="6096000" cy="5329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1109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AF107-ECF3-49C2-9B41-CF3D3FB3C911}"/>
              </a:ext>
            </a:extLst>
          </p:cNvPr>
          <p:cNvSpPr>
            <a:spLocks noGrp="1"/>
          </p:cNvSpPr>
          <p:nvPr>
            <p:ph type="title"/>
          </p:nvPr>
        </p:nvSpPr>
        <p:spPr/>
        <p:txBody>
          <a:bodyPr/>
          <a:lstStyle/>
          <a:p>
            <a:r>
              <a:rPr lang="en-US" dirty="0"/>
              <a:t>Cervical Fibronectin</a:t>
            </a:r>
          </a:p>
        </p:txBody>
      </p:sp>
      <p:sp>
        <p:nvSpPr>
          <p:cNvPr id="3" name="Content Placeholder 2">
            <a:extLst>
              <a:ext uri="{FF2B5EF4-FFF2-40B4-BE49-F238E27FC236}">
                <a16:creationId xmlns:a16="http://schemas.microsoft.com/office/drawing/2014/main" id="{FF8B6255-E031-4D15-9AB9-A12C57C3AF08}"/>
              </a:ext>
            </a:extLst>
          </p:cNvPr>
          <p:cNvSpPr>
            <a:spLocks noGrp="1"/>
          </p:cNvSpPr>
          <p:nvPr>
            <p:ph idx="1"/>
          </p:nvPr>
        </p:nvSpPr>
        <p:spPr/>
        <p:txBody>
          <a:bodyPr/>
          <a:lstStyle/>
          <a:p>
            <a:r>
              <a:rPr lang="en-US" dirty="0"/>
              <a:t>Swab cervicovaginal secretions</a:t>
            </a:r>
          </a:p>
          <a:p>
            <a:r>
              <a:rPr lang="en-US" dirty="0"/>
              <a:t>Very nonspecific</a:t>
            </a:r>
          </a:p>
          <a:p>
            <a:r>
              <a:rPr lang="en-US" dirty="0"/>
              <a:t>High NPV in symptomatic women</a:t>
            </a:r>
          </a:p>
          <a:p>
            <a:r>
              <a:rPr lang="en-US" dirty="0"/>
              <a:t>Low PPV in asymptomatic women</a:t>
            </a:r>
          </a:p>
          <a:p>
            <a:r>
              <a:rPr lang="en-US" dirty="0"/>
              <a:t>NOT a good screening tool in asymptomatic</a:t>
            </a:r>
          </a:p>
          <a:p>
            <a:endParaRPr lang="en-US" dirty="0"/>
          </a:p>
        </p:txBody>
      </p:sp>
    </p:spTree>
    <p:extLst>
      <p:ext uri="{BB962C8B-B14F-4D97-AF65-F5344CB8AC3E}">
        <p14:creationId xmlns:p14="http://schemas.microsoft.com/office/powerpoint/2010/main" val="35376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7A7DD-68F0-4125-B36C-D1F7AD5FE5D5}"/>
              </a:ext>
            </a:extLst>
          </p:cNvPr>
          <p:cNvSpPr>
            <a:spLocks noGrp="1"/>
          </p:cNvSpPr>
          <p:nvPr>
            <p:ph type="title"/>
          </p:nvPr>
        </p:nvSpPr>
        <p:spPr/>
        <p:txBody>
          <a:bodyPr/>
          <a:lstStyle/>
          <a:p>
            <a:r>
              <a:rPr lang="en-US" dirty="0"/>
              <a:t>Cervical Length</a:t>
            </a:r>
          </a:p>
        </p:txBody>
      </p:sp>
      <p:sp>
        <p:nvSpPr>
          <p:cNvPr id="3" name="Content Placeholder 2">
            <a:extLst>
              <a:ext uri="{FF2B5EF4-FFF2-40B4-BE49-F238E27FC236}">
                <a16:creationId xmlns:a16="http://schemas.microsoft.com/office/drawing/2014/main" id="{4D8B5545-B598-4BC4-8AC2-F8F4877B9423}"/>
              </a:ext>
            </a:extLst>
          </p:cNvPr>
          <p:cNvSpPr>
            <a:spLocks noGrp="1"/>
          </p:cNvSpPr>
          <p:nvPr>
            <p:ph idx="1"/>
          </p:nvPr>
        </p:nvSpPr>
        <p:spPr/>
        <p:txBody>
          <a:bodyPr/>
          <a:lstStyle/>
          <a:p>
            <a:r>
              <a:rPr lang="en-US" dirty="0"/>
              <a:t>Low risk women, &lt; 20 mm has a 15% PPV</a:t>
            </a:r>
          </a:p>
          <a:p>
            <a:r>
              <a:rPr lang="en-US" dirty="0"/>
              <a:t>Universal endovaginal CL has low PPV and high cost</a:t>
            </a:r>
          </a:p>
          <a:p>
            <a:r>
              <a:rPr lang="en-US" dirty="0"/>
              <a:t>Recommend assessment of cervix on anatomy scan 18-22 weeks TA method, endovaginal if suspected &lt;25 mm</a:t>
            </a:r>
          </a:p>
        </p:txBody>
      </p:sp>
    </p:spTree>
    <p:extLst>
      <p:ext uri="{BB962C8B-B14F-4D97-AF65-F5344CB8AC3E}">
        <p14:creationId xmlns:p14="http://schemas.microsoft.com/office/powerpoint/2010/main" val="4110811508"/>
      </p:ext>
    </p:extLst>
  </p:cSld>
  <p:clrMapOvr>
    <a:masterClrMapping/>
  </p:clrMapOvr>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Verdana Pro Cond SemiBold"/>
        <a:ea typeface=""/>
        <a:cs typeface=""/>
      </a:majorFont>
      <a:minorFont>
        <a:latin typeface="Verdan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emplate/>
  <TotalTime>502</TotalTime>
  <Words>1085</Words>
  <Application>Microsoft Macintosh PowerPoint</Application>
  <PresentationFormat>Widescreen</PresentationFormat>
  <Paragraphs>110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Verdana Pro</vt:lpstr>
      <vt:lpstr>Verdana Pro Cond SemiBold</vt:lpstr>
      <vt:lpstr>Wingdings</vt:lpstr>
      <vt:lpstr>TornVTI</vt:lpstr>
      <vt:lpstr>Prediction and Prevention of Preterm Birth</vt:lpstr>
      <vt:lpstr>PowerPoint Presentation</vt:lpstr>
      <vt:lpstr>PowerPoint Presentation</vt:lpstr>
      <vt:lpstr>PowerPoint Presentation</vt:lpstr>
      <vt:lpstr>PowerPoint Presentation</vt:lpstr>
      <vt:lpstr>Preterm Birth: risk factors</vt:lpstr>
      <vt:lpstr>Tools</vt:lpstr>
      <vt:lpstr>Cervical Fibronectin</vt:lpstr>
      <vt:lpstr>Cervical Length</vt:lpstr>
      <vt:lpstr>Cervical length</vt:lpstr>
      <vt:lpstr>Progesterone Prophylaxis</vt:lpstr>
      <vt:lpstr>Meiss – June 2003  NEJM</vt:lpstr>
      <vt:lpstr>Meiss - Results</vt:lpstr>
      <vt:lpstr>PROLONG  (Progestin’s Role in Optimizing Neonatal Gestation)</vt:lpstr>
      <vt:lpstr>PowerPoint Presentation</vt:lpstr>
      <vt:lpstr>Cochrane Database of Systematic Reviews</vt:lpstr>
      <vt:lpstr>PowerPoint Presentation</vt:lpstr>
      <vt:lpstr>PowerPoint Presentation</vt:lpstr>
      <vt:lpstr>PowerPoint Presentation</vt:lpstr>
      <vt:lpstr>PowerPoint Presentation</vt:lpstr>
      <vt:lpstr>Summary</vt:lpstr>
      <vt:lpstr>PowerPoint Presentation</vt:lpstr>
      <vt:lpstr>Unproven benefit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Grater, Rachel</cp:lastModifiedBy>
  <cp:revision>11</cp:revision>
  <dcterms:created xsi:type="dcterms:W3CDTF">2021-11-21T23:44:55Z</dcterms:created>
  <dcterms:modified xsi:type="dcterms:W3CDTF">2023-07-09T02:00:08Z</dcterms:modified>
</cp:coreProperties>
</file>