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2859E-322B-41DE-8A77-160C6961E4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EEF5D6-D1FA-4B73-ABFE-F76939417A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97DD7-54E3-4B11-8AF7-A54CAD07E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CB32-933D-4966-8748-91C15A9A1C47}" type="datetimeFigureOut">
              <a:rPr lang="en-US" smtClean="0"/>
              <a:t>2/22/21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13A3F-764C-4D11-B313-EF2E8AD29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989CA-2266-4267-B25D-7D8657ED7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F3F-4863-48F9-99F2-CF869B8724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07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56B0C-793B-4CBD-B922-5E1D55CEB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533EAD-08EA-43EF-B39E-470095BF5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2262B-2B59-43FB-AA48-0FA2F3FF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CB32-933D-4966-8748-91C15A9A1C47}" type="datetimeFigureOut">
              <a:rPr lang="en-US" smtClean="0"/>
              <a:t>2/22/21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B4166-C892-4E1F-AB95-EB8BE0D6D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ADB65-495B-4EDF-9A82-8DB768D59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F3F-4863-48F9-99F2-CF869B8724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670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36975D-07F7-45C3-88BC-051FBF50A1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DA498F-B9F9-4798-B175-344BCF13C9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75458-3FF1-4A99-AD61-12AFD7E79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CB32-933D-4966-8748-91C15A9A1C47}" type="datetimeFigureOut">
              <a:rPr lang="en-US" smtClean="0"/>
              <a:t>2/22/21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05273-599E-41C0-8DA4-A5900A7B7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C9930-AB0D-411A-A240-D83F70EB1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F3F-4863-48F9-99F2-CF869B8724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859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E8DD0-D52E-4331-AEC9-3B5F321A4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DA988-09DB-4521-B94C-FF738C51A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B7410-48EA-4C06-A14E-1C2F5E593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CB32-933D-4966-8748-91C15A9A1C47}" type="datetimeFigureOut">
              <a:rPr lang="en-US" smtClean="0"/>
              <a:t>2/22/21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84A06-EF2F-4A94-AE24-127967A79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E9EB8-98CD-443A-9B3C-F5626F8C7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F3F-4863-48F9-99F2-CF869B8724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035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48EB3-2F2E-48AC-82EB-0B699890F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CF7123-2E01-49FB-A6BE-877E2D00E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5F447D-B5AD-426B-95C3-5EFBF0C6A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CB32-933D-4966-8748-91C15A9A1C47}" type="datetimeFigureOut">
              <a:rPr lang="en-US" smtClean="0"/>
              <a:t>2/22/21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34A28F-6EB8-4FCB-A28C-4A79D2B78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E2080-9FC3-44BB-82D3-3CAFAF8E3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F3F-4863-48F9-99F2-CF869B8724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223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FA643-72AC-492D-BA40-EE7C72058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9113D-DF99-432F-B220-F56E18C999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7D47B1-1B9C-4B00-8619-34777EB13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C60757-7E69-4C9A-A4D0-FC9FD666A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CB32-933D-4966-8748-91C15A9A1C47}" type="datetimeFigureOut">
              <a:rPr lang="en-US" smtClean="0"/>
              <a:t>2/22/21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6B2A98-0E09-4DB2-B5B5-2939F8498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3E1263-5617-462E-ABC6-F42E6703D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F3F-4863-48F9-99F2-CF869B8724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762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9CFA5-60DB-4930-BDC1-396811583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5B518E-B8C0-4DEF-9BFB-7B1CDCE609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A10EAE-69F4-4318-877C-548E1DDDAE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668DCD-A8A3-499C-BA58-FA7E1B9029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A34A0D-85A5-403E-9152-7EA3D96A79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2C7A4B-1105-48A8-991D-CAD080700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CB32-933D-4966-8748-91C15A9A1C47}" type="datetimeFigureOut">
              <a:rPr lang="en-US" smtClean="0"/>
              <a:t>2/22/21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403248-B34D-4CD6-B01C-C00CF485C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34B5DF-E5AD-4245-994E-8B9AB3F5D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F3F-4863-48F9-99F2-CF869B8724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481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487E-EE72-4DDA-8E20-9E51CA24B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33212-E8D8-46FB-ACC5-003B22AA9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CB32-933D-4966-8748-91C15A9A1C47}" type="datetimeFigureOut">
              <a:rPr lang="en-US" smtClean="0"/>
              <a:t>2/22/21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C39BAF-8873-41D6-8683-7DB1F715E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709FEE-8C4D-43A4-B525-7EEC677F8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F3F-4863-48F9-99F2-CF869B8724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472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CB191F-0815-4C32-B5F1-DAD91C424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CB32-933D-4966-8748-91C15A9A1C47}" type="datetimeFigureOut">
              <a:rPr lang="en-US" smtClean="0"/>
              <a:t>2/22/21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45D585-6003-494B-AC3F-B89990EB1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322AB5-05EF-41AD-A231-5A276AFF0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F3F-4863-48F9-99F2-CF869B8724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72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86D3A-4901-4129-8F48-30F9DBB92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519D0-C3A6-4375-BB1F-65F1B466B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A6C632-53B9-407D-B57C-D476E53F2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DD60F9-7B2C-4163-B52C-DF2C8F96D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CB32-933D-4966-8748-91C15A9A1C47}" type="datetimeFigureOut">
              <a:rPr lang="en-US" smtClean="0"/>
              <a:t>2/22/21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2CBFC2-66C8-4B9A-B2D5-85DE0D25B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4FBDB-D7B5-4BEE-88C9-57B75BF4B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F3F-4863-48F9-99F2-CF869B8724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901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593A2-D2E5-4047-A1BC-DEA83C82D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EE9B97-77D7-4104-B8C8-EE9F829ADC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93984F-4791-4037-8836-63FBCA5E4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72F186-F7B6-47D3-8A9E-447D6D36F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CB32-933D-4966-8748-91C15A9A1C47}" type="datetimeFigureOut">
              <a:rPr lang="en-US" smtClean="0"/>
              <a:t>2/22/21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E3274F-809A-45F2-8C68-39CB9E5BC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81E912-C077-4BF6-88C6-9ECBF4570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F3F-4863-48F9-99F2-CF869B8724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046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14DE04-19EB-475C-8BED-95006FC8F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580855-8134-48B8-86AA-F284ECE439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48D935-2372-4C26-B499-431E41391E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4CB32-933D-4966-8748-91C15A9A1C47}" type="datetimeFigureOut">
              <a:rPr lang="en-US" smtClean="0"/>
              <a:t>2/22/21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8E16A-517B-44B9-9851-3650E0C454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48061-1F55-4DE9-961D-FA5EB83EA8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92F3F-4863-48F9-99F2-CF869B8724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590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330E0-E31B-494C-8E4D-F9D6263F05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Preeclampsia with and without Severe Features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5E6E92-C686-4106-9AC5-1AE8153089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Berry Campbell, MD</a:t>
            </a:r>
          </a:p>
          <a:p>
            <a:r>
              <a:rPr lang="en-US" dirty="0"/>
              <a:t>Maternal Fetal Medicine</a:t>
            </a:r>
          </a:p>
          <a:p>
            <a:r>
              <a:rPr lang="en-US" dirty="0"/>
              <a:t>UofSC School of Medicine</a:t>
            </a:r>
          </a:p>
          <a:p>
            <a:r>
              <a:rPr lang="en-US" dirty="0"/>
              <a:t>Prisma Health Midlands</a:t>
            </a:r>
          </a:p>
        </p:txBody>
      </p:sp>
    </p:spTree>
    <p:extLst>
      <p:ext uri="{BB962C8B-B14F-4D97-AF65-F5344CB8AC3E}">
        <p14:creationId xmlns:p14="http://schemas.microsoft.com/office/powerpoint/2010/main" val="2314911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3AD24-62A1-454B-A20D-C5C657C9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Severe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71DD5-3383-4BC7-9D5F-A8568E5F3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HTN alone → responds well to treatment → delivery at 34 weeks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Other severe features → steroids, magnesium sulfate, and delivery (CNS, Pulm edema, liver impairment, renal insuff, low plt)</a:t>
            </a:r>
          </a:p>
        </p:txBody>
      </p:sp>
    </p:spTree>
    <p:extLst>
      <p:ext uri="{BB962C8B-B14F-4D97-AF65-F5344CB8AC3E}">
        <p14:creationId xmlns:p14="http://schemas.microsoft.com/office/powerpoint/2010/main" val="80171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F1418-4CC4-481A-8710-FC413AE8F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99" y="1683105"/>
            <a:ext cx="10515600" cy="953563"/>
          </a:xfrm>
        </p:spPr>
        <p:txBody>
          <a:bodyPr/>
          <a:lstStyle/>
          <a:p>
            <a:r>
              <a:rPr lang="en-US" dirty="0"/>
              <a:t>Preeclampsia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A35DD-C382-41E7-881E-FB65F7910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636669"/>
            <a:ext cx="10515600" cy="3452982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                Gestational Hypertension with any severe feature (BP, CNS, etc.)</a:t>
            </a:r>
          </a:p>
          <a:p>
            <a:r>
              <a:rPr lang="en-US" dirty="0"/>
              <a:t>                                                                         ↓</a:t>
            </a:r>
          </a:p>
          <a:p>
            <a:r>
              <a:rPr lang="en-US" dirty="0"/>
              <a:t>                                            </a:t>
            </a:r>
            <a:r>
              <a:rPr lang="en-US" dirty="0">
                <a:solidFill>
                  <a:srgbClr val="FF0000"/>
                </a:solidFill>
              </a:rPr>
              <a:t>Preeclampsia with Severe Features</a:t>
            </a:r>
          </a:p>
        </p:txBody>
      </p:sp>
    </p:spTree>
    <p:extLst>
      <p:ext uri="{BB962C8B-B14F-4D97-AF65-F5344CB8AC3E}">
        <p14:creationId xmlns:p14="http://schemas.microsoft.com/office/powerpoint/2010/main" val="121959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B42C9-2C83-43A9-B530-E6065B844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Hypertension in Pregnancy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FBBA1-E779-47DB-B601-3D21095BA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Acute treatment of severe HTN</a:t>
            </a:r>
          </a:p>
          <a:p>
            <a:r>
              <a:rPr lang="en-US" dirty="0"/>
              <a:t>Chronic HTN and pregnancy</a:t>
            </a:r>
          </a:p>
          <a:p>
            <a:r>
              <a:rPr lang="en-US" dirty="0"/>
              <a:t>Chronic HTN with superimposed preeclampsia</a:t>
            </a:r>
          </a:p>
        </p:txBody>
      </p:sp>
    </p:spTree>
    <p:extLst>
      <p:ext uri="{BB962C8B-B14F-4D97-AF65-F5344CB8AC3E}">
        <p14:creationId xmlns:p14="http://schemas.microsoft.com/office/powerpoint/2010/main" val="323080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12113-BF87-4B09-9A96-7BD157FD0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Preeclampsia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802F8-16AC-482F-863E-91C26A45E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onset hypertension after 20 weeks gestation</a:t>
            </a:r>
          </a:p>
          <a:p>
            <a:r>
              <a:rPr lang="en-US" dirty="0"/>
              <a:t>BP ≥ 140/90 on 2 occasions, 4 hours apart</a:t>
            </a:r>
          </a:p>
          <a:p>
            <a:r>
              <a:rPr lang="en-US" dirty="0"/>
              <a:t>Proteinuria (≥ 300 mg/24 hours or P:C ≥ 0.3 or ≥ 2+ dip)</a:t>
            </a:r>
          </a:p>
          <a:p>
            <a:endParaRPr lang="en-US" dirty="0"/>
          </a:p>
          <a:p>
            <a:r>
              <a:rPr lang="en-US" dirty="0"/>
              <a:t>Old school--Classic triad includes edema</a:t>
            </a:r>
          </a:p>
        </p:txBody>
      </p:sp>
    </p:spTree>
    <p:extLst>
      <p:ext uri="{BB962C8B-B14F-4D97-AF65-F5344CB8AC3E}">
        <p14:creationId xmlns:p14="http://schemas.microsoft.com/office/powerpoint/2010/main" val="315155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EC59C-29B8-4F0D-9AF7-819575E31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Gestational HTN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3A04F-E232-4332-B1DD-BB0CB7CB2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BP ≥ 140/90 but no protein spill after 20 weeks</a:t>
            </a:r>
          </a:p>
        </p:txBody>
      </p:sp>
    </p:spTree>
    <p:extLst>
      <p:ext uri="{BB962C8B-B14F-4D97-AF65-F5344CB8AC3E}">
        <p14:creationId xmlns:p14="http://schemas.microsoft.com/office/powerpoint/2010/main" val="3560465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EED5A-9ED9-4084-A7D5-F473315B9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Preeclampsia/GHTN without SF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9DB27-8F93-4B1E-ACA3-62D75CFE4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associated with ↑ maternal and perinatal morbidity</a:t>
            </a:r>
          </a:p>
          <a:p>
            <a:r>
              <a:rPr lang="en-US" dirty="0"/>
              <a:t>GHTN develops protein spill 50-70%</a:t>
            </a:r>
          </a:p>
          <a:p>
            <a:r>
              <a:rPr lang="en-US" dirty="0"/>
              <a:t>Both ↑ risk organ dysfunction progression particularly with &lt; 32 weeks at diagnosis</a:t>
            </a:r>
          </a:p>
          <a:p>
            <a:r>
              <a:rPr lang="en-US" dirty="0"/>
              <a:t>Long term CV risks, CHTN risks the same</a:t>
            </a:r>
          </a:p>
        </p:txBody>
      </p:sp>
    </p:spTree>
    <p:extLst>
      <p:ext uri="{BB962C8B-B14F-4D97-AF65-F5344CB8AC3E}">
        <p14:creationId xmlns:p14="http://schemas.microsoft.com/office/powerpoint/2010/main" val="3823964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E4FDD-29BD-4390-BD2F-7746D5A96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Preeclampsia with SF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8C31B-2A81-455C-8FE7-4484F185F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BP &gt; 160 and/or 110 on 2 separate checks (4 hours apart </a:t>
            </a:r>
            <a:r>
              <a:rPr lang="en-US" dirty="0">
                <a:sym typeface="Wingdings" panose="05000000000000000000" pitchFamily="2" charset="2"/>
              </a:rPr>
              <a:t>)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Proteinuria (&gt;300 mg/24 hour urine or P:C &gt;0.3)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OR new onset HTN with any of the following: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204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4F1ED-CEFC-4D23-A002-476715BB5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Preeclampsia with SF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293B4-5D96-4BDE-8FE3-9E2324B70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 platelet (&lt;100K)</a:t>
            </a:r>
          </a:p>
          <a:p>
            <a:r>
              <a:rPr lang="en-US" dirty="0"/>
              <a:t>Renal insufficiency (Cr ≥ 1.1 or doubled)</a:t>
            </a:r>
          </a:p>
          <a:p>
            <a:r>
              <a:rPr lang="en-US" dirty="0"/>
              <a:t>Liver impairment (↑LFTs twice normal or persistent RUQ pain)</a:t>
            </a:r>
          </a:p>
          <a:p>
            <a:r>
              <a:rPr lang="en-US" dirty="0"/>
              <a:t>Pulmonary edema</a:t>
            </a:r>
          </a:p>
          <a:p>
            <a:r>
              <a:rPr lang="en-US" dirty="0"/>
              <a:t>New onset, persistent HA</a:t>
            </a:r>
          </a:p>
          <a:p>
            <a:r>
              <a:rPr lang="en-US" dirty="0"/>
              <a:t>Visual disturbances</a:t>
            </a:r>
          </a:p>
          <a:p>
            <a:endParaRPr lang="en-US" dirty="0"/>
          </a:p>
          <a:p>
            <a:r>
              <a:rPr lang="en-US" dirty="0"/>
              <a:t>OLD SCHOOL: FGR or Protein &gt;5g/24 hours)</a:t>
            </a:r>
          </a:p>
        </p:txBody>
      </p:sp>
    </p:spTree>
    <p:extLst>
      <p:ext uri="{BB962C8B-B14F-4D97-AF65-F5344CB8AC3E}">
        <p14:creationId xmlns:p14="http://schemas.microsoft.com/office/powerpoint/2010/main" val="299746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5B0BF-B2D1-4EAA-9539-640D503D6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HELLP Syndrome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38481-DB28-467F-943B-9FE33FF19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One of most severe forms of preeclampsia</a:t>
            </a:r>
          </a:p>
          <a:p>
            <a:endParaRPr lang="en-US" dirty="0"/>
          </a:p>
          <a:p>
            <a:r>
              <a:rPr lang="en-US" dirty="0"/>
              <a:t>Hemolysis (LDH ≥ 600)</a:t>
            </a:r>
          </a:p>
          <a:p>
            <a:r>
              <a:rPr lang="en-US" dirty="0"/>
              <a:t>Elevated LFTs (AST, ALT &gt; 2x normal)</a:t>
            </a:r>
          </a:p>
          <a:p>
            <a:r>
              <a:rPr lang="en-US" dirty="0"/>
              <a:t>Low Platelets (&lt; 100K)</a:t>
            </a:r>
          </a:p>
          <a:p>
            <a:endParaRPr lang="en-US" dirty="0"/>
          </a:p>
          <a:p>
            <a:r>
              <a:rPr lang="en-US" dirty="0"/>
              <a:t>30% develop pp</a:t>
            </a:r>
          </a:p>
          <a:p>
            <a:r>
              <a:rPr lang="en-US" dirty="0"/>
              <a:t>15% no HTN or protein spill</a:t>
            </a:r>
          </a:p>
          <a:p>
            <a:r>
              <a:rPr lang="en-US" dirty="0"/>
              <a:t>Presenting sx RUQ pain 90%; N&amp;V 50%</a:t>
            </a:r>
          </a:p>
        </p:txBody>
      </p:sp>
    </p:spTree>
    <p:extLst>
      <p:ext uri="{BB962C8B-B14F-4D97-AF65-F5344CB8AC3E}">
        <p14:creationId xmlns:p14="http://schemas.microsoft.com/office/powerpoint/2010/main" val="185915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58AE8-7E86-4233-87A0-236EB6BC3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GHTN or Preeclampsia without SF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7C5DE-2527-4AF4-AECC-09C52C018F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Baseline, serial labs</a:t>
            </a:r>
          </a:p>
          <a:p>
            <a:r>
              <a:rPr lang="en-US" dirty="0"/>
              <a:t>Twice weekly visits</a:t>
            </a:r>
          </a:p>
          <a:p>
            <a:r>
              <a:rPr lang="en-US" dirty="0"/>
              <a:t>Antenatal testing</a:t>
            </a:r>
          </a:p>
          <a:p>
            <a:r>
              <a:rPr lang="en-US" dirty="0"/>
              <a:t>Delivery 37 weeks if no progression</a:t>
            </a:r>
          </a:p>
        </p:txBody>
      </p:sp>
    </p:spTree>
    <p:extLst>
      <p:ext uri="{BB962C8B-B14F-4D97-AF65-F5344CB8AC3E}">
        <p14:creationId xmlns:p14="http://schemas.microsoft.com/office/powerpoint/2010/main" val="316606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364</Words>
  <Application>Microsoft Macintosh PowerPoint</Application>
  <PresentationFormat>Widescreen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Preeclampsia with and without Severe Features</vt:lpstr>
      <vt:lpstr>Hypertension in Pregnancy</vt:lpstr>
      <vt:lpstr>Preeclampsia</vt:lpstr>
      <vt:lpstr>Gestational HTN</vt:lpstr>
      <vt:lpstr>Preeclampsia/GHTN without SF</vt:lpstr>
      <vt:lpstr>Preeclampsia with SF</vt:lpstr>
      <vt:lpstr>Preeclampsia with SF</vt:lpstr>
      <vt:lpstr>HELLP Syndrome</vt:lpstr>
      <vt:lpstr>GHTN or Preeclampsia without SF</vt:lpstr>
      <vt:lpstr>Severe Features</vt:lpstr>
      <vt:lpstr>Preeclampsia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Hypertension in Pregnancy</dc:title>
  <dc:creator>Berry Campbell</dc:creator>
  <cp:lastModifiedBy>Mccloskey, Justin</cp:lastModifiedBy>
  <cp:revision>10</cp:revision>
  <dcterms:created xsi:type="dcterms:W3CDTF">2021-02-16T23:04:23Z</dcterms:created>
  <dcterms:modified xsi:type="dcterms:W3CDTF">2021-02-22T15:19:36Z</dcterms:modified>
</cp:coreProperties>
</file>