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6" autoAdjust="0"/>
    <p:restoredTop sz="94626"/>
  </p:normalViewPr>
  <p:slideViewPr>
    <p:cSldViewPr snapToGrid="0">
      <p:cViewPr varScale="1">
        <p:scale>
          <a:sx n="121" d="100"/>
          <a:sy n="121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83C67C58-8466-42BF-B6F0-709C29864ABA}" type="datetimeFigureOut">
              <a:rPr lang="en-US" smtClean="0"/>
              <a:t>7/8/23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97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3"/>
            <a:ext cx="5486400" cy="3660458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2971800" cy="46643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8"/>
            <a:ext cx="2971800" cy="46643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659BAE36-1BE8-44D0-B75C-BF621995F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85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(exp. mgmt.)</a:t>
            </a:r>
          </a:p>
          <a:p>
            <a:endParaRPr lang="en-US" dirty="0"/>
          </a:p>
          <a:p>
            <a:r>
              <a:rPr lang="en-US" dirty="0"/>
              <a:t>When, during exp mgmt., induction was indic.  or</a:t>
            </a:r>
            <a:r>
              <a:rPr lang="en-US" u="none" dirty="0"/>
              <a:t> an endpoint of 4d expectant mgmt. reached.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BAE36-1BE8-44D0-B75C-BF621995F13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103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BAE36-1BE8-44D0-B75C-BF621995F13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36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discourage Abs before admission for viability .  I admit 23-29 weeks.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BAE36-1BE8-44D0-B75C-BF621995F13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295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73% in hospital</a:t>
            </a:r>
          </a:p>
          <a:p>
            <a:r>
              <a:rPr lang="en-US" dirty="0"/>
              <a:t>Infection, low only</a:t>
            </a:r>
          </a:p>
          <a:p>
            <a:r>
              <a:rPr lang="en-US" dirty="0"/>
              <a:t>Rec: Best observed in hospital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BAE36-1BE8-44D0-B75C-BF621995F13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6573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Labs weekly WBC, CRP</a:t>
            </a:r>
          </a:p>
          <a:p>
            <a:r>
              <a:rPr lang="en-US" dirty="0"/>
              <a:t>Check temperature at home</a:t>
            </a:r>
          </a:p>
          <a:p>
            <a:r>
              <a:rPr lang="en-US" dirty="0"/>
              <a:t>Come in </a:t>
            </a:r>
            <a:r>
              <a:rPr lang="en-US" u="sng" dirty="0"/>
              <a:t>&gt;</a:t>
            </a:r>
            <a:r>
              <a:rPr lang="en-US" u="none" dirty="0"/>
              <a:t> 100</a:t>
            </a:r>
            <a:r>
              <a:rPr lang="en-US" dirty="0"/>
              <a:t>°</a:t>
            </a:r>
          </a:p>
          <a:p>
            <a:r>
              <a:rPr lang="en-US" u="none" dirty="0"/>
              <a:t>tender</a:t>
            </a:r>
          </a:p>
          <a:p>
            <a:r>
              <a:rPr lang="en-US" u="none" dirty="0"/>
              <a:t>↑ contractions, bleeding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BAE36-1BE8-44D0-B75C-BF621995F13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351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Tachy</a:t>
            </a:r>
            <a:r>
              <a:rPr lang="en-US" dirty="0"/>
              <a:t>, tender, contractions (diff to monitor) CBC, CRP weekly.  US fluid weekly.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BAE36-1BE8-44D0-B75C-BF621995F13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97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Valtrex</a:t>
            </a:r>
          </a:p>
          <a:p>
            <a:r>
              <a:rPr lang="en-US" dirty="0"/>
              <a:t>Continue meds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BAE36-1BE8-44D0-B75C-BF621995F13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3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Infection higher with earlier GA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BAE36-1BE8-44D0-B75C-BF621995F13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59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Prolonged latency when adjusted for GA does not worsen neo risk</a:t>
            </a:r>
          </a:p>
          <a:p>
            <a:endParaRPr lang="en-US" dirty="0"/>
          </a:p>
          <a:p>
            <a:r>
              <a:rPr lang="en-US" dirty="0"/>
              <a:t>GA earlier, greater effects on all.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BAE36-1BE8-44D0-B75C-BF621995F13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27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 studies show _______ all studies retrospective, expectant care only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BAE36-1BE8-44D0-B75C-BF621995F13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61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Epping to mention given recent legal change. </a:t>
            </a:r>
          </a:p>
          <a:p>
            <a:endParaRPr lang="en-US" dirty="0"/>
          </a:p>
          <a:p>
            <a:r>
              <a:rPr lang="en-US" dirty="0"/>
              <a:t>Death rare but has been reported.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BAE36-1BE8-44D0-B75C-BF621995F13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6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tell patients 50% in 1</a:t>
            </a:r>
            <a:r>
              <a:rPr lang="en-US" baseline="30000" dirty="0"/>
              <a:t>st</a:t>
            </a:r>
            <a:r>
              <a:rPr lang="en-US" dirty="0"/>
              <a:t> week</a:t>
            </a:r>
          </a:p>
          <a:p>
            <a:r>
              <a:rPr lang="en-US" dirty="0"/>
              <a:t>25% next week &amp; 25 % get &gt; 2 weeks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BAE36-1BE8-44D0-B75C-BF621995F13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384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Rare if </a:t>
            </a:r>
            <a:r>
              <a:rPr lang="en-US" u="sng" dirty="0"/>
              <a:t>&gt;</a:t>
            </a:r>
            <a:r>
              <a:rPr lang="en-US" u="none" dirty="0"/>
              <a:t> weeks</a:t>
            </a:r>
          </a:p>
          <a:p>
            <a:r>
              <a:rPr lang="en-US" u="none" dirty="0"/>
              <a:t>Persistent low AF →</a:t>
            </a:r>
          </a:p>
          <a:p>
            <a:r>
              <a:rPr lang="en-US" u="none" dirty="0"/>
              <a:t>Lowest survival rate and adverse neuro outcome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BAE36-1BE8-44D0-B75C-BF621995F13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97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Management dependent on GA at Dx.</a:t>
            </a:r>
          </a:p>
          <a:p>
            <a:r>
              <a:rPr lang="en-US" dirty="0"/>
              <a:t>Abs only if positive GBS or suspected infection.</a:t>
            </a:r>
          </a:p>
          <a:p>
            <a:r>
              <a:rPr lang="en-US" u="sng" dirty="0">
                <a:solidFill>
                  <a:srgbClr val="FFFF00"/>
                </a:solidFill>
                <a:highlight>
                  <a:srgbClr val="FFFF00"/>
                </a:highlight>
              </a:rPr>
              <a:t>Rec del</a:t>
            </a:r>
            <a:r>
              <a:rPr lang="en-US" u="sng" dirty="0">
                <a:solidFill>
                  <a:srgbClr val="FFFF00"/>
                </a:solidFill>
              </a:rPr>
              <a:t>. </a:t>
            </a:r>
            <a:r>
              <a:rPr lang="en-US" dirty="0"/>
              <a:t>Expectant management reasonable after careful monitoring. </a:t>
            </a:r>
          </a:p>
          <a:p>
            <a:r>
              <a:rPr lang="en-US" dirty="0"/>
              <a:t>80-95% labor in 12-24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BAE36-1BE8-44D0-B75C-BF621995F13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8627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No</a:t>
            </a:r>
            <a:r>
              <a:rPr lang="en-US" u="none" dirty="0"/>
              <a:t> </a:t>
            </a:r>
            <a:r>
              <a:rPr lang="en-US" dirty="0"/>
              <a:t>latency Abs.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BAE36-1BE8-44D0-B75C-BF621995F13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88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DB14-89E3-4C7F-94A0-D62C2B8F06D5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63FF-1023-4308-9A52-E74292DC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1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DB14-89E3-4C7F-94A0-D62C2B8F06D5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63FF-1023-4308-9A52-E74292DC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9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DB14-89E3-4C7F-94A0-D62C2B8F06D5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63FF-1023-4308-9A52-E74292DC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878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DB14-89E3-4C7F-94A0-D62C2B8F06D5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63FF-1023-4308-9A52-E74292DCDE2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2304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DB14-89E3-4C7F-94A0-D62C2B8F06D5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63FF-1023-4308-9A52-E74292DC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421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DB14-89E3-4C7F-94A0-D62C2B8F06D5}" type="datetimeFigureOut">
              <a:rPr lang="en-US" smtClean="0"/>
              <a:t>7/8/23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63FF-1023-4308-9A52-E74292DC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67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DB14-89E3-4C7F-94A0-D62C2B8F06D5}" type="datetimeFigureOut">
              <a:rPr lang="en-US" smtClean="0"/>
              <a:t>7/8/23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63FF-1023-4308-9A52-E74292DC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58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DB14-89E3-4C7F-94A0-D62C2B8F06D5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63FF-1023-4308-9A52-E74292DC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174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DB14-89E3-4C7F-94A0-D62C2B8F06D5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63FF-1023-4308-9A52-E74292DC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481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DB14-89E3-4C7F-94A0-D62C2B8F06D5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63FF-1023-4308-9A52-E74292DC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5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DB14-89E3-4C7F-94A0-D62C2B8F06D5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63FF-1023-4308-9A52-E74292DC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2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DB14-89E3-4C7F-94A0-D62C2B8F06D5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63FF-1023-4308-9A52-E74292DC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7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DB14-89E3-4C7F-94A0-D62C2B8F06D5}" type="datetimeFigureOut">
              <a:rPr lang="en-US" smtClean="0"/>
              <a:t>7/8/23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63FF-1023-4308-9A52-E74292DC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35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DB14-89E3-4C7F-94A0-D62C2B8F06D5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63FF-1023-4308-9A52-E74292DC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3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DB14-89E3-4C7F-94A0-D62C2B8F06D5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63FF-1023-4308-9A52-E74292DC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6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DB14-89E3-4C7F-94A0-D62C2B8F06D5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63FF-1023-4308-9A52-E74292DC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7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4DB14-89E3-4C7F-94A0-D62C2B8F06D5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63FF-1023-4308-9A52-E74292DC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24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E44DB14-89E3-4C7F-94A0-D62C2B8F06D5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663FF-1023-4308-9A52-E74292DC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131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3AF9F-DC4F-D31D-991A-39D680F09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65158"/>
            <a:ext cx="9144000" cy="2804110"/>
          </a:xfrm>
        </p:spPr>
        <p:txBody>
          <a:bodyPr>
            <a:noAutofit/>
          </a:bodyPr>
          <a:lstStyle/>
          <a:p>
            <a:pPr algn="ctr"/>
            <a:r>
              <a:rPr lang="en-US" sz="3600" b="1" i="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</a:rPr>
              <a:t>Prelabor</a:t>
            </a:r>
            <a:r>
              <a:rPr lang="en-US" sz="3600" b="1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</a:rPr>
              <a:t> Rupture of Membranes</a:t>
            </a:r>
            <a:br>
              <a:rPr lang="en-US" sz="3600" b="1" i="0" dirty="0">
                <a:effectLst/>
                <a:latin typeface="Open Sans" panose="020B0606030504020204" pitchFamily="34" charset="0"/>
              </a:rPr>
            </a:br>
            <a:br>
              <a:rPr lang="en-US" sz="3600" b="1" i="0" dirty="0">
                <a:effectLst/>
                <a:latin typeface="Open Sans" panose="020B0606030504020204" pitchFamily="34" charset="0"/>
              </a:rPr>
            </a:br>
            <a:r>
              <a:rPr lang="en-US" sz="36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</a:rPr>
              <a:t>Berry A. Campbell, MD </a:t>
            </a:r>
            <a:br>
              <a:rPr lang="en-US" sz="3600" b="1" i="0" dirty="0">
                <a:effectLst/>
                <a:latin typeface="Open Sans" panose="020B0606030504020204" pitchFamily="34" charset="0"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09636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A4AB1-F8A2-8146-331C-0D60C054E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452718"/>
            <a:ext cx="9404723" cy="1400530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Periviable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2EBCC-3B5A-72A2-BF8B-377EA8D16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1059" y="2518139"/>
            <a:ext cx="8946541" cy="4195481"/>
          </a:xfrm>
        </p:spPr>
        <p:txBody>
          <a:bodyPr>
            <a:normAutofit lnSpcReduction="10000"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40-50% deliver  - 1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week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70-80% deliver within 2-5 weeks </a:t>
            </a:r>
          </a:p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Kibel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M, et al.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Obstet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Gynecol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2016;128:313-20 (Level II-2)</a:t>
            </a:r>
          </a:p>
          <a:p>
            <a:pPr marL="0" indent="0" algn="r">
              <a:buNone/>
            </a:pP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Waters TP, et al.  Am J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Obstet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Gynecol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2009; 201:230-40. (Level III)</a:t>
            </a:r>
          </a:p>
          <a:p>
            <a:pPr marL="0" indent="0" algn="r">
              <a:buNone/>
            </a:pP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Schucker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JL, et al.  Semin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Perinatol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1996; 20:389-400.  (Level III)</a:t>
            </a:r>
          </a:p>
          <a:p>
            <a:pPr marL="0" indent="0" algn="r">
              <a:buNone/>
            </a:pP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Muris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C, et al. 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Obstet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Gynecol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Reprod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Biol  2007; 131:163-8.  (Level III)</a:t>
            </a:r>
          </a:p>
        </p:txBody>
      </p:sp>
    </p:spTree>
    <p:extLst>
      <p:ext uri="{BB962C8B-B14F-4D97-AF65-F5344CB8AC3E}">
        <p14:creationId xmlns:p14="http://schemas.microsoft.com/office/powerpoint/2010/main" val="2492983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719A3-1F31-17DE-FA05-01BA0276C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444697"/>
            <a:ext cx="9404723" cy="1400530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Periviable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ROM &amp;</a:t>
            </a:r>
            <a:b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Pulm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Hypoplasia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979C5-C324-9560-EA3E-33FE5E8AB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8575" y="2357718"/>
            <a:ext cx="5441867" cy="4195481"/>
          </a:xfrm>
        </p:spPr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difficult to delineate (2-20%)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Greatest risk if &lt; 20 weeks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RF: early, no AF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neo risks: contractures </a:t>
            </a:r>
          </a:p>
        </p:txBody>
      </p:sp>
    </p:spTree>
    <p:extLst>
      <p:ext uri="{BB962C8B-B14F-4D97-AF65-F5344CB8AC3E}">
        <p14:creationId xmlns:p14="http://schemas.microsoft.com/office/powerpoint/2010/main" val="1969527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77F2C-1DEB-105D-9FCE-148A3AAC2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452718"/>
            <a:ext cx="9404723" cy="1400530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of </a:t>
            </a:r>
            <a:r>
              <a:rPr lang="en-US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Prelabor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Rupture of Membranes by Gestational Age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BB2D5-5C59-9B22-57A2-AF470CCEA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8455" y="1732076"/>
            <a:ext cx="8946541" cy="504571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 (37 0/7 weeks of gestation or more)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GBS prophylaxis as indicated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 intraamniotic infection if present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Proceed toward delivery (induction or cesarean as appropriate/indicated)</a:t>
            </a:r>
          </a:p>
          <a:p>
            <a:pPr marL="0" indent="0"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1500" b="1" dirty="0"/>
              <a:t>Abbreviation: GBS, group B streptococci. *Do not delay delivery for steroids; steroids should not be administered for an imminent cesarean birth. † Magnesium sulfate for neuroprotection in accordance with one of the larger studies. z The combination of birth weight, gestational age, and sex provide the best estimate of chances of survival and should be considered in individual cases. §</a:t>
            </a:r>
            <a:r>
              <a:rPr lang="en-US" sz="1500" b="1" dirty="0" err="1"/>
              <a:t>Periviable</a:t>
            </a:r>
            <a:r>
              <a:rPr lang="en-US" sz="1500" b="1" dirty="0"/>
              <a:t> birth. Obstetric Care Consensus No. 6. American College of Obstetricians and Gynecologists. 2017;130:187–99. ǁ May be considered for pregnant women as early as 23 0/7 weeks of gestation.</a:t>
            </a:r>
            <a:endParaRPr lang="en-US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ACOG Practice Bulletin 2020, Number 217</a:t>
            </a:r>
          </a:p>
        </p:txBody>
      </p:sp>
    </p:spTree>
    <p:extLst>
      <p:ext uri="{BB962C8B-B14F-4D97-AF65-F5344CB8AC3E}">
        <p14:creationId xmlns:p14="http://schemas.microsoft.com/office/powerpoint/2010/main" val="3676390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59ABB-06DB-15DC-F0E8-377C51281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152400"/>
            <a:ext cx="9404723" cy="1400530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of </a:t>
            </a:r>
            <a:r>
              <a:rPr lang="en-US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Prelabor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Rupture of Membranes by Gestational Age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DF768-9B5D-4D81-28EB-E1066D8CA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51865"/>
            <a:ext cx="8946541" cy="514998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 Preterm (34 0/7–36 6/7 weeks of gestation) 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Expectant management or proceed toward delivery (see text) (induction or cesarean as appropriate/indicated)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Single-course of corticosteroids, if steroids not previously given, if proceeding with induction or delivery in no less than 24 hours and no more than 7 days, and no evidence of chorioamnionitis*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GBS screening and prophylaxis as indicated 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 intraamniotic infection if present (and proceed toward delivery)</a:t>
            </a:r>
          </a:p>
          <a:p>
            <a:pPr marL="0" indent="0">
              <a:buNone/>
            </a:pPr>
            <a:endParaRPr lang="en-US" sz="900" b="1" dirty="0"/>
          </a:p>
          <a:p>
            <a:pPr marL="0" indent="0">
              <a:buNone/>
            </a:pPr>
            <a:r>
              <a:rPr lang="en-US" sz="900" b="1" dirty="0"/>
              <a:t>Abbreviation: GBS, group B streptococci. *Do not delay delivery for steroids; steroids should not be administered for an imminent cesarean birth. † Magnesium sulfate for neuroprotection in accordance with one of the larger studies. z The combination of birth weight, gestational age, and sex provide the best estimate of chances of survival and should be considered in individual cases. §</a:t>
            </a:r>
            <a:r>
              <a:rPr lang="en-US" sz="900" b="1" dirty="0" err="1"/>
              <a:t>Periviable</a:t>
            </a:r>
            <a:r>
              <a:rPr lang="en-US" sz="900" b="1" dirty="0"/>
              <a:t> birth. Obstetric Care Consensus No. 6. American College of Obstetricians and Gynecologists. 2017;130:187–99. ǁ May be considered for pregnant women as early as 23 0/7 weeks of gestation.</a:t>
            </a: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en-US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ACOG Practice Bulletin 2020, Number 217</a:t>
            </a:r>
          </a:p>
        </p:txBody>
      </p:sp>
    </p:spTree>
    <p:extLst>
      <p:ext uri="{BB962C8B-B14F-4D97-AF65-F5344CB8AC3E}">
        <p14:creationId xmlns:p14="http://schemas.microsoft.com/office/powerpoint/2010/main" val="446893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8A388-561E-5484-208B-26BCC9D32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163960"/>
            <a:ext cx="9404723" cy="1400530"/>
          </a:xfrm>
        </p:spPr>
        <p:txBody>
          <a:bodyPr/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of </a:t>
            </a:r>
            <a:r>
              <a:rPr lang="en-US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Prelabor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Rupture of Membranes by Gestational Age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3E6B8-01A9-AD3C-40F1-0773789B8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0" y="1796244"/>
            <a:ext cx="10455027" cy="50617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Preterm (24 0/7–33 6/7 weeks of gestation) </a:t>
            </a:r>
          </a:p>
          <a:p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Expectant management </a:t>
            </a:r>
          </a:p>
          <a:p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Antibiotics recommended to prolong latency if there are no contraindications </a:t>
            </a:r>
          </a:p>
          <a:p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Single-course of corticosteroids; insufficient evidence for or against rescue course </a:t>
            </a:r>
          </a:p>
          <a:p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 intraamniotic infection if present (and proceed to delivery) </a:t>
            </a:r>
          </a:p>
          <a:p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vaginal–rectal swab for GBS culture should be obtained at the time of initial presentation and GBS prophylaxis administered as indicated. </a:t>
            </a:r>
          </a:p>
          <a:p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Magnesium sulfate for neuroprotection before anticipated delivery for pregnancies,        32 0/7 weeks of gestation, if there are no contraindications†</a:t>
            </a:r>
          </a:p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r>
              <a:rPr lang="en-US" sz="1100" b="1" dirty="0"/>
              <a:t>Abbreviation: GBS, group B streptococci. *Do not delay delivery for steroids; steroids should not be administered for an imminent cesarean birth. † Magnesium sulfate for neuroprotection in accordance with one of the larger studies. z The combination of birth weight, gestational age, and sex provide the best estimate of chances of survival and should be considered in individual cases. §</a:t>
            </a:r>
            <a:r>
              <a:rPr lang="en-US" sz="1100" b="1" dirty="0" err="1"/>
              <a:t>Periviable</a:t>
            </a:r>
            <a:r>
              <a:rPr lang="en-US" sz="1100" b="1" dirty="0"/>
              <a:t> birth. Obstetric Care Consensus No. 6. American College of Obstetricians and Gynecologists. 2017;130:187–99. ǁ May be considered for pregnant women as early as 23 0/7 weeks of gestation.</a:t>
            </a: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ACOG Practice Bulletin 2020, Number 217</a:t>
            </a:r>
          </a:p>
          <a:p>
            <a:pPr marL="0" indent="0">
              <a:buNone/>
            </a:pP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3943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49779-96C0-8A15-4201-CA76D387C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444697"/>
            <a:ext cx="9404723" cy="1400530"/>
          </a:xfrm>
        </p:spPr>
        <p:txBody>
          <a:bodyPr/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of </a:t>
            </a:r>
            <a:r>
              <a:rPr lang="en-US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Prelabor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Rupture of Membranes by Gestational Age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5EDF2-AAE8-B6CA-BC9D-21025C964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7248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Periviable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(Less than 23–24 weeks of gestation)z,§ </a:t>
            </a:r>
          </a:p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 counseling; consider neonatology and maternal–fetal medicine consultation </a:t>
            </a:r>
          </a:p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Expectant management or induction of labor</a:t>
            </a:r>
          </a:p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Antibiotics may be considered as early as 20 0/7 weeks of gestation</a:t>
            </a:r>
          </a:p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GBS prophylaxis is not recommended before </a:t>
            </a:r>
            <a:r>
              <a:rPr lang="en-US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viabilityǁ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Corticosteroids are not recommended before </a:t>
            </a:r>
            <a:r>
              <a:rPr lang="en-US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viabilityǁ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Tocolysis is not recommended before </a:t>
            </a:r>
            <a:r>
              <a:rPr lang="en-US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viabilityǁ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Magnesium sulfate for neuroprotection is not recommended before </a:t>
            </a:r>
            <a:r>
              <a:rPr lang="en-US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viability†,ǁ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sz="1000" b="1" dirty="0"/>
              <a:t>Abbreviation: GBS, group B streptococci. *Do not delay delivery for steroids; steroids should not be administered for an imminent cesarean birth. † Magnesium sulfate for neuroprotection in accordance with one of the larger studies. z The combination of birth weight, gestational age, and sex provide the best estimate of chances of survival and should be considered in individual cases. §</a:t>
            </a:r>
            <a:r>
              <a:rPr lang="en-US" sz="1000" b="1" dirty="0" err="1"/>
              <a:t>Periviable</a:t>
            </a:r>
            <a:r>
              <a:rPr lang="en-US" sz="1000" b="1" dirty="0"/>
              <a:t> birth. Obstetric Care Consensus No. 6. American College of Obstetricians and Gynecologists. 2017;130:187–99. ǁ May be considered for pregnant women as early as 23 0/7 weeks of gestation.</a:t>
            </a:r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ACOG Practice Bulletin 2020, Number 217</a:t>
            </a:r>
          </a:p>
          <a:p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8717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5864A-D913-092A-CDA2-550B77A85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436676"/>
            <a:ext cx="9404723" cy="1400530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Preterm PROM</a:t>
            </a:r>
            <a:b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A18BA-B955-8169-8C39-B404C4BF3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2406" y="2125107"/>
            <a:ext cx="8947067" cy="4805082"/>
          </a:xfrm>
        </p:spPr>
        <p:txBody>
          <a:bodyPr>
            <a:normAutofit lnSpcReduction="10000"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Expectant to 34 weeks, then deliver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Recent study: 1839 patients  34-36 6/7 </a:t>
            </a:r>
          </a:p>
          <a:p>
            <a:pPr marL="0" indent="0"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no difference neonatal sepsis or </a:t>
            </a:r>
          </a:p>
          <a:p>
            <a:pPr marL="0" indent="0"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composite neonatal morbidity</a:t>
            </a:r>
          </a:p>
          <a:p>
            <a:pPr marL="0" indent="0">
              <a:buNone/>
            </a:pP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Immediate delivery: Higher RDS and mech vent</a:t>
            </a:r>
          </a:p>
          <a:p>
            <a:pPr marL="0" indent="0"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more ICU days; Higher CS risks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Delayed delivery: Lower maternal risk</a:t>
            </a:r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sz="1200" b="1" dirty="0"/>
              <a:t>Morris JM, et al.  Lancet 2016; 387:444-52.  (Level I)</a:t>
            </a:r>
          </a:p>
          <a:p>
            <a:pPr marL="0" indent="0" algn="r">
              <a:buNone/>
            </a:pPr>
            <a:r>
              <a:rPr lang="en-US" sz="1200" b="1" dirty="0"/>
              <a:t>Quist-Nelson J, et al.  </a:t>
            </a:r>
            <a:r>
              <a:rPr lang="en-US" sz="1200" b="1" dirty="0" err="1"/>
              <a:t>Obstet</a:t>
            </a:r>
            <a:r>
              <a:rPr lang="en-US" sz="1200" b="1" dirty="0"/>
              <a:t> </a:t>
            </a:r>
            <a:r>
              <a:rPr lang="en-US" sz="1200" b="1" dirty="0" err="1"/>
              <a:t>Gynecol</a:t>
            </a:r>
            <a:r>
              <a:rPr lang="en-US" sz="1200" b="1" dirty="0"/>
              <a:t> 2018; 131:269-79 (Meta-Analysis)</a:t>
            </a:r>
          </a:p>
          <a:p>
            <a:pPr marL="0" indent="0" algn="r">
              <a:buNone/>
            </a:pPr>
            <a:endParaRPr lang="en-US" sz="1200" b="1" dirty="0"/>
          </a:p>
          <a:p>
            <a:pPr marL="0" indent="0" algn="r">
              <a:buNone/>
            </a:pPr>
            <a:endParaRPr lang="en-US" sz="1200" b="1" dirty="0"/>
          </a:p>
          <a:p>
            <a:pPr marL="0" indent="0">
              <a:buNone/>
            </a:pPr>
            <a:endParaRPr lang="en-US" sz="1600" dirty="0"/>
          </a:p>
          <a:p>
            <a:pPr marL="0" indent="0" algn="r">
              <a:buNone/>
            </a:pP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74348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D4E3B-F4FD-BE76-3526-72001367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037" y="460739"/>
            <a:ext cx="9404723" cy="1400530"/>
          </a:xfrm>
        </p:spPr>
        <p:txBody>
          <a:bodyPr/>
          <a:lstStyle/>
          <a:p>
            <a:pPr algn="ctr"/>
            <a:r>
              <a:rPr lang="en-US" sz="4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Periviable</a:t>
            </a: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1340A-E441-6605-F1C3-3B31D0340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417" y="1861269"/>
            <a:ext cx="8946541" cy="4195481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Admit 23°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evidence labor, infection→</a:t>
            </a:r>
          </a:p>
          <a:p>
            <a:pPr marL="0" indent="0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weekly visits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Strict precautions</a:t>
            </a:r>
          </a:p>
        </p:txBody>
      </p:sp>
    </p:spTree>
    <p:extLst>
      <p:ext uri="{BB962C8B-B14F-4D97-AF65-F5344CB8AC3E}">
        <p14:creationId xmlns:p14="http://schemas.microsoft.com/office/powerpoint/2010/main" val="3692311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02626-7427-2AE0-F515-7F3006C93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452718"/>
            <a:ext cx="9404723" cy="1400530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Periviable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Preterm PROM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8F801-C3EA-873A-CBEF-F02FE93ED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4282" y="1980728"/>
            <a:ext cx="7174414" cy="4195481"/>
          </a:xfrm>
        </p:spPr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IAI signs/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Sx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may be subtle!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Tocolytics – individualize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Steroids – repeat course x1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Latency Abs – yes on admission</a:t>
            </a:r>
          </a:p>
        </p:txBody>
      </p:sp>
    </p:spTree>
    <p:extLst>
      <p:ext uri="{BB962C8B-B14F-4D97-AF65-F5344CB8AC3E}">
        <p14:creationId xmlns:p14="http://schemas.microsoft.com/office/powerpoint/2010/main" val="2517511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D3143-312E-F9DA-8A41-A083E17A9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490" y="460739"/>
            <a:ext cx="9404723" cy="140053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Preterm PROM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AFC35-0E97-E23C-FD3C-3811274B2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6193" y="2201780"/>
            <a:ext cx="3717341" cy="4195481"/>
          </a:xfrm>
        </p:spPr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HSV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</a:t>
            </a:r>
          </a:p>
        </p:txBody>
      </p:sp>
    </p:spTree>
    <p:extLst>
      <p:ext uri="{BB962C8B-B14F-4D97-AF65-F5344CB8AC3E}">
        <p14:creationId xmlns:p14="http://schemas.microsoft.com/office/powerpoint/2010/main" val="103406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0D38A-9E22-871C-EC31-25B60191F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452718"/>
            <a:ext cx="9404723" cy="140053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</a:t>
            </a:r>
            <a:b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B9B8D-71D4-008B-7DB6-C2CFE43C4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7023" y="2349698"/>
            <a:ext cx="7337014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Term: Normal physiology; infection</a:t>
            </a:r>
          </a:p>
          <a:p>
            <a:pPr mar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Preterm: Infection; cervical insufficiency; SCH</a:t>
            </a:r>
          </a:p>
        </p:txBody>
      </p:sp>
    </p:spTree>
    <p:extLst>
      <p:ext uri="{BB962C8B-B14F-4D97-AF65-F5344CB8AC3E}">
        <p14:creationId xmlns:p14="http://schemas.microsoft.com/office/powerpoint/2010/main" val="1537135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C16EC-8B78-8F12-5C50-AF0CA93EF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468760"/>
            <a:ext cx="9404723" cy="140053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Preterm PROM</a:t>
            </a:r>
            <a:b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4D0DF-A9C9-61A2-4426-CCE084A33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0827" y="2301571"/>
            <a:ext cx="9845425" cy="4195481"/>
          </a:xfrm>
        </p:spPr>
        <p:txBody>
          <a:bodyPr>
            <a:normAutofit/>
          </a:bodyPr>
          <a:lstStyle/>
          <a:p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Hx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PPROM, PTL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 cervix, cervix insufficiency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3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trimester bleeding (previa, abruptio)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SCH, smoker, drugs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 BMI, Low SE group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62021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D1BBE-5492-1157-E977-B22748CC0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890" y="492824"/>
            <a:ext cx="9404723" cy="140053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 PROM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3581B-AA92-08F3-D832-172FB4540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470" y="2076982"/>
            <a:ext cx="8946541" cy="4195481"/>
          </a:xfrm>
        </p:spPr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8% of pregnancies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50% ROM → delivery by 33 hours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95% deliver within 94-107 hours with oxytocin, PG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significant risk: </a:t>
            </a:r>
          </a:p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infection - ↑ risk with ↑ latency</a:t>
            </a:r>
          </a:p>
        </p:txBody>
      </p:sp>
    </p:spTree>
    <p:extLst>
      <p:ext uri="{BB962C8B-B14F-4D97-AF65-F5344CB8AC3E}">
        <p14:creationId xmlns:p14="http://schemas.microsoft.com/office/powerpoint/2010/main" val="2120340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9A728-902C-ECDD-3E23-33CF751AA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420633"/>
            <a:ext cx="9404723" cy="140053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Preterm PROM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2D2E7-C88C-FB36-4222-693108A25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30% delivery within 1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week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Latency inversely correlated to GA at rupture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15-35% clinically evident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chorio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15-25% develop pp infection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2-5% risk abruptio</a:t>
            </a:r>
          </a:p>
        </p:txBody>
      </p:sp>
    </p:spTree>
    <p:extLst>
      <p:ext uri="{BB962C8B-B14F-4D97-AF65-F5344CB8AC3E}">
        <p14:creationId xmlns:p14="http://schemas.microsoft.com/office/powerpoint/2010/main" val="3125150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C6266-ACF7-A8DB-158F-8F93F4F36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428655"/>
            <a:ext cx="9404723" cy="140053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Preterm PROM</a:t>
            </a:r>
            <a:b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Fetal/NEO Risks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9A9D3-FB66-B5C2-B43A-700A8D02F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2850" y="2233864"/>
            <a:ext cx="6773362" cy="4195481"/>
          </a:xfrm>
        </p:spPr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RDS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Sepsis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IVH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 developmental effects </a:t>
            </a:r>
          </a:p>
        </p:txBody>
      </p:sp>
    </p:spTree>
    <p:extLst>
      <p:ext uri="{BB962C8B-B14F-4D97-AF65-F5344CB8AC3E}">
        <p14:creationId xmlns:p14="http://schemas.microsoft.com/office/powerpoint/2010/main" val="177464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96017-7F37-BE20-5DCD-863C59F9A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890" y="468760"/>
            <a:ext cx="9404723" cy="1400530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Periviable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18A3D-E56A-976A-FFE5-0D6F2CFA4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914" y="2461992"/>
            <a:ext cx="9187699" cy="4195481"/>
          </a:xfrm>
        </p:spPr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Approximately 1% of pregnancies or less 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 survival better if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22 weeks (58 vs 14%)</a:t>
            </a:r>
            <a:endParaRPr lang="en-US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3490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58A9B-10B7-D0BB-0513-D98CE8085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452718"/>
            <a:ext cx="9404723" cy="1400530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Periviable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D21F6-C8A2-2B88-F63F-D05B8EBE5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5224" y="2209801"/>
            <a:ext cx="532155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Maternal Risks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IAI, endometritis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Abruptio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Retained placenta </a:t>
            </a:r>
          </a:p>
        </p:txBody>
      </p:sp>
    </p:spTree>
    <p:extLst>
      <p:ext uri="{BB962C8B-B14F-4D97-AF65-F5344CB8AC3E}">
        <p14:creationId xmlns:p14="http://schemas.microsoft.com/office/powerpoint/2010/main" val="471420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7F03B-8924-3A7B-F6D1-9AA8308C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476781"/>
            <a:ext cx="9404723" cy="1400530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Periviable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F5F77-DFD0-285A-DF76-9116B3A62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470" y="2101044"/>
            <a:ext cx="9572709" cy="47008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Maternal Risk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Serious morbidity in 14%</a:t>
            </a:r>
          </a:p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(Sepsis, hemorrhage, transfusion, ARI, 					infection, readmission)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threatening infection (sepsis) in 1-5% of cases </a:t>
            </a:r>
          </a:p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					</a:t>
            </a:r>
          </a:p>
          <a:p>
            <a:pPr marL="0" indent="0">
              <a:buNone/>
            </a:pP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Kibel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M, et al.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Obstet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Gynecol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2016;128:313-20 (Level II-2)</a:t>
            </a:r>
          </a:p>
          <a:p>
            <a:pPr marL="0" indent="0" algn="r">
              <a:buNone/>
            </a:pP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Waters TP, et al.  Am J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Obstet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Gynecol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2009; 201:230-40. (Level III)</a:t>
            </a:r>
          </a:p>
          <a:p>
            <a:pPr marL="0" indent="0" algn="r">
              <a:buNone/>
            </a:pP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Dotters-Katz SK, et al. 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Obstet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Gynecol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2017; 129:101-6. (Level 11-2)</a:t>
            </a:r>
          </a:p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								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84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2012</TotalTime>
  <Words>1511</Words>
  <Application>Microsoft Macintosh PowerPoint</Application>
  <PresentationFormat>Widescreen</PresentationFormat>
  <Paragraphs>188</Paragraphs>
  <Slides>19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Century Gothic</vt:lpstr>
      <vt:lpstr>Open Sans</vt:lpstr>
      <vt:lpstr>Wingdings</vt:lpstr>
      <vt:lpstr>Wingdings 3</vt:lpstr>
      <vt:lpstr>Ion</vt:lpstr>
      <vt:lpstr>Prelabor Rupture of Membranes  Berry A. Campbell, MD  </vt:lpstr>
      <vt:lpstr>PROM Etiology</vt:lpstr>
      <vt:lpstr>Preterm PROM Risk Factors</vt:lpstr>
      <vt:lpstr>Term PROM</vt:lpstr>
      <vt:lpstr>Preterm PROM</vt:lpstr>
      <vt:lpstr>Preterm PROM Fetal/NEO Risks</vt:lpstr>
      <vt:lpstr>Periviable PROM</vt:lpstr>
      <vt:lpstr>Periviable PROM</vt:lpstr>
      <vt:lpstr>Periviable PROM</vt:lpstr>
      <vt:lpstr>Periviable PROM</vt:lpstr>
      <vt:lpstr>Periviable ROM &amp; Pulm Hypoplasia </vt:lpstr>
      <vt:lpstr>Management of Prelabor Rupture of Membranes by Gestational Age   </vt:lpstr>
      <vt:lpstr>Management of Prelabor Rupture of Membranes by Gestational Age</vt:lpstr>
      <vt:lpstr>Management of Prelabor Rupture of Membranes by Gestational Age</vt:lpstr>
      <vt:lpstr>Management of Prelabor Rupture of Membranes by Gestational Age</vt:lpstr>
      <vt:lpstr>Preterm PROM Delivery</vt:lpstr>
      <vt:lpstr>Periviable ROM</vt:lpstr>
      <vt:lpstr>Periviable and Preterm PROM</vt:lpstr>
      <vt:lpstr>Preterm PROM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South Carolina Code of Laws Title 44 - Health CHAPTER 41 - ABORTIONS Section 44-41-430. Definitions.</dc:title>
  <dc:creator>Marva Riley</dc:creator>
  <cp:lastModifiedBy>Grater, Rachel</cp:lastModifiedBy>
  <cp:revision>9</cp:revision>
  <cp:lastPrinted>2022-07-15T13:26:28Z</cp:lastPrinted>
  <dcterms:created xsi:type="dcterms:W3CDTF">2022-07-07T13:37:19Z</dcterms:created>
  <dcterms:modified xsi:type="dcterms:W3CDTF">2023-07-09T01:59:01Z</dcterms:modified>
</cp:coreProperties>
</file>