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Lst>
  <p:notesMasterIdLst>
    <p:notesMasterId r:id="rId31"/>
  </p:notesMasterIdLst>
  <p:sldIdLst>
    <p:sldId id="256" r:id="rId4"/>
    <p:sldId id="257" r:id="rId5"/>
    <p:sldId id="258" r:id="rId6"/>
    <p:sldId id="271" r:id="rId7"/>
    <p:sldId id="259" r:id="rId8"/>
    <p:sldId id="263" r:id="rId9"/>
    <p:sldId id="260" r:id="rId10"/>
    <p:sldId id="261" r:id="rId11"/>
    <p:sldId id="262" r:id="rId12"/>
    <p:sldId id="264" r:id="rId13"/>
    <p:sldId id="265" r:id="rId14"/>
    <p:sldId id="266" r:id="rId15"/>
    <p:sldId id="267" r:id="rId16"/>
    <p:sldId id="269" r:id="rId17"/>
    <p:sldId id="270" r:id="rId18"/>
    <p:sldId id="272" r:id="rId19"/>
    <p:sldId id="276" r:id="rId20"/>
    <p:sldId id="277" r:id="rId21"/>
    <p:sldId id="279" r:id="rId22"/>
    <p:sldId id="280" r:id="rId23"/>
    <p:sldId id="281" r:id="rId24"/>
    <p:sldId id="282" r:id="rId25"/>
    <p:sldId id="283" r:id="rId26"/>
    <p:sldId id="284" r:id="rId27"/>
    <p:sldId id="278" r:id="rId28"/>
    <p:sldId id="285" r:id="rId29"/>
    <p:sldId id="286"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87346" autoAdjust="0"/>
  </p:normalViewPr>
  <p:slideViewPr>
    <p:cSldViewPr snapToGrid="0">
      <p:cViewPr varScale="1">
        <p:scale>
          <a:sx n="97" d="100"/>
          <a:sy n="97" d="100"/>
        </p:scale>
        <p:origin x="1144" y="192"/>
      </p:cViewPr>
      <p:guideLst/>
    </p:cSldViewPr>
  </p:slideViewPr>
  <p:notesTextViewPr>
    <p:cViewPr>
      <p:scale>
        <a:sx n="1" d="1"/>
        <a:sy n="1" d="1"/>
      </p:scale>
      <p:origin x="0" y="0"/>
    </p:cViewPr>
  </p:notesText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BDBF7-E7B7-43A2-B81B-903C67FCA0AA}" type="doc">
      <dgm:prSet loTypeId="urn:microsoft.com/office/officeart/2016/7/layout/LinearBlockProcessNumbered" loCatId="process" qsTypeId="urn:microsoft.com/office/officeart/2005/8/quickstyle/simple2" qsCatId="simple" csTypeId="urn:microsoft.com/office/officeart/2005/8/colors/colorful1" csCatId="colorful" phldr="1"/>
      <dgm:spPr/>
    </dgm:pt>
    <dgm:pt modelId="{43C888DF-3C5D-4E29-8A55-C16FED6F9784}">
      <dgm:prSet phldrT="[Text]" custT="1"/>
      <dgm:spPr/>
      <dgm:t>
        <a:bodyPr/>
        <a:lstStyle/>
        <a:p>
          <a:r>
            <a:rPr lang="en-US" sz="2400" dirty="0">
              <a:latin typeface="Abadi Extra Light" panose="020B0204020104020204" pitchFamily="34" charset="0"/>
            </a:rPr>
            <a:t>PART I</a:t>
          </a:r>
        </a:p>
      </dgm:t>
    </dgm:pt>
    <dgm:pt modelId="{691FC2BA-106B-446D-85F4-5277AEFD946C}" type="parTrans" cxnId="{074DA931-A863-4799-828C-CFA64756375B}">
      <dgm:prSet/>
      <dgm:spPr/>
      <dgm:t>
        <a:bodyPr/>
        <a:lstStyle/>
        <a:p>
          <a:endParaRPr lang="en-US"/>
        </a:p>
      </dgm:t>
    </dgm:pt>
    <dgm:pt modelId="{32EE935F-10F0-45DB-A154-8DECAE7AD97E}" type="sibTrans" cxnId="{074DA931-A863-4799-828C-CFA64756375B}">
      <dgm:prSet phldrT="1"/>
      <dgm:spPr/>
      <dgm:t>
        <a:bodyPr/>
        <a:lstStyle/>
        <a:p>
          <a:r>
            <a:rPr lang="en-US"/>
            <a:t>1</a:t>
          </a:r>
        </a:p>
      </dgm:t>
    </dgm:pt>
    <dgm:pt modelId="{1E651CA8-7D73-4481-9767-7D1C1FF88F24}">
      <dgm:prSet custT="1"/>
      <dgm:spPr/>
      <dgm:t>
        <a:bodyPr/>
        <a:lstStyle/>
        <a:p>
          <a:r>
            <a:rPr lang="en-US" sz="2000" dirty="0">
              <a:latin typeface="Abadi Extra Light" panose="020B0204020104020204" pitchFamily="34" charset="0"/>
            </a:rPr>
            <a:t>Screening and Diagnosis of Sepsis</a:t>
          </a:r>
        </a:p>
      </dgm:t>
    </dgm:pt>
    <dgm:pt modelId="{94615017-1451-415F-B0E3-8A6574CA12B4}" type="parTrans" cxnId="{4774BBF1-665E-47E2-AE56-9F306B44D18A}">
      <dgm:prSet/>
      <dgm:spPr/>
      <dgm:t>
        <a:bodyPr/>
        <a:lstStyle/>
        <a:p>
          <a:endParaRPr lang="en-US"/>
        </a:p>
      </dgm:t>
    </dgm:pt>
    <dgm:pt modelId="{83F681A9-F11D-42D0-A0E0-20D42A4812F6}" type="sibTrans" cxnId="{4774BBF1-665E-47E2-AE56-9F306B44D18A}">
      <dgm:prSet/>
      <dgm:spPr/>
      <dgm:t>
        <a:bodyPr/>
        <a:lstStyle/>
        <a:p>
          <a:endParaRPr lang="en-US"/>
        </a:p>
      </dgm:t>
    </dgm:pt>
    <dgm:pt modelId="{A367B1B9-88EC-4FB7-9E40-C7E61A99D973}">
      <dgm:prSet custT="1"/>
      <dgm:spPr/>
      <dgm:t>
        <a:bodyPr/>
        <a:lstStyle/>
        <a:p>
          <a:r>
            <a:rPr lang="en-US" sz="2400" dirty="0">
              <a:latin typeface="Abadi Extra Light" panose="020B0204020104020204" pitchFamily="34" charset="0"/>
            </a:rPr>
            <a:t>PART II</a:t>
          </a:r>
        </a:p>
      </dgm:t>
    </dgm:pt>
    <dgm:pt modelId="{69C0FB00-ABD4-4112-A000-787AE2971584}" type="parTrans" cxnId="{2BCC7ABA-5407-4A90-80BD-F41A13F51EB6}">
      <dgm:prSet/>
      <dgm:spPr/>
      <dgm:t>
        <a:bodyPr/>
        <a:lstStyle/>
        <a:p>
          <a:endParaRPr lang="en-US"/>
        </a:p>
      </dgm:t>
    </dgm:pt>
    <dgm:pt modelId="{51983F18-3B80-4726-8386-E61F98005927}" type="sibTrans" cxnId="{2BCC7ABA-5407-4A90-80BD-F41A13F51EB6}">
      <dgm:prSet phldrT="2"/>
      <dgm:spPr/>
      <dgm:t>
        <a:bodyPr/>
        <a:lstStyle/>
        <a:p>
          <a:r>
            <a:rPr lang="en-US"/>
            <a:t>2</a:t>
          </a:r>
        </a:p>
      </dgm:t>
    </dgm:pt>
    <dgm:pt modelId="{2E8E7C3C-5EFC-4CC6-B241-2699BC984EE5}">
      <dgm:prSet custT="1"/>
      <dgm:spPr/>
      <dgm:t>
        <a:bodyPr/>
        <a:lstStyle/>
        <a:p>
          <a:r>
            <a:rPr lang="en-US" sz="2000" dirty="0">
              <a:latin typeface="Abadi Extra Light" panose="020B0204020104020204" pitchFamily="34" charset="0"/>
            </a:rPr>
            <a:t>Assessment and Treatment of Maternal Sepsis:  Care Bundles</a:t>
          </a:r>
        </a:p>
      </dgm:t>
    </dgm:pt>
    <dgm:pt modelId="{6711D489-E862-483D-A2F6-F7D47B5C5DFE}" type="parTrans" cxnId="{B4FF2058-C73D-4297-97C0-02A04B5E32BC}">
      <dgm:prSet/>
      <dgm:spPr/>
      <dgm:t>
        <a:bodyPr/>
        <a:lstStyle/>
        <a:p>
          <a:endParaRPr lang="en-US"/>
        </a:p>
      </dgm:t>
    </dgm:pt>
    <dgm:pt modelId="{E0AA152A-380F-4E6B-8E4B-9AFA8FD23F48}" type="sibTrans" cxnId="{B4FF2058-C73D-4297-97C0-02A04B5E32BC}">
      <dgm:prSet/>
      <dgm:spPr/>
      <dgm:t>
        <a:bodyPr/>
        <a:lstStyle/>
        <a:p>
          <a:endParaRPr lang="en-US"/>
        </a:p>
      </dgm:t>
    </dgm:pt>
    <dgm:pt modelId="{36721344-4A2D-4BD4-B61D-5F4137B0CCBD}">
      <dgm:prSet custT="1"/>
      <dgm:spPr/>
      <dgm:t>
        <a:bodyPr/>
        <a:lstStyle/>
        <a:p>
          <a:r>
            <a:rPr lang="en-US" sz="2400" dirty="0">
              <a:latin typeface="Abadi Extra Light" panose="020B0204020104020204" pitchFamily="34" charset="0"/>
            </a:rPr>
            <a:t>PART III</a:t>
          </a:r>
        </a:p>
      </dgm:t>
    </dgm:pt>
    <dgm:pt modelId="{E2A22325-0BD7-463F-B258-CFD91F314461}" type="parTrans" cxnId="{98653CAB-0FCA-402A-89CB-AC76E87B7ADE}">
      <dgm:prSet/>
      <dgm:spPr/>
      <dgm:t>
        <a:bodyPr/>
        <a:lstStyle/>
        <a:p>
          <a:endParaRPr lang="en-US"/>
        </a:p>
      </dgm:t>
    </dgm:pt>
    <dgm:pt modelId="{207CDEE8-1973-42C2-9D63-D688E2211860}" type="sibTrans" cxnId="{98653CAB-0FCA-402A-89CB-AC76E87B7ADE}">
      <dgm:prSet phldrT="3"/>
      <dgm:spPr/>
      <dgm:t>
        <a:bodyPr/>
        <a:lstStyle/>
        <a:p>
          <a:r>
            <a:rPr lang="en-US"/>
            <a:t>3</a:t>
          </a:r>
        </a:p>
      </dgm:t>
    </dgm:pt>
    <dgm:pt modelId="{99BBB9DD-F3DC-4AA3-9FE1-6A8AD6A7FBFA}">
      <dgm:prSet custT="1"/>
      <dgm:spPr/>
      <dgm:t>
        <a:bodyPr/>
        <a:lstStyle/>
        <a:p>
          <a:r>
            <a:rPr lang="en-US" sz="2000" dirty="0">
              <a:latin typeface="Abadi Extra Light" panose="020B0204020104020204" pitchFamily="34" charset="0"/>
            </a:rPr>
            <a:t>Assessment and Treatment of Maternal Sepsis:  Antibiotics and Source Control</a:t>
          </a:r>
        </a:p>
      </dgm:t>
    </dgm:pt>
    <dgm:pt modelId="{AE8EAB87-1DD4-4107-BFC8-0416CA996119}" type="parTrans" cxnId="{0BAFA600-25DA-459A-B72E-AEDA923E8771}">
      <dgm:prSet/>
      <dgm:spPr/>
      <dgm:t>
        <a:bodyPr/>
        <a:lstStyle/>
        <a:p>
          <a:endParaRPr lang="en-US"/>
        </a:p>
      </dgm:t>
    </dgm:pt>
    <dgm:pt modelId="{A978D0CB-7BBE-4059-AD8B-82C12D7482C2}" type="sibTrans" cxnId="{0BAFA600-25DA-459A-B72E-AEDA923E8771}">
      <dgm:prSet/>
      <dgm:spPr/>
      <dgm:t>
        <a:bodyPr/>
        <a:lstStyle/>
        <a:p>
          <a:endParaRPr lang="en-US"/>
        </a:p>
      </dgm:t>
    </dgm:pt>
    <dgm:pt modelId="{C676CEC7-2BA3-45CF-B99B-38F15EC6DD87}">
      <dgm:prSet custT="1"/>
      <dgm:spPr/>
      <dgm:t>
        <a:bodyPr/>
        <a:lstStyle/>
        <a:p>
          <a:r>
            <a:rPr lang="en-US" sz="2400" dirty="0">
              <a:latin typeface="Abadi Extra Light" panose="020B0204020104020204" pitchFamily="34" charset="0"/>
            </a:rPr>
            <a:t>PART IV</a:t>
          </a:r>
        </a:p>
      </dgm:t>
    </dgm:pt>
    <dgm:pt modelId="{152BD8D6-F405-4F29-A9DB-E09EE0CD7231}" type="parTrans" cxnId="{E47E39F6-BBA5-484A-BDF2-0DADDE8C180E}">
      <dgm:prSet/>
      <dgm:spPr/>
      <dgm:t>
        <a:bodyPr/>
        <a:lstStyle/>
        <a:p>
          <a:endParaRPr lang="en-US"/>
        </a:p>
      </dgm:t>
    </dgm:pt>
    <dgm:pt modelId="{F47792CB-7BD6-4991-AE8C-F252E09C2298}" type="sibTrans" cxnId="{E47E39F6-BBA5-484A-BDF2-0DADDE8C180E}">
      <dgm:prSet phldrT="4"/>
      <dgm:spPr/>
      <dgm:t>
        <a:bodyPr/>
        <a:lstStyle/>
        <a:p>
          <a:r>
            <a:rPr lang="en-US"/>
            <a:t>4</a:t>
          </a:r>
        </a:p>
      </dgm:t>
    </dgm:pt>
    <dgm:pt modelId="{6AF84CF5-4727-4D56-B415-B15ABCD3A33D}">
      <dgm:prSet custT="1"/>
      <dgm:spPr/>
      <dgm:t>
        <a:bodyPr/>
        <a:lstStyle/>
        <a:p>
          <a:r>
            <a:rPr lang="en-US" sz="2000" dirty="0">
              <a:latin typeface="Abadi Extra Light" panose="020B0204020104020204" pitchFamily="34" charset="0"/>
            </a:rPr>
            <a:t>Obstetric Considerations in the Case of Maternal Sepsis</a:t>
          </a:r>
        </a:p>
      </dgm:t>
    </dgm:pt>
    <dgm:pt modelId="{830D5E41-AF89-4E8D-8D70-2638202B9BC8}" type="parTrans" cxnId="{E260E8D1-CD79-4DDD-80CD-412D62492C15}">
      <dgm:prSet/>
      <dgm:spPr/>
      <dgm:t>
        <a:bodyPr/>
        <a:lstStyle/>
        <a:p>
          <a:endParaRPr lang="en-US"/>
        </a:p>
      </dgm:t>
    </dgm:pt>
    <dgm:pt modelId="{4FEA9011-CE13-4629-A2B8-58349D4924A1}" type="sibTrans" cxnId="{E260E8D1-CD79-4DDD-80CD-412D62492C15}">
      <dgm:prSet/>
      <dgm:spPr/>
      <dgm:t>
        <a:bodyPr/>
        <a:lstStyle/>
        <a:p>
          <a:endParaRPr lang="en-US"/>
        </a:p>
      </dgm:t>
    </dgm:pt>
    <dgm:pt modelId="{1693C9CD-8AC7-40BF-A4A7-B936A15C39BE}">
      <dgm:prSet custT="1"/>
      <dgm:spPr/>
      <dgm:t>
        <a:bodyPr/>
        <a:lstStyle/>
        <a:p>
          <a:r>
            <a:rPr lang="en-US" sz="2400" dirty="0">
              <a:latin typeface="Abadi Extra Light" panose="020B0204020104020204" pitchFamily="34" charset="0"/>
            </a:rPr>
            <a:t>PART V</a:t>
          </a:r>
        </a:p>
      </dgm:t>
    </dgm:pt>
    <dgm:pt modelId="{E69B11AF-CCB6-40F4-B3FB-9BC99238E709}" type="parTrans" cxnId="{E555EBE1-A6CC-40B8-9AF2-03EF3D9CA993}">
      <dgm:prSet/>
      <dgm:spPr/>
      <dgm:t>
        <a:bodyPr/>
        <a:lstStyle/>
        <a:p>
          <a:endParaRPr lang="en-US"/>
        </a:p>
      </dgm:t>
    </dgm:pt>
    <dgm:pt modelId="{79CECA9C-D57B-42DA-BD83-9FC7C6E2DBE3}" type="sibTrans" cxnId="{E555EBE1-A6CC-40B8-9AF2-03EF3D9CA993}">
      <dgm:prSet phldrT="5"/>
      <dgm:spPr/>
      <dgm:t>
        <a:bodyPr/>
        <a:lstStyle/>
        <a:p>
          <a:r>
            <a:rPr lang="en-US"/>
            <a:t>5</a:t>
          </a:r>
        </a:p>
      </dgm:t>
    </dgm:pt>
    <dgm:pt modelId="{1E7599A1-E1D7-423D-9F43-FCD274A3A57B}">
      <dgm:prSet custT="1"/>
      <dgm:spPr/>
      <dgm:t>
        <a:bodyPr/>
        <a:lstStyle/>
        <a:p>
          <a:r>
            <a:rPr lang="en-US" sz="2000" dirty="0">
              <a:latin typeface="Abadi Extra Light" panose="020B0204020104020204" pitchFamily="34" charset="0"/>
            </a:rPr>
            <a:t>Discharge Education</a:t>
          </a:r>
        </a:p>
      </dgm:t>
    </dgm:pt>
    <dgm:pt modelId="{0021B207-8051-46A0-B75E-145EEE40D102}" type="parTrans" cxnId="{BE7F425B-4740-4FD6-A523-3205D8DCEB7A}">
      <dgm:prSet/>
      <dgm:spPr/>
      <dgm:t>
        <a:bodyPr/>
        <a:lstStyle/>
        <a:p>
          <a:endParaRPr lang="en-US"/>
        </a:p>
      </dgm:t>
    </dgm:pt>
    <dgm:pt modelId="{17F65FA7-BC52-44F1-AD1D-EC84803D9CA7}" type="sibTrans" cxnId="{BE7F425B-4740-4FD6-A523-3205D8DCEB7A}">
      <dgm:prSet/>
      <dgm:spPr/>
      <dgm:t>
        <a:bodyPr/>
        <a:lstStyle/>
        <a:p>
          <a:endParaRPr lang="en-US"/>
        </a:p>
      </dgm:t>
    </dgm:pt>
    <dgm:pt modelId="{8035244D-A6D3-444F-96A1-782608209A09}" type="pres">
      <dgm:prSet presAssocID="{BA5BDBF7-E7B7-43A2-B81B-903C67FCA0AA}" presName="Name0" presStyleCnt="0">
        <dgm:presLayoutVars>
          <dgm:animLvl val="lvl"/>
          <dgm:resizeHandles val="exact"/>
        </dgm:presLayoutVars>
      </dgm:prSet>
      <dgm:spPr/>
    </dgm:pt>
    <dgm:pt modelId="{FCAB9041-CF2B-4508-B5BD-3BD3D63F1450}" type="pres">
      <dgm:prSet presAssocID="{43C888DF-3C5D-4E29-8A55-C16FED6F9784}" presName="compositeNode" presStyleCnt="0">
        <dgm:presLayoutVars>
          <dgm:bulletEnabled val="1"/>
        </dgm:presLayoutVars>
      </dgm:prSet>
      <dgm:spPr/>
    </dgm:pt>
    <dgm:pt modelId="{3CA89E74-B86A-4F9C-8224-D7CB8F80A04B}" type="pres">
      <dgm:prSet presAssocID="{43C888DF-3C5D-4E29-8A55-C16FED6F9784}" presName="bgRect" presStyleLbl="alignNode1" presStyleIdx="0" presStyleCnt="5" custScaleY="178312"/>
      <dgm:spPr/>
    </dgm:pt>
    <dgm:pt modelId="{9A69A0B2-7FB1-4C60-A7EC-005A07FF6461}" type="pres">
      <dgm:prSet presAssocID="{32EE935F-10F0-45DB-A154-8DECAE7AD97E}" presName="sibTransNodeRect" presStyleLbl="alignNode1" presStyleIdx="0" presStyleCnt="5">
        <dgm:presLayoutVars>
          <dgm:chMax val="0"/>
          <dgm:bulletEnabled val="1"/>
        </dgm:presLayoutVars>
      </dgm:prSet>
      <dgm:spPr/>
    </dgm:pt>
    <dgm:pt modelId="{15BA54FE-6357-49D9-B5F2-76403083699F}" type="pres">
      <dgm:prSet presAssocID="{43C888DF-3C5D-4E29-8A55-C16FED6F9784}" presName="nodeRect" presStyleLbl="alignNode1" presStyleIdx="0" presStyleCnt="5">
        <dgm:presLayoutVars>
          <dgm:bulletEnabled val="1"/>
        </dgm:presLayoutVars>
      </dgm:prSet>
      <dgm:spPr/>
    </dgm:pt>
    <dgm:pt modelId="{C70A472A-A2D5-4587-ADEB-3DD4803D922B}" type="pres">
      <dgm:prSet presAssocID="{32EE935F-10F0-45DB-A154-8DECAE7AD97E}" presName="sibTrans" presStyleCnt="0"/>
      <dgm:spPr/>
    </dgm:pt>
    <dgm:pt modelId="{02F8FF39-055F-493D-9095-B04E94796C6F}" type="pres">
      <dgm:prSet presAssocID="{A367B1B9-88EC-4FB7-9E40-C7E61A99D973}" presName="compositeNode" presStyleCnt="0">
        <dgm:presLayoutVars>
          <dgm:bulletEnabled val="1"/>
        </dgm:presLayoutVars>
      </dgm:prSet>
      <dgm:spPr/>
    </dgm:pt>
    <dgm:pt modelId="{42F39ABD-6E07-41A7-8A26-9ABE50483E0C}" type="pres">
      <dgm:prSet presAssocID="{A367B1B9-88EC-4FB7-9E40-C7E61A99D973}" presName="bgRect" presStyleLbl="alignNode1" presStyleIdx="1" presStyleCnt="5" custScaleY="177444"/>
      <dgm:spPr/>
    </dgm:pt>
    <dgm:pt modelId="{5E7FD8CA-EEAD-48BE-8B97-1CA5E4851EB3}" type="pres">
      <dgm:prSet presAssocID="{51983F18-3B80-4726-8386-E61F98005927}" presName="sibTransNodeRect" presStyleLbl="alignNode1" presStyleIdx="1" presStyleCnt="5">
        <dgm:presLayoutVars>
          <dgm:chMax val="0"/>
          <dgm:bulletEnabled val="1"/>
        </dgm:presLayoutVars>
      </dgm:prSet>
      <dgm:spPr/>
    </dgm:pt>
    <dgm:pt modelId="{3D8CCF1F-04E9-4F18-A10A-0B9123CDFF7D}" type="pres">
      <dgm:prSet presAssocID="{A367B1B9-88EC-4FB7-9E40-C7E61A99D973}" presName="nodeRect" presStyleLbl="alignNode1" presStyleIdx="1" presStyleCnt="5">
        <dgm:presLayoutVars>
          <dgm:bulletEnabled val="1"/>
        </dgm:presLayoutVars>
      </dgm:prSet>
      <dgm:spPr/>
    </dgm:pt>
    <dgm:pt modelId="{8C84089A-C89F-400A-A518-88F132BCF328}" type="pres">
      <dgm:prSet presAssocID="{51983F18-3B80-4726-8386-E61F98005927}" presName="sibTrans" presStyleCnt="0"/>
      <dgm:spPr/>
    </dgm:pt>
    <dgm:pt modelId="{89AE6D1B-D64D-48AC-887F-BDA12169F1E6}" type="pres">
      <dgm:prSet presAssocID="{36721344-4A2D-4BD4-B61D-5F4137B0CCBD}" presName="compositeNode" presStyleCnt="0">
        <dgm:presLayoutVars>
          <dgm:bulletEnabled val="1"/>
        </dgm:presLayoutVars>
      </dgm:prSet>
      <dgm:spPr/>
    </dgm:pt>
    <dgm:pt modelId="{58460B58-0826-4E36-92C5-2DDDC5879EC8}" type="pres">
      <dgm:prSet presAssocID="{36721344-4A2D-4BD4-B61D-5F4137B0CCBD}" presName="bgRect" presStyleLbl="alignNode1" presStyleIdx="2" presStyleCnt="5" custScaleY="178312"/>
      <dgm:spPr/>
    </dgm:pt>
    <dgm:pt modelId="{50B75082-2E1B-42F7-8823-6C36949F56FE}" type="pres">
      <dgm:prSet presAssocID="{207CDEE8-1973-42C2-9D63-D688E2211860}" presName="sibTransNodeRect" presStyleLbl="alignNode1" presStyleIdx="2" presStyleCnt="5">
        <dgm:presLayoutVars>
          <dgm:chMax val="0"/>
          <dgm:bulletEnabled val="1"/>
        </dgm:presLayoutVars>
      </dgm:prSet>
      <dgm:spPr/>
    </dgm:pt>
    <dgm:pt modelId="{A8007D8B-FDB9-4B0C-AECE-EFCAD06BC63D}" type="pres">
      <dgm:prSet presAssocID="{36721344-4A2D-4BD4-B61D-5F4137B0CCBD}" presName="nodeRect" presStyleLbl="alignNode1" presStyleIdx="2" presStyleCnt="5">
        <dgm:presLayoutVars>
          <dgm:bulletEnabled val="1"/>
        </dgm:presLayoutVars>
      </dgm:prSet>
      <dgm:spPr/>
    </dgm:pt>
    <dgm:pt modelId="{0A687A85-22AD-4E40-8FDD-6C3003499E0D}" type="pres">
      <dgm:prSet presAssocID="{207CDEE8-1973-42C2-9D63-D688E2211860}" presName="sibTrans" presStyleCnt="0"/>
      <dgm:spPr/>
    </dgm:pt>
    <dgm:pt modelId="{9D51DC86-2AF3-4754-A1EF-4BB6622BDD03}" type="pres">
      <dgm:prSet presAssocID="{C676CEC7-2BA3-45CF-B99B-38F15EC6DD87}" presName="compositeNode" presStyleCnt="0">
        <dgm:presLayoutVars>
          <dgm:bulletEnabled val="1"/>
        </dgm:presLayoutVars>
      </dgm:prSet>
      <dgm:spPr/>
    </dgm:pt>
    <dgm:pt modelId="{90B96BFE-9785-4DAD-926D-1A6D78A48ED2}" type="pres">
      <dgm:prSet presAssocID="{C676CEC7-2BA3-45CF-B99B-38F15EC6DD87}" presName="bgRect" presStyleLbl="alignNode1" presStyleIdx="3" presStyleCnt="5" custScaleY="179268"/>
      <dgm:spPr/>
    </dgm:pt>
    <dgm:pt modelId="{1DE731B3-B11B-4514-BF26-869BA1618D43}" type="pres">
      <dgm:prSet presAssocID="{F47792CB-7BD6-4991-AE8C-F252E09C2298}" presName="sibTransNodeRect" presStyleLbl="alignNode1" presStyleIdx="3" presStyleCnt="5">
        <dgm:presLayoutVars>
          <dgm:chMax val="0"/>
          <dgm:bulletEnabled val="1"/>
        </dgm:presLayoutVars>
      </dgm:prSet>
      <dgm:spPr/>
    </dgm:pt>
    <dgm:pt modelId="{09151700-1616-4B13-87B6-193D9607F9DF}" type="pres">
      <dgm:prSet presAssocID="{C676CEC7-2BA3-45CF-B99B-38F15EC6DD87}" presName="nodeRect" presStyleLbl="alignNode1" presStyleIdx="3" presStyleCnt="5">
        <dgm:presLayoutVars>
          <dgm:bulletEnabled val="1"/>
        </dgm:presLayoutVars>
      </dgm:prSet>
      <dgm:spPr/>
    </dgm:pt>
    <dgm:pt modelId="{AD00F624-6E5B-4A21-AB33-E6AC789885E9}" type="pres">
      <dgm:prSet presAssocID="{F47792CB-7BD6-4991-AE8C-F252E09C2298}" presName="sibTrans" presStyleCnt="0"/>
      <dgm:spPr/>
    </dgm:pt>
    <dgm:pt modelId="{069D15D8-A13F-460C-9C67-225F852ED46F}" type="pres">
      <dgm:prSet presAssocID="{1693C9CD-8AC7-40BF-A4A7-B936A15C39BE}" presName="compositeNode" presStyleCnt="0">
        <dgm:presLayoutVars>
          <dgm:bulletEnabled val="1"/>
        </dgm:presLayoutVars>
      </dgm:prSet>
      <dgm:spPr/>
    </dgm:pt>
    <dgm:pt modelId="{DE38CBA8-8DFA-415E-B383-93B12DCB313D}" type="pres">
      <dgm:prSet presAssocID="{1693C9CD-8AC7-40BF-A4A7-B936A15C39BE}" presName="bgRect" presStyleLbl="alignNode1" presStyleIdx="4" presStyleCnt="5" custScaleY="179268"/>
      <dgm:spPr/>
    </dgm:pt>
    <dgm:pt modelId="{0F1FFE54-E547-4478-A9DD-677B60AAB918}" type="pres">
      <dgm:prSet presAssocID="{79CECA9C-D57B-42DA-BD83-9FC7C6E2DBE3}" presName="sibTransNodeRect" presStyleLbl="alignNode1" presStyleIdx="4" presStyleCnt="5">
        <dgm:presLayoutVars>
          <dgm:chMax val="0"/>
          <dgm:bulletEnabled val="1"/>
        </dgm:presLayoutVars>
      </dgm:prSet>
      <dgm:spPr/>
    </dgm:pt>
    <dgm:pt modelId="{BA4E27AD-3214-42B0-86A8-F350DB1CB0BF}" type="pres">
      <dgm:prSet presAssocID="{1693C9CD-8AC7-40BF-A4A7-B936A15C39BE}" presName="nodeRect" presStyleLbl="alignNode1" presStyleIdx="4" presStyleCnt="5">
        <dgm:presLayoutVars>
          <dgm:bulletEnabled val="1"/>
        </dgm:presLayoutVars>
      </dgm:prSet>
      <dgm:spPr/>
    </dgm:pt>
  </dgm:ptLst>
  <dgm:cxnLst>
    <dgm:cxn modelId="{0BAFA600-25DA-459A-B72E-AEDA923E8771}" srcId="{36721344-4A2D-4BD4-B61D-5F4137B0CCBD}" destId="{99BBB9DD-F3DC-4AA3-9FE1-6A8AD6A7FBFA}" srcOrd="0" destOrd="0" parTransId="{AE8EAB87-1DD4-4107-BFC8-0416CA996119}" sibTransId="{A978D0CB-7BBE-4059-AD8B-82C12D7482C2}"/>
    <dgm:cxn modelId="{C7F67B09-F36D-4132-BAE2-97DE315866AA}" type="presOf" srcId="{6AF84CF5-4727-4D56-B415-B15ABCD3A33D}" destId="{09151700-1616-4B13-87B6-193D9607F9DF}" srcOrd="0" destOrd="1" presId="urn:microsoft.com/office/officeart/2016/7/layout/LinearBlockProcessNumbered"/>
    <dgm:cxn modelId="{7F7B9F0C-3485-4F16-B988-6E3B569D7D03}" type="presOf" srcId="{207CDEE8-1973-42C2-9D63-D688E2211860}" destId="{50B75082-2E1B-42F7-8823-6C36949F56FE}" srcOrd="0" destOrd="0" presId="urn:microsoft.com/office/officeart/2016/7/layout/LinearBlockProcessNumbered"/>
    <dgm:cxn modelId="{6EE3920E-6D04-4A78-A517-F03F6CB089F4}" type="presOf" srcId="{1E7599A1-E1D7-423D-9F43-FCD274A3A57B}" destId="{BA4E27AD-3214-42B0-86A8-F350DB1CB0BF}" srcOrd="0" destOrd="1" presId="urn:microsoft.com/office/officeart/2016/7/layout/LinearBlockProcessNumbered"/>
    <dgm:cxn modelId="{DE38591D-B8B3-4199-A8B4-F16DB13A7CA7}" type="presOf" srcId="{C676CEC7-2BA3-45CF-B99B-38F15EC6DD87}" destId="{09151700-1616-4B13-87B6-193D9607F9DF}" srcOrd="1" destOrd="0" presId="urn:microsoft.com/office/officeart/2016/7/layout/LinearBlockProcessNumbered"/>
    <dgm:cxn modelId="{44949224-8151-4D21-8E8E-7C39C79E1592}" type="presOf" srcId="{32EE935F-10F0-45DB-A154-8DECAE7AD97E}" destId="{9A69A0B2-7FB1-4C60-A7EC-005A07FF6461}" srcOrd="0" destOrd="0" presId="urn:microsoft.com/office/officeart/2016/7/layout/LinearBlockProcessNumbered"/>
    <dgm:cxn modelId="{54C25B29-7A7B-41F4-856A-C5D3CBCB4D2B}" type="presOf" srcId="{1693C9CD-8AC7-40BF-A4A7-B936A15C39BE}" destId="{DE38CBA8-8DFA-415E-B383-93B12DCB313D}" srcOrd="0" destOrd="0" presId="urn:microsoft.com/office/officeart/2016/7/layout/LinearBlockProcessNumbered"/>
    <dgm:cxn modelId="{074DA931-A863-4799-828C-CFA64756375B}" srcId="{BA5BDBF7-E7B7-43A2-B81B-903C67FCA0AA}" destId="{43C888DF-3C5D-4E29-8A55-C16FED6F9784}" srcOrd="0" destOrd="0" parTransId="{691FC2BA-106B-446D-85F4-5277AEFD946C}" sibTransId="{32EE935F-10F0-45DB-A154-8DECAE7AD97E}"/>
    <dgm:cxn modelId="{2798AE43-657F-421B-98EB-7D92C993B574}" type="presOf" srcId="{1E651CA8-7D73-4481-9767-7D1C1FF88F24}" destId="{15BA54FE-6357-49D9-B5F2-76403083699F}" srcOrd="0" destOrd="1" presId="urn:microsoft.com/office/officeart/2016/7/layout/LinearBlockProcessNumbered"/>
    <dgm:cxn modelId="{B4FF2058-C73D-4297-97C0-02A04B5E32BC}" srcId="{A367B1B9-88EC-4FB7-9E40-C7E61A99D973}" destId="{2E8E7C3C-5EFC-4CC6-B241-2699BC984EE5}" srcOrd="0" destOrd="0" parTransId="{6711D489-E862-483D-A2F6-F7D47B5C5DFE}" sibTransId="{E0AA152A-380F-4E6B-8E4B-9AFA8FD23F48}"/>
    <dgm:cxn modelId="{83978C5A-6957-4310-A209-D14794A9EE58}" type="presOf" srcId="{F47792CB-7BD6-4991-AE8C-F252E09C2298}" destId="{1DE731B3-B11B-4514-BF26-869BA1618D43}" srcOrd="0" destOrd="0" presId="urn:microsoft.com/office/officeart/2016/7/layout/LinearBlockProcessNumbered"/>
    <dgm:cxn modelId="{90433C5B-D625-44A3-B2D2-8F6368A03184}" type="presOf" srcId="{2E8E7C3C-5EFC-4CC6-B241-2699BC984EE5}" destId="{3D8CCF1F-04E9-4F18-A10A-0B9123CDFF7D}" srcOrd="0" destOrd="1" presId="urn:microsoft.com/office/officeart/2016/7/layout/LinearBlockProcessNumbered"/>
    <dgm:cxn modelId="{BE7F425B-4740-4FD6-A523-3205D8DCEB7A}" srcId="{1693C9CD-8AC7-40BF-A4A7-B936A15C39BE}" destId="{1E7599A1-E1D7-423D-9F43-FCD274A3A57B}" srcOrd="0" destOrd="0" parTransId="{0021B207-8051-46A0-B75E-145EEE40D102}" sibTransId="{17F65FA7-BC52-44F1-AD1D-EC84803D9CA7}"/>
    <dgm:cxn modelId="{B73E9C60-08A1-429A-9A0F-905F9B5B9A2A}" type="presOf" srcId="{1693C9CD-8AC7-40BF-A4A7-B936A15C39BE}" destId="{BA4E27AD-3214-42B0-86A8-F350DB1CB0BF}" srcOrd="1" destOrd="0" presId="urn:microsoft.com/office/officeart/2016/7/layout/LinearBlockProcessNumbered"/>
    <dgm:cxn modelId="{41531A64-FB3D-4627-9415-C04031507D13}" type="presOf" srcId="{BA5BDBF7-E7B7-43A2-B81B-903C67FCA0AA}" destId="{8035244D-A6D3-444F-96A1-782608209A09}" srcOrd="0" destOrd="0" presId="urn:microsoft.com/office/officeart/2016/7/layout/LinearBlockProcessNumbered"/>
    <dgm:cxn modelId="{87D97F82-7359-4739-9B95-6AB817FAC4A6}" type="presOf" srcId="{99BBB9DD-F3DC-4AA3-9FE1-6A8AD6A7FBFA}" destId="{A8007D8B-FDB9-4B0C-AECE-EFCAD06BC63D}" srcOrd="0" destOrd="1" presId="urn:microsoft.com/office/officeart/2016/7/layout/LinearBlockProcessNumbered"/>
    <dgm:cxn modelId="{500EE7A2-D942-4BE2-9991-8AE7FDD10941}" type="presOf" srcId="{43C888DF-3C5D-4E29-8A55-C16FED6F9784}" destId="{15BA54FE-6357-49D9-B5F2-76403083699F}" srcOrd="1" destOrd="0" presId="urn:microsoft.com/office/officeart/2016/7/layout/LinearBlockProcessNumbered"/>
    <dgm:cxn modelId="{29915AA7-6217-458B-BFCF-67824ACCE470}" type="presOf" srcId="{C676CEC7-2BA3-45CF-B99B-38F15EC6DD87}" destId="{90B96BFE-9785-4DAD-926D-1A6D78A48ED2}" srcOrd="0" destOrd="0" presId="urn:microsoft.com/office/officeart/2016/7/layout/LinearBlockProcessNumbered"/>
    <dgm:cxn modelId="{98653CAB-0FCA-402A-89CB-AC76E87B7ADE}" srcId="{BA5BDBF7-E7B7-43A2-B81B-903C67FCA0AA}" destId="{36721344-4A2D-4BD4-B61D-5F4137B0CCBD}" srcOrd="2" destOrd="0" parTransId="{E2A22325-0BD7-463F-B258-CFD91F314461}" sibTransId="{207CDEE8-1973-42C2-9D63-D688E2211860}"/>
    <dgm:cxn modelId="{664330AC-90C7-4083-A835-E14A3EC94E73}" type="presOf" srcId="{A367B1B9-88EC-4FB7-9E40-C7E61A99D973}" destId="{42F39ABD-6E07-41A7-8A26-9ABE50483E0C}" srcOrd="0" destOrd="0" presId="urn:microsoft.com/office/officeart/2016/7/layout/LinearBlockProcessNumbered"/>
    <dgm:cxn modelId="{66826EB0-72D2-4077-BED9-178FC8A7C2E5}" type="presOf" srcId="{36721344-4A2D-4BD4-B61D-5F4137B0CCBD}" destId="{A8007D8B-FDB9-4B0C-AECE-EFCAD06BC63D}" srcOrd="1" destOrd="0" presId="urn:microsoft.com/office/officeart/2016/7/layout/LinearBlockProcessNumbered"/>
    <dgm:cxn modelId="{2BCC7ABA-5407-4A90-80BD-F41A13F51EB6}" srcId="{BA5BDBF7-E7B7-43A2-B81B-903C67FCA0AA}" destId="{A367B1B9-88EC-4FB7-9E40-C7E61A99D973}" srcOrd="1" destOrd="0" parTransId="{69C0FB00-ABD4-4112-A000-787AE2971584}" sibTransId="{51983F18-3B80-4726-8386-E61F98005927}"/>
    <dgm:cxn modelId="{3AF874BE-0804-449C-A77A-0ED6B1525032}" type="presOf" srcId="{79CECA9C-D57B-42DA-BD83-9FC7C6E2DBE3}" destId="{0F1FFE54-E547-4478-A9DD-677B60AAB918}" srcOrd="0" destOrd="0" presId="urn:microsoft.com/office/officeart/2016/7/layout/LinearBlockProcessNumbered"/>
    <dgm:cxn modelId="{BA86EDC4-BEB1-48F5-8AFB-84871CCB145E}" type="presOf" srcId="{36721344-4A2D-4BD4-B61D-5F4137B0CCBD}" destId="{58460B58-0826-4E36-92C5-2DDDC5879EC8}" srcOrd="0" destOrd="0" presId="urn:microsoft.com/office/officeart/2016/7/layout/LinearBlockProcessNumbered"/>
    <dgm:cxn modelId="{E260E8D1-CD79-4DDD-80CD-412D62492C15}" srcId="{C676CEC7-2BA3-45CF-B99B-38F15EC6DD87}" destId="{6AF84CF5-4727-4D56-B415-B15ABCD3A33D}" srcOrd="0" destOrd="0" parTransId="{830D5E41-AF89-4E8D-8D70-2638202B9BC8}" sibTransId="{4FEA9011-CE13-4629-A2B8-58349D4924A1}"/>
    <dgm:cxn modelId="{5B389ED8-1DF7-412C-ADD0-3F9770088E5F}" type="presOf" srcId="{A367B1B9-88EC-4FB7-9E40-C7E61A99D973}" destId="{3D8CCF1F-04E9-4F18-A10A-0B9123CDFF7D}" srcOrd="1" destOrd="0" presId="urn:microsoft.com/office/officeart/2016/7/layout/LinearBlockProcessNumbered"/>
    <dgm:cxn modelId="{E555EBE1-A6CC-40B8-9AF2-03EF3D9CA993}" srcId="{BA5BDBF7-E7B7-43A2-B81B-903C67FCA0AA}" destId="{1693C9CD-8AC7-40BF-A4A7-B936A15C39BE}" srcOrd="4" destOrd="0" parTransId="{E69B11AF-CCB6-40F4-B3FB-9BC99238E709}" sibTransId="{79CECA9C-D57B-42DA-BD83-9FC7C6E2DBE3}"/>
    <dgm:cxn modelId="{23D982EF-0AFA-46B0-8546-50F10736BEC2}" type="presOf" srcId="{43C888DF-3C5D-4E29-8A55-C16FED6F9784}" destId="{3CA89E74-B86A-4F9C-8224-D7CB8F80A04B}" srcOrd="0" destOrd="0" presId="urn:microsoft.com/office/officeart/2016/7/layout/LinearBlockProcessNumbered"/>
    <dgm:cxn modelId="{4774BBF1-665E-47E2-AE56-9F306B44D18A}" srcId="{43C888DF-3C5D-4E29-8A55-C16FED6F9784}" destId="{1E651CA8-7D73-4481-9767-7D1C1FF88F24}" srcOrd="0" destOrd="0" parTransId="{94615017-1451-415F-B0E3-8A6574CA12B4}" sibTransId="{83F681A9-F11D-42D0-A0E0-20D42A4812F6}"/>
    <dgm:cxn modelId="{E47E39F6-BBA5-484A-BDF2-0DADDE8C180E}" srcId="{BA5BDBF7-E7B7-43A2-B81B-903C67FCA0AA}" destId="{C676CEC7-2BA3-45CF-B99B-38F15EC6DD87}" srcOrd="3" destOrd="0" parTransId="{152BD8D6-F405-4F29-A9DB-E09EE0CD7231}" sibTransId="{F47792CB-7BD6-4991-AE8C-F252E09C2298}"/>
    <dgm:cxn modelId="{7ED85FFA-0713-4D33-B68A-8703E58B0120}" type="presOf" srcId="{51983F18-3B80-4726-8386-E61F98005927}" destId="{5E7FD8CA-EEAD-48BE-8B97-1CA5E4851EB3}" srcOrd="0" destOrd="0" presId="urn:microsoft.com/office/officeart/2016/7/layout/LinearBlockProcessNumbered"/>
    <dgm:cxn modelId="{318AE511-9CDE-492C-B6A3-396A3148FA80}" type="presParOf" srcId="{8035244D-A6D3-444F-96A1-782608209A09}" destId="{FCAB9041-CF2B-4508-B5BD-3BD3D63F1450}" srcOrd="0" destOrd="0" presId="urn:microsoft.com/office/officeart/2016/7/layout/LinearBlockProcessNumbered"/>
    <dgm:cxn modelId="{0D349E42-D449-49D2-B214-921030FF550F}" type="presParOf" srcId="{FCAB9041-CF2B-4508-B5BD-3BD3D63F1450}" destId="{3CA89E74-B86A-4F9C-8224-D7CB8F80A04B}" srcOrd="0" destOrd="0" presId="urn:microsoft.com/office/officeart/2016/7/layout/LinearBlockProcessNumbered"/>
    <dgm:cxn modelId="{D2363837-B398-4373-A751-67113F051082}" type="presParOf" srcId="{FCAB9041-CF2B-4508-B5BD-3BD3D63F1450}" destId="{9A69A0B2-7FB1-4C60-A7EC-005A07FF6461}" srcOrd="1" destOrd="0" presId="urn:microsoft.com/office/officeart/2016/7/layout/LinearBlockProcessNumbered"/>
    <dgm:cxn modelId="{8A6EF774-7A15-46A5-B0D9-5A7C1EB34500}" type="presParOf" srcId="{FCAB9041-CF2B-4508-B5BD-3BD3D63F1450}" destId="{15BA54FE-6357-49D9-B5F2-76403083699F}" srcOrd="2" destOrd="0" presId="urn:microsoft.com/office/officeart/2016/7/layout/LinearBlockProcessNumbered"/>
    <dgm:cxn modelId="{04532325-12EA-4624-9984-52311756351B}" type="presParOf" srcId="{8035244D-A6D3-444F-96A1-782608209A09}" destId="{C70A472A-A2D5-4587-ADEB-3DD4803D922B}" srcOrd="1" destOrd="0" presId="urn:microsoft.com/office/officeart/2016/7/layout/LinearBlockProcessNumbered"/>
    <dgm:cxn modelId="{74467EFB-2AE2-4A99-A479-7FE708A889D2}" type="presParOf" srcId="{8035244D-A6D3-444F-96A1-782608209A09}" destId="{02F8FF39-055F-493D-9095-B04E94796C6F}" srcOrd="2" destOrd="0" presId="urn:microsoft.com/office/officeart/2016/7/layout/LinearBlockProcessNumbered"/>
    <dgm:cxn modelId="{78F7E575-1737-4AA1-8879-D8E123721E0F}" type="presParOf" srcId="{02F8FF39-055F-493D-9095-B04E94796C6F}" destId="{42F39ABD-6E07-41A7-8A26-9ABE50483E0C}" srcOrd="0" destOrd="0" presId="urn:microsoft.com/office/officeart/2016/7/layout/LinearBlockProcessNumbered"/>
    <dgm:cxn modelId="{A530C202-8A23-4DE5-94F6-DE4801BF0909}" type="presParOf" srcId="{02F8FF39-055F-493D-9095-B04E94796C6F}" destId="{5E7FD8CA-EEAD-48BE-8B97-1CA5E4851EB3}" srcOrd="1" destOrd="0" presId="urn:microsoft.com/office/officeart/2016/7/layout/LinearBlockProcessNumbered"/>
    <dgm:cxn modelId="{482C0A23-88FF-4323-A2B9-BC4DDE235B96}" type="presParOf" srcId="{02F8FF39-055F-493D-9095-B04E94796C6F}" destId="{3D8CCF1F-04E9-4F18-A10A-0B9123CDFF7D}" srcOrd="2" destOrd="0" presId="urn:microsoft.com/office/officeart/2016/7/layout/LinearBlockProcessNumbered"/>
    <dgm:cxn modelId="{E8304101-A4C3-4F37-91E7-803E81D1B401}" type="presParOf" srcId="{8035244D-A6D3-444F-96A1-782608209A09}" destId="{8C84089A-C89F-400A-A518-88F132BCF328}" srcOrd="3" destOrd="0" presId="urn:microsoft.com/office/officeart/2016/7/layout/LinearBlockProcessNumbered"/>
    <dgm:cxn modelId="{A9A28F30-4E0A-4C0F-8848-0AAB5D2A3690}" type="presParOf" srcId="{8035244D-A6D3-444F-96A1-782608209A09}" destId="{89AE6D1B-D64D-48AC-887F-BDA12169F1E6}" srcOrd="4" destOrd="0" presId="urn:microsoft.com/office/officeart/2016/7/layout/LinearBlockProcessNumbered"/>
    <dgm:cxn modelId="{C18A9E61-CD83-467E-AC9C-F85E69C45C42}" type="presParOf" srcId="{89AE6D1B-D64D-48AC-887F-BDA12169F1E6}" destId="{58460B58-0826-4E36-92C5-2DDDC5879EC8}" srcOrd="0" destOrd="0" presId="urn:microsoft.com/office/officeart/2016/7/layout/LinearBlockProcessNumbered"/>
    <dgm:cxn modelId="{80A13E4B-4759-431E-A55C-6201FC8F64D1}" type="presParOf" srcId="{89AE6D1B-D64D-48AC-887F-BDA12169F1E6}" destId="{50B75082-2E1B-42F7-8823-6C36949F56FE}" srcOrd="1" destOrd="0" presId="urn:microsoft.com/office/officeart/2016/7/layout/LinearBlockProcessNumbered"/>
    <dgm:cxn modelId="{0365EB2B-59DE-4FD1-ACC1-28B7C3AC96B0}" type="presParOf" srcId="{89AE6D1B-D64D-48AC-887F-BDA12169F1E6}" destId="{A8007D8B-FDB9-4B0C-AECE-EFCAD06BC63D}" srcOrd="2" destOrd="0" presId="urn:microsoft.com/office/officeart/2016/7/layout/LinearBlockProcessNumbered"/>
    <dgm:cxn modelId="{CB420331-A5FE-40FA-AEF5-56A7AEE498A0}" type="presParOf" srcId="{8035244D-A6D3-444F-96A1-782608209A09}" destId="{0A687A85-22AD-4E40-8FDD-6C3003499E0D}" srcOrd="5" destOrd="0" presId="urn:microsoft.com/office/officeart/2016/7/layout/LinearBlockProcessNumbered"/>
    <dgm:cxn modelId="{49AF3F67-D23C-4867-9EAC-4322E10C5AB6}" type="presParOf" srcId="{8035244D-A6D3-444F-96A1-782608209A09}" destId="{9D51DC86-2AF3-4754-A1EF-4BB6622BDD03}" srcOrd="6" destOrd="0" presId="urn:microsoft.com/office/officeart/2016/7/layout/LinearBlockProcessNumbered"/>
    <dgm:cxn modelId="{3314D238-6CC0-43BC-B2C5-E62497EC5F2A}" type="presParOf" srcId="{9D51DC86-2AF3-4754-A1EF-4BB6622BDD03}" destId="{90B96BFE-9785-4DAD-926D-1A6D78A48ED2}" srcOrd="0" destOrd="0" presId="urn:microsoft.com/office/officeart/2016/7/layout/LinearBlockProcessNumbered"/>
    <dgm:cxn modelId="{3527AB84-ED1A-47B6-BC6F-C48257DE5641}" type="presParOf" srcId="{9D51DC86-2AF3-4754-A1EF-4BB6622BDD03}" destId="{1DE731B3-B11B-4514-BF26-869BA1618D43}" srcOrd="1" destOrd="0" presId="urn:microsoft.com/office/officeart/2016/7/layout/LinearBlockProcessNumbered"/>
    <dgm:cxn modelId="{8442B488-2B89-48B5-9F18-3DEFEB0F1FC9}" type="presParOf" srcId="{9D51DC86-2AF3-4754-A1EF-4BB6622BDD03}" destId="{09151700-1616-4B13-87B6-193D9607F9DF}" srcOrd="2" destOrd="0" presId="urn:microsoft.com/office/officeart/2016/7/layout/LinearBlockProcessNumbered"/>
    <dgm:cxn modelId="{06AF206B-A567-4C89-8B1D-055FE14847F5}" type="presParOf" srcId="{8035244D-A6D3-444F-96A1-782608209A09}" destId="{AD00F624-6E5B-4A21-AB33-E6AC789885E9}" srcOrd="7" destOrd="0" presId="urn:microsoft.com/office/officeart/2016/7/layout/LinearBlockProcessNumbered"/>
    <dgm:cxn modelId="{8975C4C1-B518-4F03-A5DC-FF3B809B57D9}" type="presParOf" srcId="{8035244D-A6D3-444F-96A1-782608209A09}" destId="{069D15D8-A13F-460C-9C67-225F852ED46F}" srcOrd="8" destOrd="0" presId="urn:microsoft.com/office/officeart/2016/7/layout/LinearBlockProcessNumbered"/>
    <dgm:cxn modelId="{EB556BD0-2D2F-4F36-A1F6-FEA17EACACCE}" type="presParOf" srcId="{069D15D8-A13F-460C-9C67-225F852ED46F}" destId="{DE38CBA8-8DFA-415E-B383-93B12DCB313D}" srcOrd="0" destOrd="0" presId="urn:microsoft.com/office/officeart/2016/7/layout/LinearBlockProcessNumbered"/>
    <dgm:cxn modelId="{7DEAB8FA-EB36-46CD-87DF-A2F769F41416}" type="presParOf" srcId="{069D15D8-A13F-460C-9C67-225F852ED46F}" destId="{0F1FFE54-E547-4478-A9DD-677B60AAB918}" srcOrd="1" destOrd="0" presId="urn:microsoft.com/office/officeart/2016/7/layout/LinearBlockProcessNumbered"/>
    <dgm:cxn modelId="{17BFBCFC-0F89-417D-93C1-D78B9BB443C9}" type="presParOf" srcId="{069D15D8-A13F-460C-9C67-225F852ED46F}" destId="{BA4E27AD-3214-42B0-86A8-F350DB1CB0BF}"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DD2E3-820A-4777-8F5C-67B0F6B8376D}"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2DFC1B4D-97C4-4C4D-AF89-E7491E5CEDD0}">
      <dgm:prSet phldrT="[Text]"/>
      <dgm:spPr/>
      <dgm:t>
        <a:bodyPr/>
        <a:lstStyle/>
        <a:p>
          <a:r>
            <a:rPr lang="en-US" dirty="0">
              <a:latin typeface="Abadi" panose="020B0604020104020204" pitchFamily="34" charset="0"/>
            </a:rPr>
            <a:t>Patient triggers positive initial sepsis screen </a:t>
          </a:r>
        </a:p>
      </dgm:t>
    </dgm:pt>
    <dgm:pt modelId="{DF7E4892-B851-4250-9CEB-3236384E1186}" type="parTrans" cxnId="{C7EE76B8-E059-4A9F-9EDB-8502A3178D31}">
      <dgm:prSet/>
      <dgm:spPr/>
      <dgm:t>
        <a:bodyPr/>
        <a:lstStyle/>
        <a:p>
          <a:endParaRPr lang="en-US"/>
        </a:p>
      </dgm:t>
    </dgm:pt>
    <dgm:pt modelId="{DCAE55F8-4BFF-495D-A44E-5DD2C16F5F58}" type="sibTrans" cxnId="{C7EE76B8-E059-4A9F-9EDB-8502A3178D31}">
      <dgm:prSet/>
      <dgm:spPr/>
      <dgm:t>
        <a:bodyPr/>
        <a:lstStyle/>
        <a:p>
          <a:endParaRPr lang="en-US"/>
        </a:p>
      </dgm:t>
    </dgm:pt>
    <dgm:pt modelId="{7B5ADCC8-AA2A-426E-81C7-4021BC90214C}">
      <dgm:prSet/>
      <dgm:spPr/>
      <dgm:t>
        <a:bodyPr/>
        <a:lstStyle/>
        <a:p>
          <a:r>
            <a:rPr lang="en-US" dirty="0">
              <a:latin typeface="Abadi" panose="020B0604020104020204" pitchFamily="34" charset="0"/>
            </a:rPr>
            <a:t>“TIME ZERO” starts</a:t>
          </a:r>
        </a:p>
      </dgm:t>
    </dgm:pt>
    <dgm:pt modelId="{ABA7FB1A-FC92-4BC7-8A5F-ECD530750A73}" type="parTrans" cxnId="{5C4B37B8-796C-4100-A1E4-3D97376A7908}">
      <dgm:prSet/>
      <dgm:spPr/>
      <dgm:t>
        <a:bodyPr/>
        <a:lstStyle/>
        <a:p>
          <a:endParaRPr lang="en-US"/>
        </a:p>
      </dgm:t>
    </dgm:pt>
    <dgm:pt modelId="{C8598152-F46D-4155-A4D7-0C55BB0FF0B3}" type="sibTrans" cxnId="{5C4B37B8-796C-4100-A1E4-3D97376A7908}">
      <dgm:prSet/>
      <dgm:spPr/>
      <dgm:t>
        <a:bodyPr/>
        <a:lstStyle/>
        <a:p>
          <a:endParaRPr lang="en-US"/>
        </a:p>
      </dgm:t>
    </dgm:pt>
    <dgm:pt modelId="{4079D76E-580F-4962-8A45-D2048888505A}">
      <dgm:prSet/>
      <dgm:spPr/>
      <dgm:t>
        <a:bodyPr/>
        <a:lstStyle/>
        <a:p>
          <a:r>
            <a:rPr lang="en-US" dirty="0">
              <a:latin typeface="Abadi" panose="020B0604020104020204" pitchFamily="34" charset="0"/>
            </a:rPr>
            <a:t>Follow recommended assessments</a:t>
          </a:r>
        </a:p>
      </dgm:t>
    </dgm:pt>
    <dgm:pt modelId="{742895A8-1143-44B3-812E-318F53F3C169}" type="parTrans" cxnId="{0E0F8C1A-6B28-4FDB-97BE-8C2216565CB1}">
      <dgm:prSet/>
      <dgm:spPr/>
      <dgm:t>
        <a:bodyPr/>
        <a:lstStyle/>
        <a:p>
          <a:endParaRPr lang="en-US"/>
        </a:p>
      </dgm:t>
    </dgm:pt>
    <dgm:pt modelId="{D2F593F6-A60A-4B40-9D16-04F1EC5C4CF1}" type="sibTrans" cxnId="{0E0F8C1A-6B28-4FDB-97BE-8C2216565CB1}">
      <dgm:prSet/>
      <dgm:spPr/>
      <dgm:t>
        <a:bodyPr/>
        <a:lstStyle/>
        <a:p>
          <a:endParaRPr lang="en-US"/>
        </a:p>
      </dgm:t>
    </dgm:pt>
    <dgm:pt modelId="{17FE11A0-1C6D-4093-8BF7-322876721A30}" type="pres">
      <dgm:prSet presAssocID="{501DD2E3-820A-4777-8F5C-67B0F6B8376D}" presName="Name0" presStyleCnt="0">
        <dgm:presLayoutVars>
          <dgm:dir/>
          <dgm:resizeHandles val="exact"/>
        </dgm:presLayoutVars>
      </dgm:prSet>
      <dgm:spPr/>
    </dgm:pt>
    <dgm:pt modelId="{C32CF54F-681E-4A08-83CA-1342A279A454}" type="pres">
      <dgm:prSet presAssocID="{2DFC1B4D-97C4-4C4D-AF89-E7491E5CEDD0}" presName="node" presStyleLbl="node1" presStyleIdx="0" presStyleCnt="3">
        <dgm:presLayoutVars>
          <dgm:bulletEnabled val="1"/>
        </dgm:presLayoutVars>
      </dgm:prSet>
      <dgm:spPr/>
    </dgm:pt>
    <dgm:pt modelId="{3AD2B2F8-07C9-4ED7-A9F1-25C4BF112F20}" type="pres">
      <dgm:prSet presAssocID="{DCAE55F8-4BFF-495D-A44E-5DD2C16F5F58}" presName="sibTrans" presStyleLbl="sibTrans2D1" presStyleIdx="0" presStyleCnt="2"/>
      <dgm:spPr/>
    </dgm:pt>
    <dgm:pt modelId="{95689592-05C6-4AD4-B56B-842735148A02}" type="pres">
      <dgm:prSet presAssocID="{DCAE55F8-4BFF-495D-A44E-5DD2C16F5F58}" presName="connectorText" presStyleLbl="sibTrans2D1" presStyleIdx="0" presStyleCnt="2"/>
      <dgm:spPr/>
    </dgm:pt>
    <dgm:pt modelId="{E40448AB-C50B-4D66-8305-B242C6BE20FB}" type="pres">
      <dgm:prSet presAssocID="{7B5ADCC8-AA2A-426E-81C7-4021BC90214C}" presName="node" presStyleLbl="node1" presStyleIdx="1" presStyleCnt="3">
        <dgm:presLayoutVars>
          <dgm:bulletEnabled val="1"/>
        </dgm:presLayoutVars>
      </dgm:prSet>
      <dgm:spPr/>
    </dgm:pt>
    <dgm:pt modelId="{F342C74E-05F1-4785-8F1E-6F55A06C80B8}" type="pres">
      <dgm:prSet presAssocID="{C8598152-F46D-4155-A4D7-0C55BB0FF0B3}" presName="sibTrans" presStyleLbl="sibTrans2D1" presStyleIdx="1" presStyleCnt="2"/>
      <dgm:spPr/>
    </dgm:pt>
    <dgm:pt modelId="{E691CA09-7D6F-46EB-B361-A2CB6AADD647}" type="pres">
      <dgm:prSet presAssocID="{C8598152-F46D-4155-A4D7-0C55BB0FF0B3}" presName="connectorText" presStyleLbl="sibTrans2D1" presStyleIdx="1" presStyleCnt="2"/>
      <dgm:spPr/>
    </dgm:pt>
    <dgm:pt modelId="{FCAF16B7-B942-47AE-8B2A-74F6F4705515}" type="pres">
      <dgm:prSet presAssocID="{4079D76E-580F-4962-8A45-D2048888505A}" presName="node" presStyleLbl="node1" presStyleIdx="2" presStyleCnt="3">
        <dgm:presLayoutVars>
          <dgm:bulletEnabled val="1"/>
        </dgm:presLayoutVars>
      </dgm:prSet>
      <dgm:spPr/>
    </dgm:pt>
  </dgm:ptLst>
  <dgm:cxnLst>
    <dgm:cxn modelId="{0E0F8C1A-6B28-4FDB-97BE-8C2216565CB1}" srcId="{501DD2E3-820A-4777-8F5C-67B0F6B8376D}" destId="{4079D76E-580F-4962-8A45-D2048888505A}" srcOrd="2" destOrd="0" parTransId="{742895A8-1143-44B3-812E-318F53F3C169}" sibTransId="{D2F593F6-A60A-4B40-9D16-04F1EC5C4CF1}"/>
    <dgm:cxn modelId="{BB112028-10E4-428B-8BA8-0144BF230BD8}" type="presOf" srcId="{7B5ADCC8-AA2A-426E-81C7-4021BC90214C}" destId="{E40448AB-C50B-4D66-8305-B242C6BE20FB}" srcOrd="0" destOrd="0" presId="urn:microsoft.com/office/officeart/2005/8/layout/process1"/>
    <dgm:cxn modelId="{9968122C-45B1-414A-AFBC-4F32802D36B6}" type="presOf" srcId="{C8598152-F46D-4155-A4D7-0C55BB0FF0B3}" destId="{F342C74E-05F1-4785-8F1E-6F55A06C80B8}" srcOrd="0" destOrd="0" presId="urn:microsoft.com/office/officeart/2005/8/layout/process1"/>
    <dgm:cxn modelId="{3FF37A3C-817E-449B-8EBF-A293F63E6D5E}" type="presOf" srcId="{4079D76E-580F-4962-8A45-D2048888505A}" destId="{FCAF16B7-B942-47AE-8B2A-74F6F4705515}" srcOrd="0" destOrd="0" presId="urn:microsoft.com/office/officeart/2005/8/layout/process1"/>
    <dgm:cxn modelId="{84B01453-8656-409F-B303-F02B2CDE2743}" type="presOf" srcId="{DCAE55F8-4BFF-495D-A44E-5DD2C16F5F58}" destId="{95689592-05C6-4AD4-B56B-842735148A02}" srcOrd="1" destOrd="0" presId="urn:microsoft.com/office/officeart/2005/8/layout/process1"/>
    <dgm:cxn modelId="{122E5B5C-9BF4-49B1-B1A3-97FA2620B929}" type="presOf" srcId="{501DD2E3-820A-4777-8F5C-67B0F6B8376D}" destId="{17FE11A0-1C6D-4093-8BF7-322876721A30}" srcOrd="0" destOrd="0" presId="urn:microsoft.com/office/officeart/2005/8/layout/process1"/>
    <dgm:cxn modelId="{DDDB076A-300B-46C1-960A-CA1FEA841F88}" type="presOf" srcId="{2DFC1B4D-97C4-4C4D-AF89-E7491E5CEDD0}" destId="{C32CF54F-681E-4A08-83CA-1342A279A454}" srcOrd="0" destOrd="0" presId="urn:microsoft.com/office/officeart/2005/8/layout/process1"/>
    <dgm:cxn modelId="{3BB24E80-FC57-4FAC-95D5-AF65B6D8297B}" type="presOf" srcId="{DCAE55F8-4BFF-495D-A44E-5DD2C16F5F58}" destId="{3AD2B2F8-07C9-4ED7-A9F1-25C4BF112F20}" srcOrd="0" destOrd="0" presId="urn:microsoft.com/office/officeart/2005/8/layout/process1"/>
    <dgm:cxn modelId="{5C4B37B8-796C-4100-A1E4-3D97376A7908}" srcId="{501DD2E3-820A-4777-8F5C-67B0F6B8376D}" destId="{7B5ADCC8-AA2A-426E-81C7-4021BC90214C}" srcOrd="1" destOrd="0" parTransId="{ABA7FB1A-FC92-4BC7-8A5F-ECD530750A73}" sibTransId="{C8598152-F46D-4155-A4D7-0C55BB0FF0B3}"/>
    <dgm:cxn modelId="{C7EE76B8-E059-4A9F-9EDB-8502A3178D31}" srcId="{501DD2E3-820A-4777-8F5C-67B0F6B8376D}" destId="{2DFC1B4D-97C4-4C4D-AF89-E7491E5CEDD0}" srcOrd="0" destOrd="0" parTransId="{DF7E4892-B851-4250-9CEB-3236384E1186}" sibTransId="{DCAE55F8-4BFF-495D-A44E-5DD2C16F5F58}"/>
    <dgm:cxn modelId="{B60DE7E0-83E9-4DD4-8DF2-09302E2FE593}" type="presOf" srcId="{C8598152-F46D-4155-A4D7-0C55BB0FF0B3}" destId="{E691CA09-7D6F-46EB-B361-A2CB6AADD647}" srcOrd="1" destOrd="0" presId="urn:microsoft.com/office/officeart/2005/8/layout/process1"/>
    <dgm:cxn modelId="{AE1029A9-6868-412F-BF5C-BDAA3158F34E}" type="presParOf" srcId="{17FE11A0-1C6D-4093-8BF7-322876721A30}" destId="{C32CF54F-681E-4A08-83CA-1342A279A454}" srcOrd="0" destOrd="0" presId="urn:microsoft.com/office/officeart/2005/8/layout/process1"/>
    <dgm:cxn modelId="{D0C2C5C4-FD5A-4971-8D64-F233CBED271D}" type="presParOf" srcId="{17FE11A0-1C6D-4093-8BF7-322876721A30}" destId="{3AD2B2F8-07C9-4ED7-A9F1-25C4BF112F20}" srcOrd="1" destOrd="0" presId="urn:microsoft.com/office/officeart/2005/8/layout/process1"/>
    <dgm:cxn modelId="{B4F83FFD-4FB8-4184-9846-D963AC263867}" type="presParOf" srcId="{3AD2B2F8-07C9-4ED7-A9F1-25C4BF112F20}" destId="{95689592-05C6-4AD4-B56B-842735148A02}" srcOrd="0" destOrd="0" presId="urn:microsoft.com/office/officeart/2005/8/layout/process1"/>
    <dgm:cxn modelId="{ACA704F2-AB7C-4B33-9D59-CB2983A2696E}" type="presParOf" srcId="{17FE11A0-1C6D-4093-8BF7-322876721A30}" destId="{E40448AB-C50B-4D66-8305-B242C6BE20FB}" srcOrd="2" destOrd="0" presId="urn:microsoft.com/office/officeart/2005/8/layout/process1"/>
    <dgm:cxn modelId="{5DD25197-741C-43F6-97F5-F3877ED7ED90}" type="presParOf" srcId="{17FE11A0-1C6D-4093-8BF7-322876721A30}" destId="{F342C74E-05F1-4785-8F1E-6F55A06C80B8}" srcOrd="3" destOrd="0" presId="urn:microsoft.com/office/officeart/2005/8/layout/process1"/>
    <dgm:cxn modelId="{F838C0FC-44EE-46B7-A97D-F117C2124DA0}" type="presParOf" srcId="{F342C74E-05F1-4785-8F1E-6F55A06C80B8}" destId="{E691CA09-7D6F-46EB-B361-A2CB6AADD647}" srcOrd="0" destOrd="0" presId="urn:microsoft.com/office/officeart/2005/8/layout/process1"/>
    <dgm:cxn modelId="{BCB7F653-0148-4FB3-AA9B-9DEB36B33C7B}" type="presParOf" srcId="{17FE11A0-1C6D-4093-8BF7-322876721A30}" destId="{FCAF16B7-B942-47AE-8B2A-74F6F4705515}"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89E74-B86A-4F9C-8224-D7CB8F80A04B}">
      <dsp:nvSpPr>
        <dsp:cNvPr id="0" name=""/>
        <dsp:cNvSpPr/>
      </dsp:nvSpPr>
      <dsp:spPr>
        <a:xfrm>
          <a:off x="6888" y="1023145"/>
          <a:ext cx="2153340" cy="460759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12702" tIns="0" rIns="212702" bIns="3302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badi Extra Light" panose="020B0204020104020204" pitchFamily="34" charset="0"/>
            </a:rPr>
            <a:t>PART I</a:t>
          </a:r>
        </a:p>
        <a:p>
          <a:pPr marL="228600" lvl="1" indent="-228600" algn="l" defTabSz="889000">
            <a:lnSpc>
              <a:spcPct val="90000"/>
            </a:lnSpc>
            <a:spcBef>
              <a:spcPct val="0"/>
            </a:spcBef>
            <a:spcAft>
              <a:spcPct val="15000"/>
            </a:spcAft>
            <a:buChar char="•"/>
          </a:pPr>
          <a:r>
            <a:rPr lang="en-US" sz="2000" kern="1200" dirty="0">
              <a:latin typeface="Abadi Extra Light" panose="020B0204020104020204" pitchFamily="34" charset="0"/>
            </a:rPr>
            <a:t>Screening and Diagnosis of Sepsis</a:t>
          </a:r>
        </a:p>
      </dsp:txBody>
      <dsp:txXfrm>
        <a:off x="6888" y="2866184"/>
        <a:ext cx="2153340" cy="2764558"/>
      </dsp:txXfrm>
    </dsp:sp>
    <dsp:sp modelId="{9A69A0B2-7FB1-4C60-A7EC-005A07FF6461}">
      <dsp:nvSpPr>
        <dsp:cNvPr id="0" name=""/>
        <dsp:cNvSpPr/>
      </dsp:nvSpPr>
      <dsp:spPr>
        <a:xfrm>
          <a:off x="6888" y="2034940"/>
          <a:ext cx="2153340" cy="1033603"/>
        </a:xfrm>
        <a:prstGeom prst="rect">
          <a:avLst/>
        </a:prstGeom>
        <a:noFill/>
        <a:ln w="1397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12702" tIns="165100" rIns="212702" bIns="165100" numCol="1" spcCol="1270" anchor="ctr" anchorCtr="0">
          <a:noAutofit/>
        </a:bodyPr>
        <a:lstStyle/>
        <a:p>
          <a:pPr marL="0" lvl="0" indent="0" algn="l" defTabSz="2266950">
            <a:lnSpc>
              <a:spcPct val="90000"/>
            </a:lnSpc>
            <a:spcBef>
              <a:spcPct val="0"/>
            </a:spcBef>
            <a:spcAft>
              <a:spcPct val="35000"/>
            </a:spcAft>
            <a:buNone/>
          </a:pPr>
          <a:r>
            <a:rPr lang="en-US" sz="5100" kern="1200"/>
            <a:t>1</a:t>
          </a:r>
        </a:p>
      </dsp:txBody>
      <dsp:txXfrm>
        <a:off x="6888" y="2034940"/>
        <a:ext cx="2153340" cy="1033603"/>
      </dsp:txXfrm>
    </dsp:sp>
    <dsp:sp modelId="{42F39ABD-6E07-41A7-8A26-9ABE50483E0C}">
      <dsp:nvSpPr>
        <dsp:cNvPr id="0" name=""/>
        <dsp:cNvSpPr/>
      </dsp:nvSpPr>
      <dsp:spPr>
        <a:xfrm>
          <a:off x="2332496" y="1023145"/>
          <a:ext cx="2153340" cy="4585168"/>
        </a:xfrm>
        <a:prstGeom prst="rect">
          <a:avLst/>
        </a:prstGeom>
        <a:solidFill>
          <a:schemeClr val="accent3">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12702" tIns="0" rIns="212702" bIns="3302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badi Extra Light" panose="020B0204020104020204" pitchFamily="34" charset="0"/>
            </a:rPr>
            <a:t>PART II</a:t>
          </a:r>
        </a:p>
        <a:p>
          <a:pPr marL="228600" lvl="1" indent="-228600" algn="l" defTabSz="889000">
            <a:lnSpc>
              <a:spcPct val="90000"/>
            </a:lnSpc>
            <a:spcBef>
              <a:spcPct val="0"/>
            </a:spcBef>
            <a:spcAft>
              <a:spcPct val="15000"/>
            </a:spcAft>
            <a:buChar char="•"/>
          </a:pPr>
          <a:r>
            <a:rPr lang="en-US" sz="2000" kern="1200" dirty="0">
              <a:latin typeface="Abadi Extra Light" panose="020B0204020104020204" pitchFamily="34" charset="0"/>
            </a:rPr>
            <a:t>Assessment and Treatment of Maternal Sepsis:  Care Bundles</a:t>
          </a:r>
        </a:p>
      </dsp:txBody>
      <dsp:txXfrm>
        <a:off x="2332496" y="2857213"/>
        <a:ext cx="2153340" cy="2751100"/>
      </dsp:txXfrm>
    </dsp:sp>
    <dsp:sp modelId="{5E7FD8CA-EEAD-48BE-8B97-1CA5E4851EB3}">
      <dsp:nvSpPr>
        <dsp:cNvPr id="0" name=""/>
        <dsp:cNvSpPr/>
      </dsp:nvSpPr>
      <dsp:spPr>
        <a:xfrm>
          <a:off x="2332496" y="2023725"/>
          <a:ext cx="2153340" cy="1033603"/>
        </a:xfrm>
        <a:prstGeom prst="rect">
          <a:avLst/>
        </a:prstGeom>
        <a:noFill/>
        <a:ln w="1397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12702" tIns="165100" rIns="212702" bIns="165100" numCol="1" spcCol="1270" anchor="ctr" anchorCtr="0">
          <a:noAutofit/>
        </a:bodyPr>
        <a:lstStyle/>
        <a:p>
          <a:pPr marL="0" lvl="0" indent="0" algn="l" defTabSz="2266950">
            <a:lnSpc>
              <a:spcPct val="90000"/>
            </a:lnSpc>
            <a:spcBef>
              <a:spcPct val="0"/>
            </a:spcBef>
            <a:spcAft>
              <a:spcPct val="35000"/>
            </a:spcAft>
            <a:buNone/>
          </a:pPr>
          <a:r>
            <a:rPr lang="en-US" sz="5100" kern="1200"/>
            <a:t>2</a:t>
          </a:r>
        </a:p>
      </dsp:txBody>
      <dsp:txXfrm>
        <a:off x="2332496" y="2023725"/>
        <a:ext cx="2153340" cy="1033603"/>
      </dsp:txXfrm>
    </dsp:sp>
    <dsp:sp modelId="{58460B58-0826-4E36-92C5-2DDDC5879EC8}">
      <dsp:nvSpPr>
        <dsp:cNvPr id="0" name=""/>
        <dsp:cNvSpPr/>
      </dsp:nvSpPr>
      <dsp:spPr>
        <a:xfrm>
          <a:off x="4658103" y="1023145"/>
          <a:ext cx="2153340" cy="4607597"/>
        </a:xfrm>
        <a:prstGeom prst="rect">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12702" tIns="0" rIns="212702" bIns="3302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badi Extra Light" panose="020B0204020104020204" pitchFamily="34" charset="0"/>
            </a:rPr>
            <a:t>PART III</a:t>
          </a:r>
        </a:p>
        <a:p>
          <a:pPr marL="228600" lvl="1" indent="-228600" algn="l" defTabSz="889000">
            <a:lnSpc>
              <a:spcPct val="90000"/>
            </a:lnSpc>
            <a:spcBef>
              <a:spcPct val="0"/>
            </a:spcBef>
            <a:spcAft>
              <a:spcPct val="15000"/>
            </a:spcAft>
            <a:buChar char="•"/>
          </a:pPr>
          <a:r>
            <a:rPr lang="en-US" sz="2000" kern="1200" dirty="0">
              <a:latin typeface="Abadi Extra Light" panose="020B0204020104020204" pitchFamily="34" charset="0"/>
            </a:rPr>
            <a:t>Assessment and Treatment of Maternal Sepsis:  Antibiotics and Source Control</a:t>
          </a:r>
        </a:p>
      </dsp:txBody>
      <dsp:txXfrm>
        <a:off x="4658103" y="2866184"/>
        <a:ext cx="2153340" cy="2764558"/>
      </dsp:txXfrm>
    </dsp:sp>
    <dsp:sp modelId="{50B75082-2E1B-42F7-8823-6C36949F56FE}">
      <dsp:nvSpPr>
        <dsp:cNvPr id="0" name=""/>
        <dsp:cNvSpPr/>
      </dsp:nvSpPr>
      <dsp:spPr>
        <a:xfrm>
          <a:off x="4658103" y="2034940"/>
          <a:ext cx="2153340" cy="1033603"/>
        </a:xfrm>
        <a:prstGeom prst="rect">
          <a:avLst/>
        </a:prstGeom>
        <a:noFill/>
        <a:ln w="1397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12702" tIns="165100" rIns="212702" bIns="165100" numCol="1" spcCol="1270" anchor="ctr" anchorCtr="0">
          <a:noAutofit/>
        </a:bodyPr>
        <a:lstStyle/>
        <a:p>
          <a:pPr marL="0" lvl="0" indent="0" algn="l" defTabSz="2266950">
            <a:lnSpc>
              <a:spcPct val="90000"/>
            </a:lnSpc>
            <a:spcBef>
              <a:spcPct val="0"/>
            </a:spcBef>
            <a:spcAft>
              <a:spcPct val="35000"/>
            </a:spcAft>
            <a:buNone/>
          </a:pPr>
          <a:r>
            <a:rPr lang="en-US" sz="5100" kern="1200"/>
            <a:t>3</a:t>
          </a:r>
        </a:p>
      </dsp:txBody>
      <dsp:txXfrm>
        <a:off x="4658103" y="2034940"/>
        <a:ext cx="2153340" cy="1033603"/>
      </dsp:txXfrm>
    </dsp:sp>
    <dsp:sp modelId="{90B96BFE-9785-4DAD-926D-1A6D78A48ED2}">
      <dsp:nvSpPr>
        <dsp:cNvPr id="0" name=""/>
        <dsp:cNvSpPr/>
      </dsp:nvSpPr>
      <dsp:spPr>
        <a:xfrm>
          <a:off x="6983711" y="1023145"/>
          <a:ext cx="2153340" cy="4632300"/>
        </a:xfrm>
        <a:prstGeom prst="rect">
          <a:avLst/>
        </a:prstGeom>
        <a:solidFill>
          <a:schemeClr val="accent5">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12702" tIns="0" rIns="212702" bIns="3302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badi Extra Light" panose="020B0204020104020204" pitchFamily="34" charset="0"/>
            </a:rPr>
            <a:t>PART IV</a:t>
          </a:r>
        </a:p>
        <a:p>
          <a:pPr marL="228600" lvl="1" indent="-228600" algn="l" defTabSz="889000">
            <a:lnSpc>
              <a:spcPct val="90000"/>
            </a:lnSpc>
            <a:spcBef>
              <a:spcPct val="0"/>
            </a:spcBef>
            <a:spcAft>
              <a:spcPct val="15000"/>
            </a:spcAft>
            <a:buChar char="•"/>
          </a:pPr>
          <a:r>
            <a:rPr lang="en-US" sz="2000" kern="1200" dirty="0">
              <a:latin typeface="Abadi Extra Light" panose="020B0204020104020204" pitchFamily="34" charset="0"/>
            </a:rPr>
            <a:t>Obstetric Considerations in the Case of Maternal Sepsis</a:t>
          </a:r>
        </a:p>
      </dsp:txBody>
      <dsp:txXfrm>
        <a:off x="6983711" y="2876065"/>
        <a:ext cx="2153340" cy="2779380"/>
      </dsp:txXfrm>
    </dsp:sp>
    <dsp:sp modelId="{1DE731B3-B11B-4514-BF26-869BA1618D43}">
      <dsp:nvSpPr>
        <dsp:cNvPr id="0" name=""/>
        <dsp:cNvSpPr/>
      </dsp:nvSpPr>
      <dsp:spPr>
        <a:xfrm>
          <a:off x="6983711" y="2047291"/>
          <a:ext cx="2153340" cy="1033603"/>
        </a:xfrm>
        <a:prstGeom prst="rect">
          <a:avLst/>
        </a:prstGeom>
        <a:noFill/>
        <a:ln w="1397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12702" tIns="165100" rIns="212702" bIns="165100" numCol="1" spcCol="1270" anchor="ctr" anchorCtr="0">
          <a:noAutofit/>
        </a:bodyPr>
        <a:lstStyle/>
        <a:p>
          <a:pPr marL="0" lvl="0" indent="0" algn="l" defTabSz="2266950">
            <a:lnSpc>
              <a:spcPct val="90000"/>
            </a:lnSpc>
            <a:spcBef>
              <a:spcPct val="0"/>
            </a:spcBef>
            <a:spcAft>
              <a:spcPct val="35000"/>
            </a:spcAft>
            <a:buNone/>
          </a:pPr>
          <a:r>
            <a:rPr lang="en-US" sz="5100" kern="1200"/>
            <a:t>4</a:t>
          </a:r>
        </a:p>
      </dsp:txBody>
      <dsp:txXfrm>
        <a:off x="6983711" y="2047291"/>
        <a:ext cx="2153340" cy="1033603"/>
      </dsp:txXfrm>
    </dsp:sp>
    <dsp:sp modelId="{DE38CBA8-8DFA-415E-B383-93B12DCB313D}">
      <dsp:nvSpPr>
        <dsp:cNvPr id="0" name=""/>
        <dsp:cNvSpPr/>
      </dsp:nvSpPr>
      <dsp:spPr>
        <a:xfrm>
          <a:off x="9309319" y="1023145"/>
          <a:ext cx="2153340" cy="4632300"/>
        </a:xfrm>
        <a:prstGeom prst="rect">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12702" tIns="0" rIns="212702" bIns="3302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badi Extra Light" panose="020B0204020104020204" pitchFamily="34" charset="0"/>
            </a:rPr>
            <a:t>PART V</a:t>
          </a:r>
        </a:p>
        <a:p>
          <a:pPr marL="228600" lvl="1" indent="-228600" algn="l" defTabSz="889000">
            <a:lnSpc>
              <a:spcPct val="90000"/>
            </a:lnSpc>
            <a:spcBef>
              <a:spcPct val="0"/>
            </a:spcBef>
            <a:spcAft>
              <a:spcPct val="15000"/>
            </a:spcAft>
            <a:buChar char="•"/>
          </a:pPr>
          <a:r>
            <a:rPr lang="en-US" sz="2000" kern="1200" dirty="0">
              <a:latin typeface="Abadi Extra Light" panose="020B0204020104020204" pitchFamily="34" charset="0"/>
            </a:rPr>
            <a:t>Discharge Education</a:t>
          </a:r>
        </a:p>
      </dsp:txBody>
      <dsp:txXfrm>
        <a:off x="9309319" y="2876065"/>
        <a:ext cx="2153340" cy="2779380"/>
      </dsp:txXfrm>
    </dsp:sp>
    <dsp:sp modelId="{0F1FFE54-E547-4478-A9DD-677B60AAB918}">
      <dsp:nvSpPr>
        <dsp:cNvPr id="0" name=""/>
        <dsp:cNvSpPr/>
      </dsp:nvSpPr>
      <dsp:spPr>
        <a:xfrm>
          <a:off x="9309319" y="2047291"/>
          <a:ext cx="2153340" cy="1033603"/>
        </a:xfrm>
        <a:prstGeom prst="rect">
          <a:avLst/>
        </a:prstGeom>
        <a:noFill/>
        <a:ln w="1397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12702" tIns="165100" rIns="212702" bIns="165100" numCol="1" spcCol="1270" anchor="ctr" anchorCtr="0">
          <a:noAutofit/>
        </a:bodyPr>
        <a:lstStyle/>
        <a:p>
          <a:pPr marL="0" lvl="0" indent="0" algn="l" defTabSz="2266950">
            <a:lnSpc>
              <a:spcPct val="90000"/>
            </a:lnSpc>
            <a:spcBef>
              <a:spcPct val="0"/>
            </a:spcBef>
            <a:spcAft>
              <a:spcPct val="35000"/>
            </a:spcAft>
            <a:buNone/>
          </a:pPr>
          <a:r>
            <a:rPr lang="en-US" sz="5100" kern="1200"/>
            <a:t>5</a:t>
          </a:r>
        </a:p>
      </dsp:txBody>
      <dsp:txXfrm>
        <a:off x="9309319" y="2047291"/>
        <a:ext cx="2153340" cy="1033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CF54F-681E-4A08-83CA-1342A279A454}">
      <dsp:nvSpPr>
        <dsp:cNvPr id="0" name=""/>
        <dsp:cNvSpPr/>
      </dsp:nvSpPr>
      <dsp:spPr>
        <a:xfrm>
          <a:off x="7143" y="197789"/>
          <a:ext cx="2135187" cy="1281112"/>
        </a:xfrm>
        <a:prstGeom prst="roundRect">
          <a:avLst>
            <a:gd name="adj" fmla="val 10000"/>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badi" panose="020B0604020104020204" pitchFamily="34" charset="0"/>
            </a:rPr>
            <a:t>Patient triggers positive initial sepsis screen </a:t>
          </a:r>
        </a:p>
      </dsp:txBody>
      <dsp:txXfrm>
        <a:off x="44665" y="235311"/>
        <a:ext cx="2060143" cy="1206068"/>
      </dsp:txXfrm>
    </dsp:sp>
    <dsp:sp modelId="{3AD2B2F8-07C9-4ED7-A9F1-25C4BF112F20}">
      <dsp:nvSpPr>
        <dsp:cNvPr id="0" name=""/>
        <dsp:cNvSpPr/>
      </dsp:nvSpPr>
      <dsp:spPr>
        <a:xfrm>
          <a:off x="2355850" y="573582"/>
          <a:ext cx="452659"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55850" y="679487"/>
        <a:ext cx="316861" cy="317716"/>
      </dsp:txXfrm>
    </dsp:sp>
    <dsp:sp modelId="{E40448AB-C50B-4D66-8305-B242C6BE20FB}">
      <dsp:nvSpPr>
        <dsp:cNvPr id="0" name=""/>
        <dsp:cNvSpPr/>
      </dsp:nvSpPr>
      <dsp:spPr>
        <a:xfrm>
          <a:off x="2996406" y="197789"/>
          <a:ext cx="2135187" cy="1281112"/>
        </a:xfrm>
        <a:prstGeom prst="roundRect">
          <a:avLst>
            <a:gd name="adj" fmla="val 10000"/>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badi" panose="020B0604020104020204" pitchFamily="34" charset="0"/>
            </a:rPr>
            <a:t>“TIME ZERO” starts</a:t>
          </a:r>
        </a:p>
      </dsp:txBody>
      <dsp:txXfrm>
        <a:off x="3033928" y="235311"/>
        <a:ext cx="2060143" cy="1206068"/>
      </dsp:txXfrm>
    </dsp:sp>
    <dsp:sp modelId="{F342C74E-05F1-4785-8F1E-6F55A06C80B8}">
      <dsp:nvSpPr>
        <dsp:cNvPr id="0" name=""/>
        <dsp:cNvSpPr/>
      </dsp:nvSpPr>
      <dsp:spPr>
        <a:xfrm>
          <a:off x="5345112" y="573582"/>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345112" y="679487"/>
        <a:ext cx="316861" cy="317716"/>
      </dsp:txXfrm>
    </dsp:sp>
    <dsp:sp modelId="{FCAF16B7-B942-47AE-8B2A-74F6F4705515}">
      <dsp:nvSpPr>
        <dsp:cNvPr id="0" name=""/>
        <dsp:cNvSpPr/>
      </dsp:nvSpPr>
      <dsp:spPr>
        <a:xfrm>
          <a:off x="5985668" y="197789"/>
          <a:ext cx="2135187" cy="1281112"/>
        </a:xfrm>
        <a:prstGeom prst="roundRect">
          <a:avLst>
            <a:gd name="adj" fmla="val 10000"/>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badi" panose="020B0604020104020204" pitchFamily="34" charset="0"/>
            </a:rPr>
            <a:t>Follow recommended assessments</a:t>
          </a:r>
        </a:p>
      </dsp:txBody>
      <dsp:txXfrm>
        <a:off x="6023190" y="235311"/>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DEEF6C-2CD6-410F-9047-0C67F6AA1BAA}" type="datetimeFigureOut">
              <a:rPr lang="en-US" smtClean="0"/>
              <a:t>9/1/21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E0CD8-0744-444F-8A55-1424E9A189EE}" type="slidenum">
              <a:rPr lang="en-US" smtClean="0"/>
              <a:t>‹#›</a:t>
            </a:fld>
            <a:endParaRPr lang="en-US"/>
          </a:p>
        </p:txBody>
      </p:sp>
    </p:spTree>
    <p:extLst>
      <p:ext uri="{BB962C8B-B14F-4D97-AF65-F5344CB8AC3E}">
        <p14:creationId xmlns:p14="http://schemas.microsoft.com/office/powerpoint/2010/main" val="3586853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E0CD8-0744-444F-8A55-1424E9A189EE}" type="slidenum">
              <a:rPr lang="en-US" smtClean="0"/>
              <a:t>1</a:t>
            </a:fld>
            <a:endParaRPr lang="en-US"/>
          </a:p>
        </p:txBody>
      </p:sp>
    </p:spTree>
    <p:extLst>
      <p:ext uri="{BB962C8B-B14F-4D97-AF65-F5344CB8AC3E}">
        <p14:creationId xmlns:p14="http://schemas.microsoft.com/office/powerpoint/2010/main" val="1600444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52400"/>
            <a:ext cx="5575300" cy="3136900"/>
          </a:xfrm>
        </p:spPr>
      </p:sp>
      <p:sp>
        <p:nvSpPr>
          <p:cNvPr id="3" name="Notes Placeholder 2"/>
          <p:cNvSpPr>
            <a:spLocks noGrp="1"/>
          </p:cNvSpPr>
          <p:nvPr>
            <p:ph type="body" idx="1"/>
          </p:nvPr>
        </p:nvSpPr>
        <p:spPr>
          <a:xfrm>
            <a:off x="701040" y="3613975"/>
            <a:ext cx="5608320" cy="5215991"/>
          </a:xfrm>
        </p:spPr>
        <p:txBody>
          <a:bodyPr/>
          <a:lstStyle/>
          <a:p>
            <a:r>
              <a:rPr lang="en-US" dirty="0"/>
              <a:t>Clinically unstable obstetric patients (pregnant or postpartum) at risk for rapid deterioration are usually transferred to a higher level of care. Because obstetric patients with sepsis are younger, usually with fewer comorbidities, and are generally healthier as compared to the overall population, these patients tend to withstand the challenges of sepsis for a longer time period but can then rapidly deteriorate.9 Maternal physiologic changes such as an elevated heart rate and lower blood pressure can mask some of the signs of clinical deterioration. The decision to transfer an obstetric patient to a higher level of care should be made by a multidisciplinary team, including the obstetrician, anesthesiologist, nurse, the ICU critical</a:t>
            </a:r>
          </a:p>
          <a:p>
            <a:r>
              <a:rPr lang="en-US" dirty="0"/>
              <a:t>care physician (and if appropriate, the neonatologist/ pediatrician). Because facilities may have different resources in their obstetric units for the support of a patient with sepsis, decisions such as a transfer to ICU should be based on the capabilities of each facility.</a:t>
            </a:r>
          </a:p>
          <a:p>
            <a:endParaRPr lang="en-US" dirty="0"/>
          </a:p>
          <a:p>
            <a:pPr algn="l"/>
            <a:r>
              <a:rPr lang="en-US" b="0" i="0" u="none" strike="noStrike" baseline="0" dirty="0"/>
              <a:t>The diagnostic challenge arises from the fact that maternal sepsis often does not present with the symptoms typically present in the non-obstetric population. Fever may not be present at diagnosis and may never develop.13 With labor, there can be an increase in lactic acid in the second stage in the absence of infection.14  Differentiating uncomplicated chorioamnionitis/intraamniotic infection from sepsis may be more challenging. A woman with chorioamnionitis/ intraamniotic infection may be febrile and tachycardic due to infection, may have an elevated lactic acid level from labor, but not have the criteria for organ dysfunction (hence, diagnosis of sepsis). Fortunately, the initial steps for treatment of chorioamnionitis/intraamniotic infection and sepsis are similar (i.e. initiation of broad spectrum antibiotics and adequate fluid resuscitation).8 With improvements in the recognition of the source of maternal fever, appropriate treatment will be easier to implement.</a:t>
            </a:r>
            <a:endParaRPr lang="en-US" dirty="0"/>
          </a:p>
        </p:txBody>
      </p:sp>
      <p:sp>
        <p:nvSpPr>
          <p:cNvPr id="4" name="Slide Number Placeholder 3"/>
          <p:cNvSpPr>
            <a:spLocks noGrp="1"/>
          </p:cNvSpPr>
          <p:nvPr>
            <p:ph type="sldNum" sz="quarter" idx="5"/>
          </p:nvPr>
        </p:nvSpPr>
        <p:spPr/>
        <p:txBody>
          <a:bodyPr/>
          <a:lstStyle/>
          <a:p>
            <a:fld id="{1B9E0CD8-0744-444F-8A55-1424E9A189EE}" type="slidenum">
              <a:rPr lang="en-US" smtClean="0"/>
              <a:t>10</a:t>
            </a:fld>
            <a:endParaRPr lang="en-US"/>
          </a:p>
        </p:txBody>
      </p:sp>
    </p:spTree>
    <p:extLst>
      <p:ext uri="{BB962C8B-B14F-4D97-AF65-F5344CB8AC3E}">
        <p14:creationId xmlns:p14="http://schemas.microsoft.com/office/powerpoint/2010/main" val="330327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9E0CD8-0744-444F-8A55-1424E9A189EE}" type="slidenum">
              <a:rPr lang="en-US" smtClean="0"/>
              <a:t>11</a:t>
            </a:fld>
            <a:endParaRPr lang="en-US"/>
          </a:p>
        </p:txBody>
      </p:sp>
    </p:spTree>
    <p:extLst>
      <p:ext uri="{BB962C8B-B14F-4D97-AF65-F5344CB8AC3E}">
        <p14:creationId xmlns:p14="http://schemas.microsoft.com/office/powerpoint/2010/main" val="4225120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206621"/>
          </a:xfrm>
        </p:spPr>
        <p:txBody>
          <a:bodyPr/>
          <a:lstStyle/>
          <a:p>
            <a:r>
              <a:rPr lang="en-US" dirty="0"/>
              <a:t>Source Control:  If patients have no improvement with initial resuscitation with antibiotics/fluids</a:t>
            </a:r>
          </a:p>
          <a:p>
            <a:r>
              <a:rPr lang="en-US" dirty="0"/>
              <a:t>Patients with identified sources of infection that are amenable to percutaneous drainage should:</a:t>
            </a:r>
          </a:p>
          <a:p>
            <a:r>
              <a:rPr lang="en-US" dirty="0"/>
              <a:t>Undergo consultation with interventional radiology and assessment for possible drainage.</a:t>
            </a:r>
          </a:p>
          <a:p>
            <a:r>
              <a:rPr lang="en-US" dirty="0"/>
              <a:t>Consider consultation with infectious disease if appropriate.</a:t>
            </a:r>
          </a:p>
          <a:p>
            <a:r>
              <a:rPr lang="en-US" dirty="0"/>
              <a:t>Patients with identified sources of infection requiring surgery should undergo consultation with:</a:t>
            </a:r>
          </a:p>
          <a:p>
            <a:r>
              <a:rPr lang="en-US" dirty="0"/>
              <a:t>Gynecologic surgeon for procedures such as dilatation and curettage for retained products, hysterectomy for necrotizing GAS uterine infection, or drainage of pelvic or perineal abscess not amenable to percutaneous drainage by interventional radiology.</a:t>
            </a:r>
          </a:p>
          <a:p>
            <a:r>
              <a:rPr lang="en-US" dirty="0"/>
              <a:t>General surgeon for procedures such as drainage of abdominal abscess, appendectomy, cholecystectomy, or debridement for necrotizing fasciitis. Early surgical consultation is strongly recommended for any concerns regarding necrotizing skin and soft tissue infections.</a:t>
            </a:r>
          </a:p>
          <a:p>
            <a:r>
              <a:rPr lang="en-US" dirty="0"/>
              <a:t>Patients with identified sources of infection that are too small or not amenable to percutaneous drainage, or patients with undetected sources, or patients with refractory fevers despite antibiotics and supportive measures:</a:t>
            </a:r>
          </a:p>
          <a:p>
            <a:r>
              <a:rPr lang="en-US" dirty="0"/>
              <a:t>Consider consultation with infectious disease or maternal fetal medicine.</a:t>
            </a:r>
          </a:p>
          <a:p>
            <a:r>
              <a:rPr lang="en-US" dirty="0"/>
              <a:t>Also consider imaging studies to detect occult abscess or other infections.</a:t>
            </a:r>
          </a:p>
          <a:p>
            <a:endParaRPr lang="en-US" dirty="0"/>
          </a:p>
        </p:txBody>
      </p:sp>
      <p:sp>
        <p:nvSpPr>
          <p:cNvPr id="4" name="Slide Number Placeholder 3"/>
          <p:cNvSpPr>
            <a:spLocks noGrp="1"/>
          </p:cNvSpPr>
          <p:nvPr>
            <p:ph type="sldNum" sz="quarter" idx="5"/>
          </p:nvPr>
        </p:nvSpPr>
        <p:spPr/>
        <p:txBody>
          <a:bodyPr/>
          <a:lstStyle/>
          <a:p>
            <a:fld id="{1B9E0CD8-0744-444F-8A55-1424E9A189EE}" type="slidenum">
              <a:rPr lang="en-US" smtClean="0"/>
              <a:t>12</a:t>
            </a:fld>
            <a:endParaRPr lang="en-US"/>
          </a:p>
        </p:txBody>
      </p:sp>
    </p:spTree>
    <p:extLst>
      <p:ext uri="{BB962C8B-B14F-4D97-AF65-F5344CB8AC3E}">
        <p14:creationId xmlns:p14="http://schemas.microsoft.com/office/powerpoint/2010/main" val="3730983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104775"/>
            <a:ext cx="3151188" cy="1771650"/>
          </a:xfrm>
        </p:spPr>
      </p:sp>
      <p:sp>
        <p:nvSpPr>
          <p:cNvPr id="3" name="Notes Placeholder 2"/>
          <p:cNvSpPr>
            <a:spLocks noGrp="1"/>
          </p:cNvSpPr>
          <p:nvPr>
            <p:ph type="body" idx="1"/>
          </p:nvPr>
        </p:nvSpPr>
        <p:spPr>
          <a:xfrm>
            <a:off x="701040" y="2045208"/>
            <a:ext cx="5935472" cy="6983275"/>
          </a:xfrm>
        </p:spPr>
        <p:txBody>
          <a:bodyPr/>
          <a:lstStyle/>
          <a:p>
            <a:r>
              <a:rPr lang="en-US" sz="1000" dirty="0"/>
              <a:t>Indications for Delivery</a:t>
            </a:r>
          </a:p>
          <a:p>
            <a:r>
              <a:rPr lang="en-US" sz="1000" dirty="0"/>
              <a:t>The Society for Maternal-Fetal Medicine (SMFM) concludes sepsis by itself “is not an immediate indication for delivery (except in cases of chorioamnionitis/intraamniotic infection).”1 Rather, the timing of delivery in a pregnant woman who is septic should be individualized, taking into consideration gestational age and maternal-fetal status. Because improving maternal hemodynamics often improves fetal status, cesarean delivery is usually reserved for supervening obstetric indications after the woman is stabilized by instituting appropriate supportive and antibiotic therapy. When chorioamnionitis/intraamniotic infection is the source of infection in sepsis, delivery is indicated with the mode of delivery (cesarean vs. vaginal) and exact timing determined by maternal and fetal condition. The SMFM says “corticosteroids for fetal lung maturity are not contraindicated" in sepsis.1</a:t>
            </a:r>
          </a:p>
          <a:p>
            <a:endParaRPr lang="en-US" sz="1000" dirty="0"/>
          </a:p>
          <a:p>
            <a:r>
              <a:rPr lang="en-US" sz="1000" dirty="0"/>
              <a:t>Anesthetic Considerations </a:t>
            </a:r>
          </a:p>
          <a:p>
            <a:r>
              <a:rPr lang="en-US" sz="1000" dirty="0"/>
              <a:t>(Refer to Part II: Distinguishing Chorioamnionitis/ Intraamniotic Infection from Sepsis) In patients with bacteremia, there is thought to be a theoretical increased risk of meningitis or spinal epidural abscess with neuraxial procedures due to seeding of the meninges, subarachnoid, or epidural space. Given the low rate at which this occurs, no study to date has been powered to exclude this possibility. We provide this information to help clinicians decide whether to provide neuraxial anesthesia. It is ultimately the decision of the anesthesiologist whether or not to perform neuraxial</a:t>
            </a:r>
          </a:p>
          <a:p>
            <a:r>
              <a:rPr lang="en-US" sz="1000" dirty="0"/>
              <a:t>procedures.</a:t>
            </a:r>
          </a:p>
          <a:p>
            <a:endParaRPr lang="en-US" sz="1000" dirty="0"/>
          </a:p>
          <a:p>
            <a:pPr algn="l"/>
            <a:r>
              <a:rPr lang="en-US" sz="1000" dirty="0">
                <a:solidFill>
                  <a:srgbClr val="5AD2C0"/>
                </a:solidFill>
              </a:rPr>
              <a:t>Screen positive patients </a:t>
            </a:r>
          </a:p>
          <a:p>
            <a:pPr algn="l"/>
            <a:r>
              <a:rPr lang="en-US" sz="1000" dirty="0">
                <a:solidFill>
                  <a:srgbClr val="000000"/>
                </a:solidFill>
              </a:rPr>
              <a:t>In a patient with confirmed or suspected bacteremia, a thorough assessment should be performed, including a history, physical exam, and review of laboratory values.</a:t>
            </a:r>
          </a:p>
          <a:p>
            <a:pPr algn="l"/>
            <a:r>
              <a:rPr lang="en-US" sz="1000" dirty="0">
                <a:solidFill>
                  <a:srgbClr val="000000"/>
                </a:solidFill>
              </a:rPr>
              <a:t>As previously covered, it is not uncommon for pregnant women to have elevated WBC counts or lactic acid as a result of the labor process itself.2-3 In patients diagnosed  with chorioamnionitis, there is a reported incidence of bacteremia in 5-12% of patients.4 Two studies with a total of 810 patients diagnosed with chorioamnionitis receiving neuraxial procedures assess outcomes. Many patients were febrile at the time of neuraxial procedure placement without prior antibiotic therapy; both studies did not report any cases of spinal epidural abscess or meningitis.5-6 Because it is rare a neuraxial infection occurs</a:t>
            </a:r>
          </a:p>
          <a:p>
            <a:pPr algn="l"/>
            <a:r>
              <a:rPr lang="en-US" sz="1000" dirty="0">
                <a:solidFill>
                  <a:srgbClr val="000000"/>
                </a:solidFill>
              </a:rPr>
              <a:t>after a neuraxial procedure in patients with suspected bacteremia, consideration should be given to the higher risk of failed intubation in pregnant women (1 in 390).7 We recommend an anesthesiologist perform neuraxial procedures in patients at risk for bacteremia. Prior to neuraxial procedures, appropriate preprocedural antibiotic therapy should be administered and infusion(s) completed,</a:t>
            </a:r>
          </a:p>
          <a:p>
            <a:pPr algn="l"/>
            <a:r>
              <a:rPr lang="en-US" sz="1000" dirty="0">
                <a:solidFill>
                  <a:srgbClr val="000000"/>
                </a:solidFill>
              </a:rPr>
              <a:t>as research has shown that antibiotic therapy administered prior to neuraxial procedures mitigates this risk.4,8-9</a:t>
            </a:r>
          </a:p>
          <a:p>
            <a:pPr algn="l"/>
            <a:endParaRPr lang="en-US" sz="1000" dirty="0">
              <a:solidFill>
                <a:srgbClr val="000000"/>
              </a:solidFill>
            </a:endParaRPr>
          </a:p>
          <a:p>
            <a:pPr algn="l"/>
            <a:r>
              <a:rPr lang="en-US" sz="1000" dirty="0">
                <a:solidFill>
                  <a:srgbClr val="5AD2C0"/>
                </a:solidFill>
              </a:rPr>
              <a:t>Sepsis/septic shock</a:t>
            </a:r>
          </a:p>
          <a:p>
            <a:pPr algn="l"/>
            <a:r>
              <a:rPr lang="en-US" sz="1000" dirty="0">
                <a:solidFill>
                  <a:srgbClr val="000000"/>
                </a:solidFill>
              </a:rPr>
              <a:t>In a patient with clinical signs and/or symptoms consistent with a diagnosis of sepsis or septic shock, avoidance of neuraxial procedures should be strongly considered in the risk assessment. The physiologic status of the patient with sepsis or septic shock is compromised and the cardiovascular effects of a neuraxial block technique may cause further detriment in an already critical clinical situation, with high potential for maternal (and fetal) morbidity and mortality.</a:t>
            </a:r>
            <a:endParaRPr lang="en-US" sz="1000" dirty="0"/>
          </a:p>
        </p:txBody>
      </p:sp>
      <p:sp>
        <p:nvSpPr>
          <p:cNvPr id="4" name="Slide Number Placeholder 3"/>
          <p:cNvSpPr>
            <a:spLocks noGrp="1"/>
          </p:cNvSpPr>
          <p:nvPr>
            <p:ph type="sldNum" sz="quarter" idx="5"/>
          </p:nvPr>
        </p:nvSpPr>
        <p:spPr/>
        <p:txBody>
          <a:bodyPr/>
          <a:lstStyle/>
          <a:p>
            <a:fld id="{1B9E0CD8-0744-444F-8A55-1424E9A189EE}" type="slidenum">
              <a:rPr lang="en-US" smtClean="0"/>
              <a:t>13</a:t>
            </a:fld>
            <a:endParaRPr lang="en-US"/>
          </a:p>
        </p:txBody>
      </p:sp>
    </p:spTree>
    <p:extLst>
      <p:ext uri="{BB962C8B-B14F-4D97-AF65-F5344CB8AC3E}">
        <p14:creationId xmlns:p14="http://schemas.microsoft.com/office/powerpoint/2010/main" val="2180628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9E0CD8-0744-444F-8A55-1424E9A189EE}" type="slidenum">
              <a:rPr lang="en-US" smtClean="0"/>
              <a:t>14</a:t>
            </a:fld>
            <a:endParaRPr lang="en-US"/>
          </a:p>
        </p:txBody>
      </p:sp>
      <p:pic>
        <p:nvPicPr>
          <p:cNvPr id="5" name="Picture 4">
            <a:extLst>
              <a:ext uri="{FF2B5EF4-FFF2-40B4-BE49-F238E27FC236}">
                <a16:creationId xmlns:a16="http://schemas.microsoft.com/office/drawing/2014/main" id="{93AA7980-8A46-479F-88A7-E67028A9F8B6}"/>
              </a:ext>
            </a:extLst>
          </p:cNvPr>
          <p:cNvPicPr>
            <a:picLocks noChangeAspect="1"/>
          </p:cNvPicPr>
          <p:nvPr/>
        </p:nvPicPr>
        <p:blipFill>
          <a:blip r:embed="rId3"/>
          <a:stretch>
            <a:fillRect/>
          </a:stretch>
        </p:blipFill>
        <p:spPr>
          <a:xfrm>
            <a:off x="958088" y="5228643"/>
            <a:ext cx="5216651" cy="1361528"/>
          </a:xfrm>
          <a:prstGeom prst="rect">
            <a:avLst/>
          </a:prstGeom>
        </p:spPr>
      </p:pic>
    </p:spTree>
    <p:extLst>
      <p:ext uri="{BB962C8B-B14F-4D97-AF65-F5344CB8AC3E}">
        <p14:creationId xmlns:p14="http://schemas.microsoft.com/office/powerpoint/2010/main" val="290215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Sepsis Care</a:t>
            </a:r>
          </a:p>
          <a:p>
            <a:r>
              <a:rPr lang="en-US" dirty="0"/>
              <a:t>Although not specifically studied in cases of maternal sepsis (a younger population), survivors of sepsis can have cognitive</a:t>
            </a:r>
          </a:p>
          <a:p>
            <a:r>
              <a:rPr lang="en-US" dirty="0"/>
              <a:t>impairment, psychologic sequelae, higher rates of re-hospitalization, recurrent infection and death.2 This may be similar to</a:t>
            </a:r>
          </a:p>
          <a:p>
            <a:r>
              <a:rPr lang="en-US" dirty="0"/>
              <a:t>the well described post-ICU syndrome. Patients should be promptly referred for rehabilitation for weakness and cognitive</a:t>
            </a:r>
          </a:p>
          <a:p>
            <a:r>
              <a:rPr lang="en-US" dirty="0"/>
              <a:t>impairment. All patients should be screened for depression, anxiety, and post-traumatic stress disorder and receive</a:t>
            </a:r>
          </a:p>
          <a:p>
            <a:r>
              <a:rPr lang="en-US" dirty="0"/>
              <a:t>prompt treatment. Patients should establish a relationship with a primary care physician to assure multi-disciplinary</a:t>
            </a:r>
          </a:p>
          <a:p>
            <a:r>
              <a:rPr lang="en-US" dirty="0"/>
              <a:t>follow-up and treatment. Surveys of adult sepsis survivors indicate that many patients report continuing difficulties with</a:t>
            </a:r>
          </a:p>
          <a:p>
            <a:r>
              <a:rPr lang="en-US" dirty="0"/>
              <a:t>anxiety, depression, fatigue and sleep disturbance indicating the need for support services during hospitalization and post</a:t>
            </a:r>
          </a:p>
          <a:p>
            <a:r>
              <a:rPr lang="en-US" dirty="0"/>
              <a:t>discharge.3</a:t>
            </a:r>
          </a:p>
        </p:txBody>
      </p:sp>
      <p:sp>
        <p:nvSpPr>
          <p:cNvPr id="4" name="Slide Number Placeholder 3"/>
          <p:cNvSpPr>
            <a:spLocks noGrp="1"/>
          </p:cNvSpPr>
          <p:nvPr>
            <p:ph type="sldNum" sz="quarter" idx="5"/>
          </p:nvPr>
        </p:nvSpPr>
        <p:spPr/>
        <p:txBody>
          <a:bodyPr/>
          <a:lstStyle/>
          <a:p>
            <a:fld id="{1B9E0CD8-0744-444F-8A55-1424E9A189EE}" type="slidenum">
              <a:rPr lang="en-US" smtClean="0"/>
              <a:t>15</a:t>
            </a:fld>
            <a:endParaRPr lang="en-US"/>
          </a:p>
        </p:txBody>
      </p:sp>
    </p:spTree>
    <p:extLst>
      <p:ext uri="{BB962C8B-B14F-4D97-AF65-F5344CB8AC3E}">
        <p14:creationId xmlns:p14="http://schemas.microsoft.com/office/powerpoint/2010/main" val="2350732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9E0CD8-0744-444F-8A55-1424E9A189EE}" type="slidenum">
              <a:rPr lang="en-US" smtClean="0"/>
              <a:t>16</a:t>
            </a:fld>
            <a:endParaRPr lang="en-US"/>
          </a:p>
        </p:txBody>
      </p:sp>
    </p:spTree>
    <p:extLst>
      <p:ext uri="{BB962C8B-B14F-4D97-AF65-F5344CB8AC3E}">
        <p14:creationId xmlns:p14="http://schemas.microsoft.com/office/powerpoint/2010/main" val="1596002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a ‘trigger-based early warning tool’ is to get a provider to </a:t>
            </a:r>
          </a:p>
          <a:p>
            <a:r>
              <a:rPr lang="en-US" dirty="0"/>
              <a:t>the bedside quickly to more closely evaluate the patient and </a:t>
            </a:r>
          </a:p>
          <a:p>
            <a:r>
              <a:rPr lang="en-US" dirty="0"/>
              <a:t>determine next steps; it is not meant to add further complexity or </a:t>
            </a:r>
          </a:p>
          <a:p>
            <a:r>
              <a:rPr lang="en-US" dirty="0"/>
              <a:t>diagnose illness</a:t>
            </a:r>
          </a:p>
          <a:p>
            <a:r>
              <a:rPr lang="en-US" dirty="0"/>
              <a:t>• Early recognition &amp; targeted management are key to risk reduction </a:t>
            </a:r>
          </a:p>
          <a:p>
            <a:r>
              <a:rPr lang="en-US" dirty="0"/>
              <a:t>and successful clinical outcomes in maternal illness</a:t>
            </a:r>
          </a:p>
          <a:p>
            <a:r>
              <a:rPr lang="en-US" dirty="0"/>
              <a:t>• Evaluation &amp; diagnostic criteria need to account for alterations in </a:t>
            </a:r>
          </a:p>
          <a:p>
            <a:r>
              <a:rPr lang="en-US" dirty="0"/>
              <a:t>maternal hemodynamics, respiratory function, and renal function due </a:t>
            </a:r>
          </a:p>
          <a:p>
            <a:r>
              <a:rPr lang="en-US" dirty="0"/>
              <a:t>to pregnancy physiology</a:t>
            </a:r>
          </a:p>
          <a:p>
            <a:r>
              <a:rPr lang="en-US" dirty="0"/>
              <a:t>• Increasing evidence indicates that standardization of care improves </a:t>
            </a:r>
          </a:p>
          <a:p>
            <a:r>
              <a:rPr lang="en-US" dirty="0"/>
              <a:t>patient outcomes</a:t>
            </a:r>
          </a:p>
        </p:txBody>
      </p:sp>
      <p:sp>
        <p:nvSpPr>
          <p:cNvPr id="4" name="Slide Number Placeholder 3"/>
          <p:cNvSpPr>
            <a:spLocks noGrp="1"/>
          </p:cNvSpPr>
          <p:nvPr>
            <p:ph type="sldNum" sz="quarter" idx="5"/>
          </p:nvPr>
        </p:nvSpPr>
        <p:spPr/>
        <p:txBody>
          <a:bodyPr/>
          <a:lstStyle/>
          <a:p>
            <a:fld id="{1B9E0CD8-0744-444F-8A55-1424E9A189EE}" type="slidenum">
              <a:rPr lang="en-US" smtClean="0"/>
              <a:t>17</a:t>
            </a:fld>
            <a:endParaRPr lang="en-US"/>
          </a:p>
        </p:txBody>
      </p:sp>
    </p:spTree>
    <p:extLst>
      <p:ext uri="{BB962C8B-B14F-4D97-AF65-F5344CB8AC3E}">
        <p14:creationId xmlns:p14="http://schemas.microsoft.com/office/powerpoint/2010/main" val="2716436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9E0CD8-0744-444F-8A55-1424E9A189EE}" type="slidenum">
              <a:rPr lang="en-US" smtClean="0"/>
              <a:t>18</a:t>
            </a:fld>
            <a:endParaRPr lang="en-US"/>
          </a:p>
        </p:txBody>
      </p:sp>
    </p:spTree>
    <p:extLst>
      <p:ext uri="{BB962C8B-B14F-4D97-AF65-F5344CB8AC3E}">
        <p14:creationId xmlns:p14="http://schemas.microsoft.com/office/powerpoint/2010/main" val="2770081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E0CD8-0744-444F-8A55-1424E9A189EE}" type="slidenum">
              <a:rPr lang="en-US" smtClean="0"/>
              <a:t>19</a:t>
            </a:fld>
            <a:endParaRPr lang="en-US"/>
          </a:p>
        </p:txBody>
      </p:sp>
    </p:spTree>
    <p:extLst>
      <p:ext uri="{BB962C8B-B14F-4D97-AF65-F5344CB8AC3E}">
        <p14:creationId xmlns:p14="http://schemas.microsoft.com/office/powerpoint/2010/main" val="241874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9E0CD8-0744-444F-8A55-1424E9A189EE}" type="slidenum">
              <a:rPr lang="en-US" smtClean="0"/>
              <a:t>2</a:t>
            </a:fld>
            <a:endParaRPr lang="en-US"/>
          </a:p>
        </p:txBody>
      </p:sp>
    </p:spTree>
    <p:extLst>
      <p:ext uri="{BB962C8B-B14F-4D97-AF65-F5344CB8AC3E}">
        <p14:creationId xmlns:p14="http://schemas.microsoft.com/office/powerpoint/2010/main" val="352423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E0CD8-0744-444F-8A55-1424E9A189EE}" type="slidenum">
              <a:rPr lang="en-US" smtClean="0"/>
              <a:t>20</a:t>
            </a:fld>
            <a:endParaRPr lang="en-US"/>
          </a:p>
        </p:txBody>
      </p:sp>
    </p:spTree>
    <p:extLst>
      <p:ext uri="{BB962C8B-B14F-4D97-AF65-F5344CB8AC3E}">
        <p14:creationId xmlns:p14="http://schemas.microsoft.com/office/powerpoint/2010/main" val="2331240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E0CD8-0744-444F-8A55-1424E9A189EE}" type="slidenum">
              <a:rPr lang="en-US" smtClean="0"/>
              <a:t>21</a:t>
            </a:fld>
            <a:endParaRPr lang="en-US"/>
          </a:p>
        </p:txBody>
      </p:sp>
    </p:spTree>
    <p:extLst>
      <p:ext uri="{BB962C8B-B14F-4D97-AF65-F5344CB8AC3E}">
        <p14:creationId xmlns:p14="http://schemas.microsoft.com/office/powerpoint/2010/main" val="1250903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E0CD8-0744-444F-8A55-1424E9A189EE}" type="slidenum">
              <a:rPr lang="en-US" smtClean="0"/>
              <a:t>22</a:t>
            </a:fld>
            <a:endParaRPr lang="en-US"/>
          </a:p>
        </p:txBody>
      </p:sp>
    </p:spTree>
    <p:extLst>
      <p:ext uri="{BB962C8B-B14F-4D97-AF65-F5344CB8AC3E}">
        <p14:creationId xmlns:p14="http://schemas.microsoft.com/office/powerpoint/2010/main" val="2917867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E0CD8-0744-444F-8A55-1424E9A189EE}" type="slidenum">
              <a:rPr lang="en-US" smtClean="0"/>
              <a:t>23</a:t>
            </a:fld>
            <a:endParaRPr lang="en-US"/>
          </a:p>
        </p:txBody>
      </p:sp>
    </p:spTree>
    <p:extLst>
      <p:ext uri="{BB962C8B-B14F-4D97-AF65-F5344CB8AC3E}">
        <p14:creationId xmlns:p14="http://schemas.microsoft.com/office/powerpoint/2010/main" val="4017557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E0CD8-0744-444F-8A55-1424E9A189EE}" type="slidenum">
              <a:rPr lang="en-US" smtClean="0"/>
              <a:t>24</a:t>
            </a:fld>
            <a:endParaRPr lang="en-US"/>
          </a:p>
        </p:txBody>
      </p:sp>
    </p:spTree>
    <p:extLst>
      <p:ext uri="{BB962C8B-B14F-4D97-AF65-F5344CB8AC3E}">
        <p14:creationId xmlns:p14="http://schemas.microsoft.com/office/powerpoint/2010/main" val="669338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Maternal sepsis is a leading cause of maternal morbidity and mortality. Recognition of maternal sepsis remains a challenge for health care workers as the signs and symptoms of maternal sepsis often overlap with the normal physiologic changes of pregnancy. Implementation of a simple bedside screen with immediate evaluation if the screen is positive may aid in the early diagnosis of maternal sepsis and timely treatment. Once diagnosed, appropriate antibiotics should be  initiated within the first hour, and hypoperfusion corrected. Further evaluation for end-organ damage and a search for etiologies of maternal sepsis and application of source control measures may reduce morbidity and mortality. If the patient is in septic shock or not responding to initial treatment, rapid escalation of care with multidisciplinary collaboration is necessary to optimize outcomes. Adverse pregnancy outcomes occur in association with maternal sepsis, and should be anticipated and prevented when possible or managed appropriately when they occur. In summary, early recognition, focused evaluation, and expedient treatment tailored to the most likely etiology of maternal sepsis, including aggressive source control, are necessary steps to reduce maternal morbidity and mortality from sepsis. </a:t>
            </a:r>
          </a:p>
        </p:txBody>
      </p:sp>
      <p:sp>
        <p:nvSpPr>
          <p:cNvPr id="4" name="Slide Number Placeholder 3"/>
          <p:cNvSpPr>
            <a:spLocks noGrp="1"/>
          </p:cNvSpPr>
          <p:nvPr>
            <p:ph type="sldNum" sz="quarter" idx="5"/>
          </p:nvPr>
        </p:nvSpPr>
        <p:spPr/>
        <p:txBody>
          <a:bodyPr/>
          <a:lstStyle/>
          <a:p>
            <a:fld id="{1B9E0CD8-0744-444F-8A55-1424E9A189EE}" type="slidenum">
              <a:rPr lang="en-US" smtClean="0"/>
              <a:t>25</a:t>
            </a:fld>
            <a:endParaRPr lang="en-US"/>
          </a:p>
        </p:txBody>
      </p:sp>
    </p:spTree>
    <p:extLst>
      <p:ext uri="{BB962C8B-B14F-4D97-AF65-F5344CB8AC3E}">
        <p14:creationId xmlns:p14="http://schemas.microsoft.com/office/powerpoint/2010/main" val="386467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quality improvement toolkits for hemorrhage and hypertension have been instrumental in driving reductions</a:t>
            </a:r>
          </a:p>
          <a:p>
            <a:r>
              <a:rPr lang="en-US" dirty="0"/>
              <a:t>in maternal mortality and morbidity, and there are similar opportunities for improving outcomes for women who</a:t>
            </a:r>
          </a:p>
          <a:p>
            <a:r>
              <a:rPr lang="en-US" dirty="0"/>
              <a:t>experience maternal sepsis. We have created simple and practical approaches to care that make adoption of our CMQCC</a:t>
            </a:r>
          </a:p>
          <a:p>
            <a:r>
              <a:rPr lang="en-US" dirty="0"/>
              <a:t>toolkits much more likely to succeed. Here, we present a two-step approach for the diagnosis of sepsis that is designed to</a:t>
            </a:r>
          </a:p>
          <a:p>
            <a:r>
              <a:rPr lang="en-US" dirty="0"/>
              <a:t>reduce false-positive and false-negative cases. In addition, we provide practical implementation aids for support bundles,</a:t>
            </a:r>
          </a:p>
          <a:p>
            <a:r>
              <a:rPr lang="en-US" dirty="0"/>
              <a:t>antibiotic choices, and navigation through the Centers for Medicare and Medicaid Services (CMS) Sepsis-1 protocols.10</a:t>
            </a:r>
          </a:p>
        </p:txBody>
      </p:sp>
      <p:sp>
        <p:nvSpPr>
          <p:cNvPr id="4" name="Slide Number Placeholder 3"/>
          <p:cNvSpPr>
            <a:spLocks noGrp="1"/>
          </p:cNvSpPr>
          <p:nvPr>
            <p:ph type="sldNum" sz="quarter" idx="5"/>
          </p:nvPr>
        </p:nvSpPr>
        <p:spPr/>
        <p:txBody>
          <a:bodyPr/>
          <a:lstStyle/>
          <a:p>
            <a:fld id="{1B9E0CD8-0744-444F-8A55-1424E9A189EE}" type="slidenum">
              <a:rPr lang="en-US" smtClean="0"/>
              <a:t>3</a:t>
            </a:fld>
            <a:endParaRPr lang="en-US"/>
          </a:p>
        </p:txBody>
      </p:sp>
    </p:spTree>
    <p:extLst>
      <p:ext uri="{BB962C8B-B14F-4D97-AF65-F5344CB8AC3E}">
        <p14:creationId xmlns:p14="http://schemas.microsoft.com/office/powerpoint/2010/main" val="260925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present a two-step approach for the diagnosis of sepsis that is designed to</a:t>
            </a:r>
          </a:p>
          <a:p>
            <a:r>
              <a:rPr lang="en-US" dirty="0"/>
              <a:t>reduce false-positive and false-negative cases. In addition, we provide practical implementation aids for support bundles,</a:t>
            </a:r>
          </a:p>
          <a:p>
            <a:r>
              <a:rPr lang="en-US" dirty="0"/>
              <a:t>antibiotic choices, and navigation through the Centers for Medicare and Medicaid Services (CMS) Sepsis-1 protocols.10</a:t>
            </a:r>
          </a:p>
        </p:txBody>
      </p:sp>
      <p:sp>
        <p:nvSpPr>
          <p:cNvPr id="4" name="Slide Number Placeholder 3"/>
          <p:cNvSpPr>
            <a:spLocks noGrp="1"/>
          </p:cNvSpPr>
          <p:nvPr>
            <p:ph type="sldNum" sz="quarter" idx="5"/>
          </p:nvPr>
        </p:nvSpPr>
        <p:spPr/>
        <p:txBody>
          <a:bodyPr/>
          <a:lstStyle/>
          <a:p>
            <a:fld id="{1B9E0CD8-0744-444F-8A55-1424E9A189EE}" type="slidenum">
              <a:rPr lang="en-US" smtClean="0"/>
              <a:t>4</a:t>
            </a:fld>
            <a:endParaRPr lang="en-US"/>
          </a:p>
        </p:txBody>
      </p:sp>
    </p:spTree>
    <p:extLst>
      <p:ext uri="{BB962C8B-B14F-4D97-AF65-F5344CB8AC3E}">
        <p14:creationId xmlns:p14="http://schemas.microsoft.com/office/powerpoint/2010/main" val="155465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I. Screening and Diagnosis of Sepsis 10-18</a:t>
            </a:r>
          </a:p>
          <a:p>
            <a:r>
              <a:rPr lang="en-US" dirty="0"/>
              <a:t>PART II. Assessment and Treatment of Maternal Sepsis:  Care Bundles 19-23 </a:t>
            </a:r>
          </a:p>
          <a:p>
            <a:r>
              <a:rPr lang="en-US" dirty="0"/>
              <a:t>PART III. Assessment and Treatment of Maternal Sepsis: Antibiotics and Source Control 24-33</a:t>
            </a:r>
          </a:p>
          <a:p>
            <a:r>
              <a:rPr lang="en-US" dirty="0"/>
              <a:t>PART IV. Obstetric Considerations in the Case of Maternal Sepsis 34-35</a:t>
            </a:r>
          </a:p>
          <a:p>
            <a:r>
              <a:rPr lang="en-US" dirty="0"/>
              <a:t>PART V. Discharge Education 36-38</a:t>
            </a:r>
          </a:p>
          <a:p>
            <a:endParaRPr lang="en-US" dirty="0"/>
          </a:p>
        </p:txBody>
      </p:sp>
      <p:sp>
        <p:nvSpPr>
          <p:cNvPr id="4" name="Slide Number Placeholder 3"/>
          <p:cNvSpPr>
            <a:spLocks noGrp="1"/>
          </p:cNvSpPr>
          <p:nvPr>
            <p:ph type="sldNum" sz="quarter" idx="5"/>
          </p:nvPr>
        </p:nvSpPr>
        <p:spPr/>
        <p:txBody>
          <a:bodyPr/>
          <a:lstStyle/>
          <a:p>
            <a:fld id="{1B9E0CD8-0744-444F-8A55-1424E9A189EE}" type="slidenum">
              <a:rPr lang="en-US" smtClean="0"/>
              <a:t>5</a:t>
            </a:fld>
            <a:endParaRPr lang="en-US"/>
          </a:p>
        </p:txBody>
      </p:sp>
    </p:spTree>
    <p:extLst>
      <p:ext uri="{BB962C8B-B14F-4D97-AF65-F5344CB8AC3E}">
        <p14:creationId xmlns:p14="http://schemas.microsoft.com/office/powerpoint/2010/main" val="73999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400" dirty="0"/>
              <a:t>There is considerable controversy about both the definition of sepsis and what criteria to use to screen for sepsis in non-pregnant adults.</a:t>
            </a:r>
          </a:p>
          <a:p>
            <a:pPr marL="174708" indent="-174708">
              <a:buFont typeface="Arial" panose="020B0604020202020204" pitchFamily="34" charset="0"/>
              <a:buChar char="•"/>
            </a:pPr>
            <a:endParaRPr lang="en-US" sz="1400" dirty="0"/>
          </a:p>
          <a:p>
            <a:pPr marL="291179" indent="-291179">
              <a:buFont typeface="Arial" panose="020B0604020202020204" pitchFamily="34" charset="0"/>
              <a:buChar char="•"/>
            </a:pPr>
            <a:r>
              <a:rPr lang="en-US" sz="1400" dirty="0"/>
              <a:t>Notably, studies that evaluated sepsis criteria specifically excluded pregnant women. This limits their utility for maternal sepsis given the significant vital sign changes that occur during pregnancy.</a:t>
            </a:r>
          </a:p>
          <a:p>
            <a:pPr marL="291179" indent="-291179">
              <a:buFont typeface="Arial" panose="020B0604020202020204" pitchFamily="34" charset="0"/>
              <a:buChar char="•"/>
            </a:pPr>
            <a:endParaRPr lang="en-US" sz="1400" dirty="0"/>
          </a:p>
          <a:p>
            <a:pPr marL="291179" indent="-291179">
              <a:buFont typeface="Arial" panose="020B0604020202020204" pitchFamily="34" charset="0"/>
              <a:buChar char="•"/>
            </a:pPr>
            <a:endParaRPr lang="en-US" sz="1400" dirty="0"/>
          </a:p>
          <a:p>
            <a:pPr algn="l"/>
            <a:r>
              <a:rPr lang="en-US" sz="1400" dirty="0"/>
              <a:t>The World Health Organization (WHO) has defined maternal sepsis simply as a life-threatening condition with organ dysfunction resulting from infection during pregnancy, childbirth, post-abortion, or the postpartum period (up to 42 days).6 Defining the criteria for sepsis and organ dysfunction during pregnancy and labor has been challenging.</a:t>
            </a:r>
          </a:p>
        </p:txBody>
      </p:sp>
      <p:sp>
        <p:nvSpPr>
          <p:cNvPr id="4" name="Slide Number Placeholder 3"/>
          <p:cNvSpPr>
            <a:spLocks noGrp="1"/>
          </p:cNvSpPr>
          <p:nvPr>
            <p:ph type="sldNum" sz="quarter" idx="5"/>
          </p:nvPr>
        </p:nvSpPr>
        <p:spPr/>
        <p:txBody>
          <a:bodyPr/>
          <a:lstStyle/>
          <a:p>
            <a:fld id="{1B9E0CD8-0744-444F-8A55-1424E9A189EE}" type="slidenum">
              <a:rPr lang="en-US" smtClean="0"/>
              <a:t>6</a:t>
            </a:fld>
            <a:endParaRPr lang="en-US"/>
          </a:p>
        </p:txBody>
      </p:sp>
    </p:spTree>
    <p:extLst>
      <p:ext uri="{BB962C8B-B14F-4D97-AF65-F5344CB8AC3E}">
        <p14:creationId xmlns:p14="http://schemas.microsoft.com/office/powerpoint/2010/main" val="298499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82550"/>
            <a:ext cx="3113088" cy="1751013"/>
          </a:xfrm>
        </p:spPr>
      </p:sp>
      <p:sp>
        <p:nvSpPr>
          <p:cNvPr id="3" name="Notes Placeholder 2"/>
          <p:cNvSpPr>
            <a:spLocks noGrp="1"/>
          </p:cNvSpPr>
          <p:nvPr>
            <p:ph type="body" idx="1"/>
          </p:nvPr>
        </p:nvSpPr>
        <p:spPr>
          <a:xfrm>
            <a:off x="292100" y="1833564"/>
            <a:ext cx="6554724" cy="7379884"/>
          </a:xfrm>
        </p:spPr>
        <p:txBody>
          <a:bodyPr/>
          <a:lstStyle/>
          <a:p>
            <a:pPr algn="l"/>
            <a:r>
              <a:rPr lang="en-US" sz="1100" dirty="0">
                <a:solidFill>
                  <a:srgbClr val="D96228"/>
                </a:solidFill>
              </a:rPr>
              <a:t>A New Two-Step Approach to Screening</a:t>
            </a:r>
          </a:p>
          <a:p>
            <a:pPr algn="l"/>
            <a:r>
              <a:rPr lang="en-US" sz="1100" dirty="0">
                <a:solidFill>
                  <a:srgbClr val="000000"/>
                </a:solidFill>
              </a:rPr>
              <a:t>The California Maternal Quality Care Collaborative (CMQCC) proposes a new two-step approach for screening of pregnant women to reduce both false-positive and false-negative cases. We take advantage of the high sensitivity of an obstetrically modified SIRS screen as a first step and then follow with the high specificity of an evaluation for end organ injury using obstetrically modified laboratory ranges.</a:t>
            </a:r>
          </a:p>
          <a:p>
            <a:pPr algn="l"/>
            <a:endParaRPr lang="en-US" sz="1100" dirty="0">
              <a:solidFill>
                <a:srgbClr val="000000"/>
              </a:solidFill>
            </a:endParaRPr>
          </a:p>
          <a:p>
            <a:pPr algn="l"/>
            <a:r>
              <a:rPr lang="en-US" sz="1100" dirty="0">
                <a:solidFill>
                  <a:srgbClr val="5AD2C0"/>
                </a:solidFill>
              </a:rPr>
              <a:t>Advantage of a Two-Step Approach for Sepsis</a:t>
            </a:r>
          </a:p>
          <a:p>
            <a:pPr algn="l"/>
            <a:r>
              <a:rPr lang="en-US" sz="1100" dirty="0">
                <a:solidFill>
                  <a:srgbClr val="000000"/>
                </a:solidFill>
              </a:rPr>
              <a:t>Patients who meet two or more criteria of the initial sepsis screen (Step 1) and also meet one or more end organ injury criteria (Step 2) receive a diagnosis of sepsis. The two-step process allows for increased sensitivity resulting in fewer missed sepsis cases and also increased specificity resulting in fewer false-positive cases. This is similar to testing for syphilis, where venereal disease research laboratory (VDRL) test is used as a screening tool followed by the much more specific Treponema pallidum particle agglutination (TPPA) assay as the diagnostic test. Other groups that have struggled with diagnostic criteria for maternal sepsis have suggested a similar approach.13 This tactic has been in routine use in the obstetric units of three major health care systems in California: Dignity Health, Sutter Health, and Kaiser-Permanente.  Their experience has confirmed that approximately 2% of patients will screen positive, and these women are then followed with a second step (end organ injury evaluation) to confirm the diagnosis. In our clinical experience, this system rarely fails to identify patients with sepsis defined by end organ injury. </a:t>
            </a:r>
            <a:endParaRPr lang="en-US" sz="1100" dirty="0"/>
          </a:p>
          <a:p>
            <a:endParaRPr lang="en-US" sz="1100" dirty="0"/>
          </a:p>
          <a:p>
            <a:endParaRPr lang="en-US" sz="1100" dirty="0"/>
          </a:p>
          <a:p>
            <a:r>
              <a:rPr lang="en-US" sz="1100" dirty="0"/>
              <a:t>Step 1: Initial Sepsis Screen</a:t>
            </a:r>
          </a:p>
          <a:p>
            <a:r>
              <a:rPr lang="en-US" sz="1100" dirty="0"/>
              <a:t>Centers for Medicare and Medicaid Services (CMS) sepsis core measure and Sepsis-3 definitions of sepsis require a full evaluation for end organ injury in suspected sepsis.1 It would be costly over-intervention to initiate the complete organ injury panel of laboratory testing and interventions for every pregnant woman with a positive standard SIRS criterion; (recall the 63% of women with chorioamnionitis/ intraamniotic infection that have positive standard SIRS criteria). Therefore, we modified standard SIRS criteria to account for physiological changes of pregnancy in order to reduce false-positive cases during the initial sepsis screening. We based our approach on a recent meta-analysis of healthy pregnant women that found that two standard deviations from the mean for temperature,</a:t>
            </a:r>
          </a:p>
          <a:p>
            <a:r>
              <a:rPr lang="en-US" sz="1100" dirty="0"/>
              <a:t>heart rate, and respiratory rate were 38.1°C (100.6°F), 107 beats per minute, and 25 breaths per minute, respectively.  Assuming a normal distribution, patients meeting these thresholds for each criterion would occur 2.5% of the time.  It would be expected that approximately 2.5% or less (since two or more criteria are required) of patients may meet the proposed screening criteria due to physiological changes of pregnancy rather than infection.7 These criteria were rounded to ≥ 38.0°C (100.4°F), &gt; 110 beats per minute, and 24 breaths per minute. </a:t>
            </a:r>
          </a:p>
          <a:p>
            <a:pPr algn="l"/>
            <a:endParaRPr lang="en-US" sz="1100" dirty="0">
              <a:solidFill>
                <a:srgbClr val="5AD2C0"/>
              </a:solidFill>
            </a:endParaRPr>
          </a:p>
          <a:p>
            <a:pPr algn="l"/>
            <a:r>
              <a:rPr lang="en-US" sz="1100" dirty="0">
                <a:solidFill>
                  <a:srgbClr val="5AD2C0"/>
                </a:solidFill>
              </a:rPr>
              <a:t>Step 2: Confirmation of Sepsis</a:t>
            </a:r>
          </a:p>
          <a:p>
            <a:pPr algn="l"/>
            <a:r>
              <a:rPr lang="en-US" sz="1100" dirty="0">
                <a:solidFill>
                  <a:srgbClr val="000000"/>
                </a:solidFill>
              </a:rPr>
              <a:t>If the initial sepsis screen is positive ([two or more of the four elements from Box 1] with suspicion or evidence of infection), the next step is evaluation for end organ injury including laboratory studies listed in Box 2, and prompt bedside evaluation by a physician or other clinician with the ability to escalate care. While waiting for organ injury laboratory results, therapy should be promptly initiated (ideally within one hour) for infection with administration of antibiotics targeted for the presumed site and bolus of 1-2L intravenous fluids (IV).12 </a:t>
            </a:r>
          </a:p>
          <a:p>
            <a:pPr algn="l"/>
            <a:endParaRPr lang="en-US" sz="1100" dirty="0">
              <a:solidFill>
                <a:srgbClr val="000000"/>
              </a:solidFill>
            </a:endParaRPr>
          </a:p>
          <a:p>
            <a:pPr algn="l"/>
            <a:endParaRPr lang="en-US" sz="1100" dirty="0"/>
          </a:p>
        </p:txBody>
      </p:sp>
      <p:sp>
        <p:nvSpPr>
          <p:cNvPr id="4" name="Slide Number Placeholder 3"/>
          <p:cNvSpPr>
            <a:spLocks noGrp="1"/>
          </p:cNvSpPr>
          <p:nvPr>
            <p:ph type="sldNum" sz="quarter" idx="5"/>
          </p:nvPr>
        </p:nvSpPr>
        <p:spPr/>
        <p:txBody>
          <a:bodyPr/>
          <a:lstStyle/>
          <a:p>
            <a:fld id="{1B9E0CD8-0744-444F-8A55-1424E9A189EE}" type="slidenum">
              <a:rPr lang="en-US" smtClean="0"/>
              <a:t>7</a:t>
            </a:fld>
            <a:endParaRPr lang="en-US"/>
          </a:p>
        </p:txBody>
      </p:sp>
    </p:spTree>
    <p:extLst>
      <p:ext uri="{BB962C8B-B14F-4D97-AF65-F5344CB8AC3E}">
        <p14:creationId xmlns:p14="http://schemas.microsoft.com/office/powerpoint/2010/main" val="2411307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detect women with impending sepsis, all members of the clinical team should maintain a high index of suspicion and embrace non-hierarchical communication. All team members should feel empowered to speak up about a concern and know that their input is valued by the care team. Effective team communication enables members to relay relevant information in a way that is clear and understood. For example, if a nurse suspects infection in a patient who screens positive for two or more modified SIRS criteria, this may be sufficient to proceed to Step 2 for further evaluation.</a:t>
            </a:r>
          </a:p>
        </p:txBody>
      </p:sp>
      <p:sp>
        <p:nvSpPr>
          <p:cNvPr id="4" name="Slide Number Placeholder 3"/>
          <p:cNvSpPr>
            <a:spLocks noGrp="1"/>
          </p:cNvSpPr>
          <p:nvPr>
            <p:ph type="sldNum" sz="quarter" idx="5"/>
          </p:nvPr>
        </p:nvSpPr>
        <p:spPr/>
        <p:txBody>
          <a:bodyPr/>
          <a:lstStyle/>
          <a:p>
            <a:fld id="{1B9E0CD8-0744-444F-8A55-1424E9A189EE}" type="slidenum">
              <a:rPr lang="en-US" smtClean="0"/>
              <a:t>8</a:t>
            </a:fld>
            <a:endParaRPr lang="en-US"/>
          </a:p>
        </p:txBody>
      </p:sp>
    </p:spTree>
    <p:extLst>
      <p:ext uri="{BB962C8B-B14F-4D97-AF65-F5344CB8AC3E}">
        <p14:creationId xmlns:p14="http://schemas.microsoft.com/office/powerpoint/2010/main" val="112874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9E0CD8-0744-444F-8A55-1424E9A189EE}" type="slidenum">
              <a:rPr lang="en-US" smtClean="0"/>
              <a:t>9</a:t>
            </a:fld>
            <a:endParaRPr lang="en-US"/>
          </a:p>
        </p:txBody>
      </p:sp>
    </p:spTree>
    <p:extLst>
      <p:ext uri="{BB962C8B-B14F-4D97-AF65-F5344CB8AC3E}">
        <p14:creationId xmlns:p14="http://schemas.microsoft.com/office/powerpoint/2010/main" val="439682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latin typeface="Abadi" panose="020B06040201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latin typeface="Abadi Extra Light" panose="020B0204020104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8EAAF748-7C29-4892-B5A0-DAE9897DF7BC}" type="datetimeFigureOut">
              <a:rPr lang="en-US" smtClean="0"/>
              <a:t>9/1/21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6A38CB5-AF79-435F-BD4F-81E8A2B0CD12}" type="slidenum">
              <a:rPr lang="en-US" smtClean="0"/>
              <a:t>‹#›</a:t>
            </a:fld>
            <a:endParaRPr lang="en-US"/>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5648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AAF748-7C29-4892-B5A0-DAE9897DF7BC}" type="datetimeFigureOut">
              <a:rPr lang="en-US" smtClean="0"/>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38CB5-AF79-435F-BD4F-81E8A2B0CD12}" type="slidenum">
              <a:rPr lang="en-US" smtClean="0"/>
              <a:t>‹#›</a:t>
            </a:fld>
            <a:endParaRPr lang="en-US"/>
          </a:p>
        </p:txBody>
      </p:sp>
    </p:spTree>
    <p:extLst>
      <p:ext uri="{BB962C8B-B14F-4D97-AF65-F5344CB8AC3E}">
        <p14:creationId xmlns:p14="http://schemas.microsoft.com/office/powerpoint/2010/main" val="297547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AAF748-7C29-4892-B5A0-DAE9897DF7BC}" type="datetimeFigureOut">
              <a:rPr lang="en-US" smtClean="0"/>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38CB5-AF79-435F-BD4F-81E8A2B0CD12}" type="slidenum">
              <a:rPr lang="en-US" smtClean="0"/>
              <a:t>‹#›</a:t>
            </a:fld>
            <a:endParaRPr lang="en-US"/>
          </a:p>
        </p:txBody>
      </p:sp>
    </p:spTree>
    <p:extLst>
      <p:ext uri="{BB962C8B-B14F-4D97-AF65-F5344CB8AC3E}">
        <p14:creationId xmlns:p14="http://schemas.microsoft.com/office/powerpoint/2010/main" val="357798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5B3C2-E610-7B43-98F4-68986D245A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031EBD-4426-3346-AD28-F4B35C6CCC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BD0A43-5839-9D49-B888-E22266AA05AE}"/>
              </a:ext>
            </a:extLst>
          </p:cNvPr>
          <p:cNvSpPr>
            <a:spLocks noGrp="1"/>
          </p:cNvSpPr>
          <p:nvPr>
            <p:ph type="dt" sz="half" idx="10"/>
          </p:nvPr>
        </p:nvSpPr>
        <p:spPr/>
        <p:txBody>
          <a:bodyPr/>
          <a:lstStyle/>
          <a:p>
            <a:fld id="{8F431F88-4AA3-E346-ACE6-E4DFBD6631F4}" type="datetimeFigureOut">
              <a:rPr lang="en-US" smtClean="0"/>
              <a:t>9/1/21</a:t>
            </a:fld>
            <a:endParaRPr lang="en-US"/>
          </a:p>
        </p:txBody>
      </p:sp>
      <p:sp>
        <p:nvSpPr>
          <p:cNvPr id="5" name="Footer Placeholder 4">
            <a:extLst>
              <a:ext uri="{FF2B5EF4-FFF2-40B4-BE49-F238E27FC236}">
                <a16:creationId xmlns:a16="http://schemas.microsoft.com/office/drawing/2014/main" id="{B49A7C61-56F1-3D4F-891E-AF0378977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ADEEC-4DAB-6B4B-BC42-3F7CF9C9D763}"/>
              </a:ext>
            </a:extLst>
          </p:cNvPr>
          <p:cNvSpPr>
            <a:spLocks noGrp="1"/>
          </p:cNvSpPr>
          <p:nvPr>
            <p:ph type="sldNum" sz="quarter" idx="12"/>
          </p:nvPr>
        </p:nvSpPr>
        <p:spPr/>
        <p:txBody>
          <a:bodyPr/>
          <a:lstStyle/>
          <a:p>
            <a:fld id="{6B08E819-3634-8C49-898E-50FCE87F7713}" type="slidenum">
              <a:rPr lang="en-US" smtClean="0"/>
              <a:t>‹#›</a:t>
            </a:fld>
            <a:endParaRPr lang="en-US"/>
          </a:p>
        </p:txBody>
      </p:sp>
    </p:spTree>
    <p:extLst>
      <p:ext uri="{BB962C8B-B14F-4D97-AF65-F5344CB8AC3E}">
        <p14:creationId xmlns:p14="http://schemas.microsoft.com/office/powerpoint/2010/main" val="1161061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25E71-9742-904B-99DF-91ADD5E32A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1F4A3-73D4-4147-8BF8-0BF74FF41E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F763E-F8E8-224B-988E-FB946B9ABBDB}"/>
              </a:ext>
            </a:extLst>
          </p:cNvPr>
          <p:cNvSpPr>
            <a:spLocks noGrp="1"/>
          </p:cNvSpPr>
          <p:nvPr>
            <p:ph type="dt" sz="half" idx="10"/>
          </p:nvPr>
        </p:nvSpPr>
        <p:spPr/>
        <p:txBody>
          <a:bodyPr/>
          <a:lstStyle/>
          <a:p>
            <a:fld id="{8F431F88-4AA3-E346-ACE6-E4DFBD6631F4}" type="datetimeFigureOut">
              <a:rPr lang="en-US" smtClean="0"/>
              <a:t>9/1/21</a:t>
            </a:fld>
            <a:endParaRPr lang="en-US"/>
          </a:p>
        </p:txBody>
      </p:sp>
      <p:sp>
        <p:nvSpPr>
          <p:cNvPr id="5" name="Footer Placeholder 4">
            <a:extLst>
              <a:ext uri="{FF2B5EF4-FFF2-40B4-BE49-F238E27FC236}">
                <a16:creationId xmlns:a16="http://schemas.microsoft.com/office/drawing/2014/main" id="{C64A099B-1932-EC42-87A1-93DC55D0C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AE924-8DAD-B747-B77B-B625F7FB8298}"/>
              </a:ext>
            </a:extLst>
          </p:cNvPr>
          <p:cNvSpPr>
            <a:spLocks noGrp="1"/>
          </p:cNvSpPr>
          <p:nvPr>
            <p:ph type="sldNum" sz="quarter" idx="12"/>
          </p:nvPr>
        </p:nvSpPr>
        <p:spPr/>
        <p:txBody>
          <a:bodyPr/>
          <a:lstStyle/>
          <a:p>
            <a:fld id="{6B08E819-3634-8C49-898E-50FCE87F7713}" type="slidenum">
              <a:rPr lang="en-US" smtClean="0"/>
              <a:t>‹#›</a:t>
            </a:fld>
            <a:endParaRPr lang="en-US"/>
          </a:p>
        </p:txBody>
      </p:sp>
    </p:spTree>
    <p:extLst>
      <p:ext uri="{BB962C8B-B14F-4D97-AF65-F5344CB8AC3E}">
        <p14:creationId xmlns:p14="http://schemas.microsoft.com/office/powerpoint/2010/main" val="4686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B546-2ED5-424B-AC9E-78C4CE058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DEEF64-3F3D-D740-A2E7-701A30AFC5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EAD296-C5E9-7F44-8FCF-55D9C87FB457}"/>
              </a:ext>
            </a:extLst>
          </p:cNvPr>
          <p:cNvSpPr>
            <a:spLocks noGrp="1"/>
          </p:cNvSpPr>
          <p:nvPr>
            <p:ph type="dt" sz="half" idx="10"/>
          </p:nvPr>
        </p:nvSpPr>
        <p:spPr/>
        <p:txBody>
          <a:bodyPr/>
          <a:lstStyle/>
          <a:p>
            <a:fld id="{8F431F88-4AA3-E346-ACE6-E4DFBD6631F4}" type="datetimeFigureOut">
              <a:rPr lang="en-US" smtClean="0"/>
              <a:t>9/1/21</a:t>
            </a:fld>
            <a:endParaRPr lang="en-US"/>
          </a:p>
        </p:txBody>
      </p:sp>
      <p:sp>
        <p:nvSpPr>
          <p:cNvPr id="5" name="Footer Placeholder 4">
            <a:extLst>
              <a:ext uri="{FF2B5EF4-FFF2-40B4-BE49-F238E27FC236}">
                <a16:creationId xmlns:a16="http://schemas.microsoft.com/office/drawing/2014/main" id="{D49BA53B-9277-B741-B9AC-9986FBB30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E500F-08EF-7844-8EE9-D01DF01A03A0}"/>
              </a:ext>
            </a:extLst>
          </p:cNvPr>
          <p:cNvSpPr>
            <a:spLocks noGrp="1"/>
          </p:cNvSpPr>
          <p:nvPr>
            <p:ph type="sldNum" sz="quarter" idx="12"/>
          </p:nvPr>
        </p:nvSpPr>
        <p:spPr/>
        <p:txBody>
          <a:bodyPr/>
          <a:lstStyle/>
          <a:p>
            <a:fld id="{6B08E819-3634-8C49-898E-50FCE87F7713}" type="slidenum">
              <a:rPr lang="en-US" smtClean="0"/>
              <a:t>‹#›</a:t>
            </a:fld>
            <a:endParaRPr lang="en-US"/>
          </a:p>
        </p:txBody>
      </p:sp>
    </p:spTree>
    <p:extLst>
      <p:ext uri="{BB962C8B-B14F-4D97-AF65-F5344CB8AC3E}">
        <p14:creationId xmlns:p14="http://schemas.microsoft.com/office/powerpoint/2010/main" val="3520511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A406-643B-DE4D-8806-12BEBCD3FB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8FD4B-496B-144E-94DD-4A089A259F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7B82A-B6D5-7243-9107-1213C01A86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EE3534-E670-BC44-9FD5-8DFBC92695A8}"/>
              </a:ext>
            </a:extLst>
          </p:cNvPr>
          <p:cNvSpPr>
            <a:spLocks noGrp="1"/>
          </p:cNvSpPr>
          <p:nvPr>
            <p:ph type="dt" sz="half" idx="10"/>
          </p:nvPr>
        </p:nvSpPr>
        <p:spPr/>
        <p:txBody>
          <a:bodyPr/>
          <a:lstStyle/>
          <a:p>
            <a:fld id="{8F431F88-4AA3-E346-ACE6-E4DFBD6631F4}" type="datetimeFigureOut">
              <a:rPr lang="en-US" smtClean="0"/>
              <a:t>9/1/21</a:t>
            </a:fld>
            <a:endParaRPr lang="en-US"/>
          </a:p>
        </p:txBody>
      </p:sp>
      <p:sp>
        <p:nvSpPr>
          <p:cNvPr id="6" name="Footer Placeholder 5">
            <a:extLst>
              <a:ext uri="{FF2B5EF4-FFF2-40B4-BE49-F238E27FC236}">
                <a16:creationId xmlns:a16="http://schemas.microsoft.com/office/drawing/2014/main" id="{578A7F43-7D81-6A4B-8794-FE2516597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B72407-6838-3640-BC08-7B7071BB8744}"/>
              </a:ext>
            </a:extLst>
          </p:cNvPr>
          <p:cNvSpPr>
            <a:spLocks noGrp="1"/>
          </p:cNvSpPr>
          <p:nvPr>
            <p:ph type="sldNum" sz="quarter" idx="12"/>
          </p:nvPr>
        </p:nvSpPr>
        <p:spPr/>
        <p:txBody>
          <a:bodyPr/>
          <a:lstStyle/>
          <a:p>
            <a:fld id="{6B08E819-3634-8C49-898E-50FCE87F7713}" type="slidenum">
              <a:rPr lang="en-US" smtClean="0"/>
              <a:t>‹#›</a:t>
            </a:fld>
            <a:endParaRPr lang="en-US"/>
          </a:p>
        </p:txBody>
      </p:sp>
    </p:spTree>
    <p:extLst>
      <p:ext uri="{BB962C8B-B14F-4D97-AF65-F5344CB8AC3E}">
        <p14:creationId xmlns:p14="http://schemas.microsoft.com/office/powerpoint/2010/main" val="3478842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5945-4133-5E43-9B9D-EA73C87F4D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CAAAD2-15C5-3340-B45E-D3F5DB95A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51A504-CF37-2240-9E8B-3EFCDD83A5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46AF69-F400-1049-995B-F3989DE13C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9E1A3D-D349-EE47-8EAE-575F43EBCC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A93D8E-1587-1F49-A5C5-7036E547F880}"/>
              </a:ext>
            </a:extLst>
          </p:cNvPr>
          <p:cNvSpPr>
            <a:spLocks noGrp="1"/>
          </p:cNvSpPr>
          <p:nvPr>
            <p:ph type="dt" sz="half" idx="10"/>
          </p:nvPr>
        </p:nvSpPr>
        <p:spPr/>
        <p:txBody>
          <a:bodyPr/>
          <a:lstStyle/>
          <a:p>
            <a:fld id="{8F431F88-4AA3-E346-ACE6-E4DFBD6631F4}" type="datetimeFigureOut">
              <a:rPr lang="en-US" smtClean="0"/>
              <a:t>9/1/21</a:t>
            </a:fld>
            <a:endParaRPr lang="en-US"/>
          </a:p>
        </p:txBody>
      </p:sp>
      <p:sp>
        <p:nvSpPr>
          <p:cNvPr id="8" name="Footer Placeholder 7">
            <a:extLst>
              <a:ext uri="{FF2B5EF4-FFF2-40B4-BE49-F238E27FC236}">
                <a16:creationId xmlns:a16="http://schemas.microsoft.com/office/drawing/2014/main" id="{D5A47390-7635-D741-9C1F-93576FC442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E19280-6A78-1F43-933A-B8404556BCD6}"/>
              </a:ext>
            </a:extLst>
          </p:cNvPr>
          <p:cNvSpPr>
            <a:spLocks noGrp="1"/>
          </p:cNvSpPr>
          <p:nvPr>
            <p:ph type="sldNum" sz="quarter" idx="12"/>
          </p:nvPr>
        </p:nvSpPr>
        <p:spPr/>
        <p:txBody>
          <a:bodyPr/>
          <a:lstStyle/>
          <a:p>
            <a:fld id="{6B08E819-3634-8C49-898E-50FCE87F7713}" type="slidenum">
              <a:rPr lang="en-US" smtClean="0"/>
              <a:t>‹#›</a:t>
            </a:fld>
            <a:endParaRPr lang="en-US"/>
          </a:p>
        </p:txBody>
      </p:sp>
    </p:spTree>
    <p:extLst>
      <p:ext uri="{BB962C8B-B14F-4D97-AF65-F5344CB8AC3E}">
        <p14:creationId xmlns:p14="http://schemas.microsoft.com/office/powerpoint/2010/main" val="779186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1E22-7E4C-C744-B9FC-6A54470952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DF3FF9-0023-A642-A184-DE20B4248390}"/>
              </a:ext>
            </a:extLst>
          </p:cNvPr>
          <p:cNvSpPr>
            <a:spLocks noGrp="1"/>
          </p:cNvSpPr>
          <p:nvPr>
            <p:ph type="dt" sz="half" idx="10"/>
          </p:nvPr>
        </p:nvSpPr>
        <p:spPr/>
        <p:txBody>
          <a:bodyPr/>
          <a:lstStyle/>
          <a:p>
            <a:fld id="{8F431F88-4AA3-E346-ACE6-E4DFBD6631F4}" type="datetimeFigureOut">
              <a:rPr lang="en-US" smtClean="0"/>
              <a:t>9/1/21</a:t>
            </a:fld>
            <a:endParaRPr lang="en-US"/>
          </a:p>
        </p:txBody>
      </p:sp>
      <p:sp>
        <p:nvSpPr>
          <p:cNvPr id="4" name="Footer Placeholder 3">
            <a:extLst>
              <a:ext uri="{FF2B5EF4-FFF2-40B4-BE49-F238E27FC236}">
                <a16:creationId xmlns:a16="http://schemas.microsoft.com/office/drawing/2014/main" id="{967D7F5A-5493-5445-A5EA-EA5B1721F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CBE1E3-BCAC-E148-9A9B-94A46B07CFE1}"/>
              </a:ext>
            </a:extLst>
          </p:cNvPr>
          <p:cNvSpPr>
            <a:spLocks noGrp="1"/>
          </p:cNvSpPr>
          <p:nvPr>
            <p:ph type="sldNum" sz="quarter" idx="12"/>
          </p:nvPr>
        </p:nvSpPr>
        <p:spPr/>
        <p:txBody>
          <a:bodyPr/>
          <a:lstStyle/>
          <a:p>
            <a:fld id="{6B08E819-3634-8C49-898E-50FCE87F7713}" type="slidenum">
              <a:rPr lang="en-US" smtClean="0"/>
              <a:t>‹#›</a:t>
            </a:fld>
            <a:endParaRPr lang="en-US"/>
          </a:p>
        </p:txBody>
      </p:sp>
    </p:spTree>
    <p:extLst>
      <p:ext uri="{BB962C8B-B14F-4D97-AF65-F5344CB8AC3E}">
        <p14:creationId xmlns:p14="http://schemas.microsoft.com/office/powerpoint/2010/main" val="155216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049328-5BEC-2A41-BF56-AB5FDADB9258}"/>
              </a:ext>
            </a:extLst>
          </p:cNvPr>
          <p:cNvSpPr>
            <a:spLocks noGrp="1"/>
          </p:cNvSpPr>
          <p:nvPr>
            <p:ph type="dt" sz="half" idx="10"/>
          </p:nvPr>
        </p:nvSpPr>
        <p:spPr/>
        <p:txBody>
          <a:bodyPr/>
          <a:lstStyle/>
          <a:p>
            <a:fld id="{8F431F88-4AA3-E346-ACE6-E4DFBD6631F4}" type="datetimeFigureOut">
              <a:rPr lang="en-US" smtClean="0"/>
              <a:t>9/1/21</a:t>
            </a:fld>
            <a:endParaRPr lang="en-US"/>
          </a:p>
        </p:txBody>
      </p:sp>
      <p:sp>
        <p:nvSpPr>
          <p:cNvPr id="3" name="Footer Placeholder 2">
            <a:extLst>
              <a:ext uri="{FF2B5EF4-FFF2-40B4-BE49-F238E27FC236}">
                <a16:creationId xmlns:a16="http://schemas.microsoft.com/office/drawing/2014/main" id="{AAE786B7-3900-8D47-B74C-3403BB03B8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79307A-8AC4-B043-9A0B-B0EC5C21A48F}"/>
              </a:ext>
            </a:extLst>
          </p:cNvPr>
          <p:cNvSpPr>
            <a:spLocks noGrp="1"/>
          </p:cNvSpPr>
          <p:nvPr>
            <p:ph type="sldNum" sz="quarter" idx="12"/>
          </p:nvPr>
        </p:nvSpPr>
        <p:spPr/>
        <p:txBody>
          <a:bodyPr/>
          <a:lstStyle/>
          <a:p>
            <a:fld id="{6B08E819-3634-8C49-898E-50FCE87F7713}" type="slidenum">
              <a:rPr lang="en-US" smtClean="0"/>
              <a:t>‹#›</a:t>
            </a:fld>
            <a:endParaRPr lang="en-US"/>
          </a:p>
        </p:txBody>
      </p:sp>
    </p:spTree>
    <p:extLst>
      <p:ext uri="{BB962C8B-B14F-4D97-AF65-F5344CB8AC3E}">
        <p14:creationId xmlns:p14="http://schemas.microsoft.com/office/powerpoint/2010/main" val="2249306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0B6D-DFB8-9F49-8D6C-FFFA144E5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0ED70E-D033-FB48-B0DB-314552B27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2D0A5C-AE1B-F047-8E67-5B65792C5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CC21A0-33F7-E443-B0F1-389347946940}"/>
              </a:ext>
            </a:extLst>
          </p:cNvPr>
          <p:cNvSpPr>
            <a:spLocks noGrp="1"/>
          </p:cNvSpPr>
          <p:nvPr>
            <p:ph type="dt" sz="half" idx="10"/>
          </p:nvPr>
        </p:nvSpPr>
        <p:spPr/>
        <p:txBody>
          <a:bodyPr/>
          <a:lstStyle/>
          <a:p>
            <a:fld id="{8F431F88-4AA3-E346-ACE6-E4DFBD6631F4}" type="datetimeFigureOut">
              <a:rPr lang="en-US" smtClean="0"/>
              <a:t>9/1/21</a:t>
            </a:fld>
            <a:endParaRPr lang="en-US"/>
          </a:p>
        </p:txBody>
      </p:sp>
      <p:sp>
        <p:nvSpPr>
          <p:cNvPr id="6" name="Footer Placeholder 5">
            <a:extLst>
              <a:ext uri="{FF2B5EF4-FFF2-40B4-BE49-F238E27FC236}">
                <a16:creationId xmlns:a16="http://schemas.microsoft.com/office/drawing/2014/main" id="{A15AD3B7-E8B7-AB42-91DB-B8F6A47DC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2D281-419D-6F46-BE2A-FAB4AA2BF957}"/>
              </a:ext>
            </a:extLst>
          </p:cNvPr>
          <p:cNvSpPr>
            <a:spLocks noGrp="1"/>
          </p:cNvSpPr>
          <p:nvPr>
            <p:ph type="sldNum" sz="quarter" idx="12"/>
          </p:nvPr>
        </p:nvSpPr>
        <p:spPr/>
        <p:txBody>
          <a:bodyPr/>
          <a:lstStyle/>
          <a:p>
            <a:fld id="{6B08E819-3634-8C49-898E-50FCE87F7713}" type="slidenum">
              <a:rPr lang="en-US" smtClean="0"/>
              <a:t>‹#›</a:t>
            </a:fld>
            <a:endParaRPr lang="en-US"/>
          </a:p>
        </p:txBody>
      </p:sp>
    </p:spTree>
    <p:extLst>
      <p:ext uri="{BB962C8B-B14F-4D97-AF65-F5344CB8AC3E}">
        <p14:creationId xmlns:p14="http://schemas.microsoft.com/office/powerpoint/2010/main" val="289389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badi Extra Light" panose="020B0204020104020204" pitchFamily="34" charset="0"/>
              </a:defRPr>
            </a:lvl1pPr>
            <a:lvl2pPr>
              <a:defRPr>
                <a:latin typeface="Abadi Extra Light" panose="020B0204020104020204" pitchFamily="34" charset="0"/>
              </a:defRPr>
            </a:lvl2pPr>
            <a:lvl3pPr>
              <a:defRPr>
                <a:latin typeface="Abadi Extra Light" panose="020B0204020104020204" pitchFamily="34" charset="0"/>
              </a:defRPr>
            </a:lvl3pPr>
            <a:lvl4pPr>
              <a:defRPr>
                <a:latin typeface="Abadi Extra Light" panose="020B0204020104020204" pitchFamily="34" charset="0"/>
              </a:defRPr>
            </a:lvl4pPr>
            <a:lvl5pPr>
              <a:defRPr>
                <a:latin typeface="Abadi Extra Light" panose="020B02040201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AAF748-7C29-4892-B5A0-DAE9897DF7BC}" type="datetimeFigureOut">
              <a:rPr lang="en-US" smtClean="0"/>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38CB5-AF79-435F-BD4F-81E8A2B0CD12}" type="slidenum">
              <a:rPr lang="en-US" smtClean="0"/>
              <a:t>‹#›</a:t>
            </a:fld>
            <a:endParaRPr lang="en-US"/>
          </a:p>
        </p:txBody>
      </p:sp>
    </p:spTree>
    <p:extLst>
      <p:ext uri="{BB962C8B-B14F-4D97-AF65-F5344CB8AC3E}">
        <p14:creationId xmlns:p14="http://schemas.microsoft.com/office/powerpoint/2010/main" val="3642986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AEC1-AF97-2E4D-BD34-82FCA14E2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818FED-72F1-7949-99D5-01EFAFE36C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6787A5-95A2-AA4A-8CD9-99231C67F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0A3CFE-00AE-204C-9B8E-CDDDDB38D254}"/>
              </a:ext>
            </a:extLst>
          </p:cNvPr>
          <p:cNvSpPr>
            <a:spLocks noGrp="1"/>
          </p:cNvSpPr>
          <p:nvPr>
            <p:ph type="dt" sz="half" idx="10"/>
          </p:nvPr>
        </p:nvSpPr>
        <p:spPr/>
        <p:txBody>
          <a:bodyPr/>
          <a:lstStyle/>
          <a:p>
            <a:fld id="{8F431F88-4AA3-E346-ACE6-E4DFBD6631F4}" type="datetimeFigureOut">
              <a:rPr lang="en-US" smtClean="0"/>
              <a:t>9/1/21</a:t>
            </a:fld>
            <a:endParaRPr lang="en-US"/>
          </a:p>
        </p:txBody>
      </p:sp>
      <p:sp>
        <p:nvSpPr>
          <p:cNvPr id="6" name="Footer Placeholder 5">
            <a:extLst>
              <a:ext uri="{FF2B5EF4-FFF2-40B4-BE49-F238E27FC236}">
                <a16:creationId xmlns:a16="http://schemas.microsoft.com/office/drawing/2014/main" id="{91B1D3FC-1777-F940-9C46-7A45D399C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F6FB96-F1B2-6447-AF47-233D42901251}"/>
              </a:ext>
            </a:extLst>
          </p:cNvPr>
          <p:cNvSpPr>
            <a:spLocks noGrp="1"/>
          </p:cNvSpPr>
          <p:nvPr>
            <p:ph type="sldNum" sz="quarter" idx="12"/>
          </p:nvPr>
        </p:nvSpPr>
        <p:spPr/>
        <p:txBody>
          <a:bodyPr/>
          <a:lstStyle/>
          <a:p>
            <a:fld id="{6B08E819-3634-8C49-898E-50FCE87F7713}" type="slidenum">
              <a:rPr lang="en-US" smtClean="0"/>
              <a:t>‹#›</a:t>
            </a:fld>
            <a:endParaRPr lang="en-US"/>
          </a:p>
        </p:txBody>
      </p:sp>
    </p:spTree>
    <p:extLst>
      <p:ext uri="{BB962C8B-B14F-4D97-AF65-F5344CB8AC3E}">
        <p14:creationId xmlns:p14="http://schemas.microsoft.com/office/powerpoint/2010/main" val="2124503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002C-38C6-9B47-9FD6-43E0B4145B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4B6F33-99EC-3A41-AFA4-3C8772A25A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A8088-908D-C940-B698-6F229A561023}"/>
              </a:ext>
            </a:extLst>
          </p:cNvPr>
          <p:cNvSpPr>
            <a:spLocks noGrp="1"/>
          </p:cNvSpPr>
          <p:nvPr>
            <p:ph type="dt" sz="half" idx="10"/>
          </p:nvPr>
        </p:nvSpPr>
        <p:spPr/>
        <p:txBody>
          <a:bodyPr/>
          <a:lstStyle/>
          <a:p>
            <a:fld id="{8F431F88-4AA3-E346-ACE6-E4DFBD6631F4}" type="datetimeFigureOut">
              <a:rPr lang="en-US" smtClean="0"/>
              <a:t>9/1/21</a:t>
            </a:fld>
            <a:endParaRPr lang="en-US"/>
          </a:p>
        </p:txBody>
      </p:sp>
      <p:sp>
        <p:nvSpPr>
          <p:cNvPr id="5" name="Footer Placeholder 4">
            <a:extLst>
              <a:ext uri="{FF2B5EF4-FFF2-40B4-BE49-F238E27FC236}">
                <a16:creationId xmlns:a16="http://schemas.microsoft.com/office/drawing/2014/main" id="{7F7E4C38-A04C-C14E-9AC8-3AE3BC08E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399C3-05FF-F940-A5BC-7341C2926284}"/>
              </a:ext>
            </a:extLst>
          </p:cNvPr>
          <p:cNvSpPr>
            <a:spLocks noGrp="1"/>
          </p:cNvSpPr>
          <p:nvPr>
            <p:ph type="sldNum" sz="quarter" idx="12"/>
          </p:nvPr>
        </p:nvSpPr>
        <p:spPr/>
        <p:txBody>
          <a:bodyPr/>
          <a:lstStyle/>
          <a:p>
            <a:fld id="{6B08E819-3634-8C49-898E-50FCE87F7713}" type="slidenum">
              <a:rPr lang="en-US" smtClean="0"/>
              <a:t>‹#›</a:t>
            </a:fld>
            <a:endParaRPr lang="en-US"/>
          </a:p>
        </p:txBody>
      </p:sp>
    </p:spTree>
    <p:extLst>
      <p:ext uri="{BB962C8B-B14F-4D97-AF65-F5344CB8AC3E}">
        <p14:creationId xmlns:p14="http://schemas.microsoft.com/office/powerpoint/2010/main" val="776339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B1EFD3-DE61-704D-8FA1-B6014E2548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EFD0CF-8576-544B-B945-AB68FC2E1C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946CD-7C07-254C-AC5C-9C43BAB482B4}"/>
              </a:ext>
            </a:extLst>
          </p:cNvPr>
          <p:cNvSpPr>
            <a:spLocks noGrp="1"/>
          </p:cNvSpPr>
          <p:nvPr>
            <p:ph type="dt" sz="half" idx="10"/>
          </p:nvPr>
        </p:nvSpPr>
        <p:spPr/>
        <p:txBody>
          <a:bodyPr/>
          <a:lstStyle/>
          <a:p>
            <a:fld id="{8F431F88-4AA3-E346-ACE6-E4DFBD6631F4}" type="datetimeFigureOut">
              <a:rPr lang="en-US" smtClean="0"/>
              <a:t>9/1/21</a:t>
            </a:fld>
            <a:endParaRPr lang="en-US"/>
          </a:p>
        </p:txBody>
      </p:sp>
      <p:sp>
        <p:nvSpPr>
          <p:cNvPr id="5" name="Footer Placeholder 4">
            <a:extLst>
              <a:ext uri="{FF2B5EF4-FFF2-40B4-BE49-F238E27FC236}">
                <a16:creationId xmlns:a16="http://schemas.microsoft.com/office/drawing/2014/main" id="{5B5D6A42-2ACF-DD4D-8102-E5A6CBBAC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4760B-97A4-354F-8953-B0D215830448}"/>
              </a:ext>
            </a:extLst>
          </p:cNvPr>
          <p:cNvSpPr>
            <a:spLocks noGrp="1"/>
          </p:cNvSpPr>
          <p:nvPr>
            <p:ph type="sldNum" sz="quarter" idx="12"/>
          </p:nvPr>
        </p:nvSpPr>
        <p:spPr/>
        <p:txBody>
          <a:bodyPr/>
          <a:lstStyle/>
          <a:p>
            <a:fld id="{6B08E819-3634-8C49-898E-50FCE87F7713}" type="slidenum">
              <a:rPr lang="en-US" smtClean="0"/>
              <a:t>‹#›</a:t>
            </a:fld>
            <a:endParaRPr lang="en-US"/>
          </a:p>
        </p:txBody>
      </p:sp>
    </p:spTree>
    <p:extLst>
      <p:ext uri="{BB962C8B-B14F-4D97-AF65-F5344CB8AC3E}">
        <p14:creationId xmlns:p14="http://schemas.microsoft.com/office/powerpoint/2010/main" val="2364672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3729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0AA665-77CC-4CB3-BCD1-7D3F78608847}" type="datetimeFigureOut">
              <a:rPr lang="en-US" smtClean="0"/>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3882199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0AA665-77CC-4CB3-BCD1-7D3F78608847}" type="datetimeFigureOut">
              <a:rPr lang="en-US" smtClean="0"/>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3927875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0AA665-77CC-4CB3-BCD1-7D3F78608847}" type="datetimeFigureOut">
              <a:rPr lang="en-US" smtClean="0"/>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3936265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0AA665-77CC-4CB3-BCD1-7D3F78608847}" type="datetimeFigureOut">
              <a:rPr lang="en-US" smtClean="0"/>
              <a:t>9/1/21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255839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0AA665-77CC-4CB3-BCD1-7D3F78608847}" type="datetimeFigureOut">
              <a:rPr lang="en-US" smtClean="0"/>
              <a:t>9/1/21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2319907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0AA665-77CC-4CB3-BCD1-7D3F78608847}" type="datetimeFigureOut">
              <a:rPr lang="en-US" smtClean="0"/>
              <a:t>9/1/21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121279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atin typeface="Abadi" panose="020B0604020104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latin typeface="Abadi Extra Light" panose="020B02040201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AAF748-7C29-4892-B5A0-DAE9897DF7BC}" type="datetimeFigureOut">
              <a:rPr lang="en-US" smtClean="0"/>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38CB5-AF79-435F-BD4F-81E8A2B0CD12}" type="slidenum">
              <a:rPr lang="en-US" smtClean="0"/>
              <a:t>‹#›</a:t>
            </a:fld>
            <a:endParaRPr lang="en-US"/>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0613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AA665-77CC-4CB3-BCD1-7D3F78608847}" type="datetimeFigureOut">
              <a:rPr lang="en-US" smtClean="0"/>
              <a:t>9/1/21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687182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0AA665-77CC-4CB3-BCD1-7D3F78608847}" type="datetimeFigureOut">
              <a:rPr lang="en-US" smtClean="0"/>
              <a:t>9/1/21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2478060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0AA665-77CC-4CB3-BCD1-7D3F78608847}" type="datetimeFigureOut">
              <a:rPr lang="en-US" smtClean="0"/>
              <a:t>9/1/21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1148779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0AA665-77CC-4CB3-BCD1-7D3F78608847}" type="datetimeFigureOut">
              <a:rPr lang="en-US" smtClean="0"/>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2243149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0AA665-77CC-4CB3-BCD1-7D3F78608847}" type="datetimeFigureOut">
              <a:rPr lang="en-US" smtClean="0"/>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A670-21DD-4392-92EF-21677F6F5871}" type="slidenum">
              <a:rPr lang="en-US" smtClean="0"/>
              <a:t>‹#›</a:t>
            </a:fld>
            <a:endParaRPr lang="en-US"/>
          </a:p>
        </p:txBody>
      </p:sp>
    </p:spTree>
    <p:extLst>
      <p:ext uri="{BB962C8B-B14F-4D97-AF65-F5344CB8AC3E}">
        <p14:creationId xmlns:p14="http://schemas.microsoft.com/office/powerpoint/2010/main" val="3918080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6297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atin typeface="Abadi Extra Light" panose="020B0204020104020204" pitchFamily="34" charset="0"/>
              </a:defRPr>
            </a:lvl1pPr>
            <a:lvl2pPr>
              <a:defRPr sz="1800">
                <a:latin typeface="Abadi Extra Light" panose="020B0204020104020204" pitchFamily="34" charset="0"/>
              </a:defRPr>
            </a:lvl2pPr>
            <a:lvl3pPr>
              <a:defRPr sz="1600">
                <a:latin typeface="Abadi Extra Light" panose="020B0204020104020204" pitchFamily="34" charset="0"/>
              </a:defRPr>
            </a:lvl3pPr>
            <a:lvl4pPr>
              <a:defRPr sz="1400">
                <a:latin typeface="Abadi Extra Light" panose="020B0204020104020204" pitchFamily="34" charset="0"/>
              </a:defRPr>
            </a:lvl4pPr>
            <a:lvl5pPr>
              <a:defRPr sz="1400">
                <a:latin typeface="Abadi Extra Light" panose="020B020402010402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atin typeface="Abadi Extra Light" panose="020B0204020104020204" pitchFamily="34" charset="0"/>
              </a:defRPr>
            </a:lvl1pPr>
            <a:lvl2pPr>
              <a:defRPr sz="1800">
                <a:latin typeface="Abadi Extra Light" panose="020B0204020104020204" pitchFamily="34" charset="0"/>
              </a:defRPr>
            </a:lvl2pPr>
            <a:lvl3pPr>
              <a:defRPr sz="1600">
                <a:latin typeface="Abadi Extra Light" panose="020B0204020104020204" pitchFamily="34" charset="0"/>
              </a:defRPr>
            </a:lvl3pPr>
            <a:lvl4pPr>
              <a:defRPr sz="1400">
                <a:latin typeface="Abadi Extra Light" panose="020B0204020104020204" pitchFamily="34" charset="0"/>
              </a:defRPr>
            </a:lvl4pPr>
            <a:lvl5pPr>
              <a:defRPr sz="1400">
                <a:latin typeface="Abadi Extra Light" panose="020B020402010402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AAF748-7C29-4892-B5A0-DAE9897DF7BC}" type="datetimeFigureOut">
              <a:rPr lang="en-US" smtClean="0"/>
              <a:t>9/1/21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38CB5-AF79-435F-BD4F-81E8A2B0CD12}" type="slidenum">
              <a:rPr lang="en-US" smtClean="0"/>
              <a:t>‹#›</a:t>
            </a:fld>
            <a:endParaRPr lang="en-US"/>
          </a:p>
        </p:txBody>
      </p:sp>
    </p:spTree>
    <p:extLst>
      <p:ext uri="{BB962C8B-B14F-4D97-AF65-F5344CB8AC3E}">
        <p14:creationId xmlns:p14="http://schemas.microsoft.com/office/powerpoint/2010/main" val="247002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Abadi" panose="020B0604020104020204" pitchFamily="34" charset="0"/>
              </a:defRPr>
            </a:lvl1pPr>
          </a:lstStyle>
          <a:p>
            <a:r>
              <a:rPr lang="en-US" dirty="0"/>
              <a:t>Click to edit Master title style</a:t>
            </a:r>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latin typeface="Abadi Extra Light" panose="020B02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atin typeface="Abadi Extra Light" panose="020B0204020104020204" pitchFamily="34" charset="0"/>
              </a:defRPr>
            </a:lvl1pPr>
            <a:lvl2pPr>
              <a:defRPr sz="1600">
                <a:latin typeface="Abadi Extra Light" panose="020B0204020104020204" pitchFamily="34" charset="0"/>
              </a:defRPr>
            </a:lvl2pPr>
            <a:lvl3pPr>
              <a:defRPr sz="1400">
                <a:latin typeface="Abadi Extra Light" panose="020B0204020104020204" pitchFamily="34" charset="0"/>
              </a:defRPr>
            </a:lvl3pPr>
            <a:lvl4pPr>
              <a:defRPr sz="1400">
                <a:latin typeface="Abadi Extra Light" panose="020B0204020104020204" pitchFamily="34" charset="0"/>
              </a:defRPr>
            </a:lvl4pPr>
            <a:lvl5pPr>
              <a:defRPr sz="1400">
                <a:latin typeface="Abadi Extra Light" panose="020B020402010402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Abadi Extra Light" panose="020B0204020104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atin typeface="Abadi Extra Light" panose="020B0204020104020204" pitchFamily="34" charset="0"/>
              </a:defRPr>
            </a:lvl1pPr>
            <a:lvl2pPr>
              <a:defRPr sz="1600">
                <a:latin typeface="Abadi Extra Light" panose="020B0204020104020204" pitchFamily="34" charset="0"/>
              </a:defRPr>
            </a:lvl2pPr>
            <a:lvl3pPr>
              <a:defRPr sz="1400">
                <a:latin typeface="Abadi Extra Light" panose="020B0204020104020204" pitchFamily="34" charset="0"/>
              </a:defRPr>
            </a:lvl3pPr>
            <a:lvl4pPr>
              <a:defRPr sz="1400">
                <a:latin typeface="Abadi Extra Light" panose="020B0204020104020204" pitchFamily="34" charset="0"/>
              </a:defRPr>
            </a:lvl4pPr>
            <a:lvl5pPr>
              <a:defRPr sz="1400">
                <a:latin typeface="Abadi Extra Light" panose="020B020402010402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AAF748-7C29-4892-B5A0-DAE9897DF7BC}" type="datetimeFigureOut">
              <a:rPr lang="en-US" smtClean="0"/>
              <a:t>9/1/21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A38CB5-AF79-435F-BD4F-81E8A2B0CD12}" type="slidenum">
              <a:rPr lang="en-US" smtClean="0"/>
              <a:t>‹#›</a:t>
            </a:fld>
            <a:endParaRPr lang="en-US"/>
          </a:p>
        </p:txBody>
      </p:sp>
    </p:spTree>
    <p:extLst>
      <p:ext uri="{BB962C8B-B14F-4D97-AF65-F5344CB8AC3E}">
        <p14:creationId xmlns:p14="http://schemas.microsoft.com/office/powerpoint/2010/main" val="351134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Abadi" panose="020B0604020104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AAF748-7C29-4892-B5A0-DAE9897DF7BC}" type="datetimeFigureOut">
              <a:rPr lang="en-US" smtClean="0"/>
              <a:t>9/1/21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A38CB5-AF79-435F-BD4F-81E8A2B0CD12}" type="slidenum">
              <a:rPr lang="en-US" smtClean="0"/>
              <a:t>‹#›</a:t>
            </a:fld>
            <a:endParaRPr lang="en-US"/>
          </a:p>
        </p:txBody>
      </p:sp>
    </p:spTree>
    <p:extLst>
      <p:ext uri="{BB962C8B-B14F-4D97-AF65-F5344CB8AC3E}">
        <p14:creationId xmlns:p14="http://schemas.microsoft.com/office/powerpoint/2010/main" val="130545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AF748-7C29-4892-B5A0-DAE9897DF7BC}" type="datetimeFigureOut">
              <a:rPr lang="en-US" smtClean="0"/>
              <a:t>9/1/21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A38CB5-AF79-435F-BD4F-81E8A2B0CD12}" type="slidenum">
              <a:rPr lang="en-US" smtClean="0"/>
              <a:t>‹#›</a:t>
            </a:fld>
            <a:endParaRPr lang="en-US"/>
          </a:p>
        </p:txBody>
      </p:sp>
    </p:spTree>
    <p:extLst>
      <p:ext uri="{BB962C8B-B14F-4D97-AF65-F5344CB8AC3E}">
        <p14:creationId xmlns:p14="http://schemas.microsoft.com/office/powerpoint/2010/main" val="83173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atin typeface="Abadi" panose="020B06040201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atin typeface="Abadi Extra Light" panose="020B0204020104020204" pitchFamily="34" charset="0"/>
              </a:defRPr>
            </a:lvl1pPr>
            <a:lvl2pPr>
              <a:defRPr sz="1800">
                <a:latin typeface="Abadi Extra Light" panose="020B0204020104020204" pitchFamily="34" charset="0"/>
              </a:defRPr>
            </a:lvl2pPr>
            <a:lvl3pPr>
              <a:defRPr sz="1600">
                <a:latin typeface="Abadi Extra Light" panose="020B0204020104020204" pitchFamily="34" charset="0"/>
              </a:defRPr>
            </a:lvl3pPr>
            <a:lvl4pPr>
              <a:defRPr sz="1400">
                <a:latin typeface="Abadi Extra Light" panose="020B0204020104020204" pitchFamily="34" charset="0"/>
              </a:defRPr>
            </a:lvl4pPr>
            <a:lvl5pPr>
              <a:defRPr sz="1400">
                <a:latin typeface="Abadi Extra Light" panose="020B020402010402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atin typeface="Abadi Extra Light" panose="020B02040201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AAF748-7C29-4892-B5A0-DAE9897DF7BC}" type="datetimeFigureOut">
              <a:rPr lang="en-US" smtClean="0"/>
              <a:t>9/1/21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38CB5-AF79-435F-BD4F-81E8A2B0CD12}" type="slidenum">
              <a:rPr lang="en-US" smtClean="0"/>
              <a:t>‹#›</a:t>
            </a:fld>
            <a:endParaRPr lang="en-US"/>
          </a:p>
        </p:txBody>
      </p:sp>
    </p:spTree>
    <p:extLst>
      <p:ext uri="{BB962C8B-B14F-4D97-AF65-F5344CB8AC3E}">
        <p14:creationId xmlns:p14="http://schemas.microsoft.com/office/powerpoint/2010/main" val="239135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latin typeface="Abadi" panose="020B0604020104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latin typeface="Abadi Extra Light" panose="020B02040201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AAF748-7C29-4892-B5A0-DAE9897DF7BC}" type="datetimeFigureOut">
              <a:rPr lang="en-US" smtClean="0"/>
              <a:t>9/1/21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38CB5-AF79-435F-BD4F-81E8A2B0CD12}" type="slidenum">
              <a:rPr lang="en-US" smtClean="0"/>
              <a:t>‹#›</a:t>
            </a:fld>
            <a:endParaRPr lang="en-US"/>
          </a:p>
        </p:txBody>
      </p:sp>
    </p:spTree>
    <p:extLst>
      <p:ext uri="{BB962C8B-B14F-4D97-AF65-F5344CB8AC3E}">
        <p14:creationId xmlns:p14="http://schemas.microsoft.com/office/powerpoint/2010/main" val="243636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8EAAF748-7C29-4892-B5A0-DAE9897DF7BC}" type="datetimeFigureOut">
              <a:rPr lang="en-US" smtClean="0"/>
              <a:t>9/1/21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86A38CB5-AF79-435F-BD4F-81E8A2B0CD12}" type="slidenum">
              <a:rPr lang="en-US" smtClean="0"/>
              <a:t>‹#›</a:t>
            </a:fld>
            <a:endParaRPr lang="en-US"/>
          </a:p>
        </p:txBody>
      </p:sp>
    </p:spTree>
    <p:extLst>
      <p:ext uri="{BB962C8B-B14F-4D97-AF65-F5344CB8AC3E}">
        <p14:creationId xmlns:p14="http://schemas.microsoft.com/office/powerpoint/2010/main" val="26106922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1E68D4-FBF2-EC43-89A3-4EB252408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E06663-8DC7-8140-8331-231236732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C9040-02D7-6D41-AB0D-6A38E635B6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31F88-4AA3-E346-ACE6-E4DFBD6631F4}" type="datetimeFigureOut">
              <a:rPr lang="en-US" smtClean="0"/>
              <a:t>9/1/21</a:t>
            </a:fld>
            <a:endParaRPr lang="en-US"/>
          </a:p>
        </p:txBody>
      </p:sp>
      <p:sp>
        <p:nvSpPr>
          <p:cNvPr id="5" name="Footer Placeholder 4">
            <a:extLst>
              <a:ext uri="{FF2B5EF4-FFF2-40B4-BE49-F238E27FC236}">
                <a16:creationId xmlns:a16="http://schemas.microsoft.com/office/drawing/2014/main" id="{0E588504-7AEF-284B-A6F8-3A3BFEA687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111AD3-C2DD-F94B-9A3E-13261A59F5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8E819-3634-8C49-898E-50FCE87F7713}" type="slidenum">
              <a:rPr lang="en-US" smtClean="0"/>
              <a:t>‹#›</a:t>
            </a:fld>
            <a:endParaRPr lang="en-US"/>
          </a:p>
        </p:txBody>
      </p:sp>
    </p:spTree>
    <p:extLst>
      <p:ext uri="{BB962C8B-B14F-4D97-AF65-F5344CB8AC3E}">
        <p14:creationId xmlns:p14="http://schemas.microsoft.com/office/powerpoint/2010/main" val="36374659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AA665-77CC-4CB3-BCD1-7D3F78608847}" type="datetimeFigureOut">
              <a:rPr lang="en-US" smtClean="0"/>
              <a:t>9/1/21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AA670-21DD-4392-92EF-21677F6F5871}" type="slidenum">
              <a:rPr lang="en-US" smtClean="0"/>
              <a:t>‹#›</a:t>
            </a:fld>
            <a:endParaRPr lang="en-US"/>
          </a:p>
        </p:txBody>
      </p:sp>
    </p:spTree>
    <p:extLst>
      <p:ext uri="{BB962C8B-B14F-4D97-AF65-F5344CB8AC3E}">
        <p14:creationId xmlns:p14="http://schemas.microsoft.com/office/powerpoint/2010/main" val="408516340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2015.igem.org/Team:SDU-Denmark/Tour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acog.org/community/districts-and-sections/district-ii/programs-and-resources/safe-motherhood-initiativ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acog.org/-/media/project/acog/acogorg/files/forms/districts/smi-mews-bundl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cmqcc.org/resource/improving-diagnosis-and-treatment-maternal-sepsi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sctelehealth.org/services/pregnancy-wellness" TargetMode="Externa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AF65-2BE3-4A77-B3D2-D7C038F376A1}"/>
              </a:ext>
            </a:extLst>
          </p:cNvPr>
          <p:cNvSpPr>
            <a:spLocks noGrp="1"/>
          </p:cNvSpPr>
          <p:nvPr>
            <p:ph type="ctrTitle"/>
          </p:nvPr>
        </p:nvSpPr>
        <p:spPr>
          <a:xfrm>
            <a:off x="8013290" y="758952"/>
            <a:ext cx="4178710" cy="4041648"/>
          </a:xfrm>
        </p:spPr>
        <p:txBody>
          <a:bodyPr>
            <a:normAutofit/>
          </a:bodyPr>
          <a:lstStyle/>
          <a:p>
            <a:pPr algn="ctr"/>
            <a:r>
              <a:rPr lang="en-US" sz="4700" dirty="0"/>
              <a:t>“Sepsis Bundle”</a:t>
            </a:r>
            <a:br>
              <a:rPr lang="en-US" sz="4700" dirty="0"/>
            </a:br>
            <a:r>
              <a:rPr lang="en-US" sz="4700" dirty="0">
                <a:latin typeface="Calibri Light" panose="020F0302020204030204" pitchFamily="34" charset="0"/>
                <a:cs typeface="Calibri Light" panose="020F0302020204030204" pitchFamily="34" charset="0"/>
              </a:rPr>
              <a:t>≈</a:t>
            </a:r>
            <a:br>
              <a:rPr lang="en-US" sz="4700" dirty="0"/>
            </a:br>
            <a:r>
              <a:rPr lang="en-US" sz="4700" dirty="0"/>
              <a:t>Sepsis Toolkit</a:t>
            </a:r>
          </a:p>
        </p:txBody>
      </p:sp>
      <p:sp>
        <p:nvSpPr>
          <p:cNvPr id="3" name="Subtitle 2">
            <a:extLst>
              <a:ext uri="{FF2B5EF4-FFF2-40B4-BE49-F238E27FC236}">
                <a16:creationId xmlns:a16="http://schemas.microsoft.com/office/drawing/2014/main" id="{D71A58D0-2E9B-4005-8D39-C25F8B8450E3}"/>
              </a:ext>
            </a:extLst>
          </p:cNvPr>
          <p:cNvSpPr>
            <a:spLocks noGrp="1"/>
          </p:cNvSpPr>
          <p:nvPr>
            <p:ph type="subTitle" idx="1"/>
          </p:nvPr>
        </p:nvSpPr>
        <p:spPr>
          <a:xfrm>
            <a:off x="8166539" y="4983480"/>
            <a:ext cx="3878316" cy="1691640"/>
          </a:xfrm>
        </p:spPr>
        <p:txBody>
          <a:bodyPr>
            <a:normAutofit/>
          </a:bodyPr>
          <a:lstStyle/>
          <a:p>
            <a:pPr>
              <a:spcBef>
                <a:spcPts val="0"/>
              </a:spcBef>
            </a:pPr>
            <a:r>
              <a:rPr lang="en-US" sz="2000" b="1" dirty="0">
                <a:solidFill>
                  <a:schemeClr val="tx1">
                    <a:lumMod val="85000"/>
                  </a:schemeClr>
                </a:solidFill>
              </a:rPr>
              <a:t>Project ECHO</a:t>
            </a:r>
          </a:p>
          <a:p>
            <a:pPr>
              <a:spcBef>
                <a:spcPts val="0"/>
              </a:spcBef>
            </a:pPr>
            <a:r>
              <a:rPr lang="en-US" sz="2000" b="1" dirty="0">
                <a:solidFill>
                  <a:schemeClr val="tx1">
                    <a:lumMod val="85000"/>
                  </a:schemeClr>
                </a:solidFill>
              </a:rPr>
              <a:t>September 1, 2021</a:t>
            </a:r>
          </a:p>
          <a:p>
            <a:pPr>
              <a:spcBef>
                <a:spcPts val="0"/>
              </a:spcBef>
            </a:pPr>
            <a:endParaRPr lang="en-US" sz="2000" dirty="0">
              <a:solidFill>
                <a:schemeClr val="tx1">
                  <a:lumMod val="85000"/>
                </a:schemeClr>
              </a:solidFill>
            </a:endParaRPr>
          </a:p>
          <a:p>
            <a:pPr>
              <a:spcBef>
                <a:spcPts val="0"/>
              </a:spcBef>
            </a:pPr>
            <a:r>
              <a:rPr lang="en-US" sz="1600" b="1" dirty="0">
                <a:solidFill>
                  <a:schemeClr val="tx1">
                    <a:lumMod val="85000"/>
                  </a:schemeClr>
                </a:solidFill>
              </a:rPr>
              <a:t>Michelle Flanagan, BSN, RNC-OB, C-EFM</a:t>
            </a:r>
          </a:p>
        </p:txBody>
      </p:sp>
      <p:sp>
        <p:nvSpPr>
          <p:cNvPr id="11" name="Rectangle 10">
            <a:extLst>
              <a:ext uri="{FF2B5EF4-FFF2-40B4-BE49-F238E27FC236}">
                <a16:creationId xmlns:a16="http://schemas.microsoft.com/office/drawing/2014/main" id="{466B950D-CB56-4094-81C5-A5DB5D4A8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 schematic&#10;&#10;Description automatically generated">
            <a:extLst>
              <a:ext uri="{FF2B5EF4-FFF2-40B4-BE49-F238E27FC236}">
                <a16:creationId xmlns:a16="http://schemas.microsoft.com/office/drawing/2014/main" id="{73DE51C6-39F2-4896-B4D7-E3F4F635FE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0779" y="104172"/>
            <a:ext cx="6970437" cy="6691621"/>
          </a:xfrm>
          <a:prstGeom prst="rect">
            <a:avLst/>
          </a:prstGeom>
        </p:spPr>
      </p:pic>
    </p:spTree>
    <p:extLst>
      <p:ext uri="{BB962C8B-B14F-4D97-AF65-F5344CB8AC3E}">
        <p14:creationId xmlns:p14="http://schemas.microsoft.com/office/powerpoint/2010/main" val="216086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EF27-931A-41F8-98A9-2D784463B79F}"/>
              </a:ext>
            </a:extLst>
          </p:cNvPr>
          <p:cNvSpPr>
            <a:spLocks noGrp="1"/>
          </p:cNvSpPr>
          <p:nvPr>
            <p:ph type="title"/>
          </p:nvPr>
        </p:nvSpPr>
        <p:spPr>
          <a:xfrm>
            <a:off x="0" y="21992"/>
            <a:ext cx="11256579" cy="655871"/>
          </a:xfrm>
        </p:spPr>
        <p:txBody>
          <a:bodyPr>
            <a:normAutofit/>
          </a:bodyPr>
          <a:lstStyle/>
          <a:p>
            <a:r>
              <a:rPr lang="en-US" sz="3200" dirty="0"/>
              <a:t>Part 2: Assessment and Treatment of Maternal Sepsis - Care Bundles</a:t>
            </a:r>
          </a:p>
        </p:txBody>
      </p:sp>
      <p:sp>
        <p:nvSpPr>
          <p:cNvPr id="4" name="Content Placeholder 3">
            <a:extLst>
              <a:ext uri="{FF2B5EF4-FFF2-40B4-BE49-F238E27FC236}">
                <a16:creationId xmlns:a16="http://schemas.microsoft.com/office/drawing/2014/main" id="{58E0361A-6C99-49B5-91D0-B8023B422857}"/>
              </a:ext>
            </a:extLst>
          </p:cNvPr>
          <p:cNvSpPr>
            <a:spLocks noGrp="1"/>
          </p:cNvSpPr>
          <p:nvPr>
            <p:ph sz="half" idx="2"/>
          </p:nvPr>
        </p:nvSpPr>
        <p:spPr>
          <a:xfrm>
            <a:off x="811924" y="4772025"/>
            <a:ext cx="10444656" cy="1813096"/>
          </a:xfrm>
          <a:solidFill>
            <a:schemeClr val="bg1"/>
          </a:solidFill>
          <a:ln w="38100">
            <a:solidFill>
              <a:schemeClr val="accent5"/>
            </a:solidFill>
          </a:ln>
        </p:spPr>
        <p:txBody>
          <a:bodyPr>
            <a:normAutofit fontScale="77500" lnSpcReduction="20000"/>
          </a:bodyPr>
          <a:lstStyle/>
          <a:p>
            <a:pPr marL="0" indent="0">
              <a:lnSpc>
                <a:spcPct val="120000"/>
              </a:lnSpc>
              <a:spcBef>
                <a:spcPts val="0"/>
              </a:spcBef>
              <a:spcAft>
                <a:spcPts val="0"/>
              </a:spcAft>
              <a:buNone/>
            </a:pPr>
            <a:r>
              <a:rPr lang="en-US" dirty="0">
                <a:solidFill>
                  <a:schemeClr val="tx1"/>
                </a:solidFill>
              </a:rPr>
              <a:t>Additional Assessment:</a:t>
            </a:r>
          </a:p>
          <a:p>
            <a:pPr>
              <a:lnSpc>
                <a:spcPct val="120000"/>
              </a:lnSpc>
              <a:spcBef>
                <a:spcPts val="0"/>
              </a:spcBef>
              <a:spcAft>
                <a:spcPts val="0"/>
              </a:spcAft>
            </a:pPr>
            <a:r>
              <a:rPr lang="en-US" dirty="0">
                <a:solidFill>
                  <a:schemeClr val="tx1"/>
                </a:solidFill>
              </a:rPr>
              <a:t>Cultures (Blood cultures)</a:t>
            </a:r>
          </a:p>
          <a:p>
            <a:pPr>
              <a:lnSpc>
                <a:spcPct val="120000"/>
              </a:lnSpc>
              <a:spcBef>
                <a:spcPts val="0"/>
              </a:spcBef>
              <a:spcAft>
                <a:spcPts val="0"/>
              </a:spcAft>
            </a:pPr>
            <a:r>
              <a:rPr lang="en-US" dirty="0">
                <a:solidFill>
                  <a:schemeClr val="tx1"/>
                </a:solidFill>
              </a:rPr>
              <a:t>Fluid Management</a:t>
            </a:r>
          </a:p>
          <a:p>
            <a:pPr>
              <a:lnSpc>
                <a:spcPct val="120000"/>
              </a:lnSpc>
              <a:spcBef>
                <a:spcPts val="0"/>
              </a:spcBef>
              <a:spcAft>
                <a:spcPts val="0"/>
              </a:spcAft>
            </a:pPr>
            <a:r>
              <a:rPr lang="en-US" dirty="0">
                <a:solidFill>
                  <a:schemeClr val="tx1"/>
                </a:solidFill>
              </a:rPr>
              <a:t>Communication &amp; Teamwork Tools</a:t>
            </a:r>
          </a:p>
          <a:p>
            <a:pPr>
              <a:lnSpc>
                <a:spcPct val="120000"/>
              </a:lnSpc>
              <a:spcBef>
                <a:spcPts val="0"/>
              </a:spcBef>
              <a:spcAft>
                <a:spcPts val="0"/>
              </a:spcAft>
            </a:pPr>
            <a:r>
              <a:rPr lang="en-US" dirty="0">
                <a:solidFill>
                  <a:schemeClr val="tx1"/>
                </a:solidFill>
              </a:rPr>
              <a:t>Rapid response Team &amp; Escalation of Care Coordination (Patient Location / Patient Transfer to Higher Level of Care)</a:t>
            </a:r>
          </a:p>
          <a:p>
            <a:pPr>
              <a:lnSpc>
                <a:spcPct val="120000"/>
              </a:lnSpc>
              <a:spcBef>
                <a:spcPts val="0"/>
              </a:spcBef>
              <a:spcAft>
                <a:spcPts val="0"/>
              </a:spcAft>
            </a:pPr>
            <a:r>
              <a:rPr lang="en-US" dirty="0">
                <a:solidFill>
                  <a:schemeClr val="tx1"/>
                </a:solidFill>
              </a:rPr>
              <a:t>Distinguish Chorioamnionitis / Intraamniotic Infection from Sepsis</a:t>
            </a:r>
            <a:endParaRPr lang="en-US" dirty="0">
              <a:solidFill>
                <a:schemeClr val="bg1"/>
              </a:solidFill>
            </a:endParaRPr>
          </a:p>
        </p:txBody>
      </p:sp>
      <p:pic>
        <p:nvPicPr>
          <p:cNvPr id="6" name="Picture 5">
            <a:extLst>
              <a:ext uri="{FF2B5EF4-FFF2-40B4-BE49-F238E27FC236}">
                <a16:creationId xmlns:a16="http://schemas.microsoft.com/office/drawing/2014/main" id="{6B992D42-D7D9-4DD9-9EC9-F6B48C85C54D}"/>
              </a:ext>
            </a:extLst>
          </p:cNvPr>
          <p:cNvPicPr>
            <a:picLocks noChangeAspect="1"/>
          </p:cNvPicPr>
          <p:nvPr/>
        </p:nvPicPr>
        <p:blipFill rotWithShape="1">
          <a:blip r:embed="rId3"/>
          <a:srcRect l="4914" t="28396" r="8577" b="8341"/>
          <a:stretch/>
        </p:blipFill>
        <p:spPr>
          <a:xfrm>
            <a:off x="811923" y="677863"/>
            <a:ext cx="9632731" cy="3815706"/>
          </a:xfrm>
          <a:prstGeom prst="rect">
            <a:avLst/>
          </a:prstGeom>
        </p:spPr>
      </p:pic>
    </p:spTree>
    <p:extLst>
      <p:ext uri="{BB962C8B-B14F-4D97-AF65-F5344CB8AC3E}">
        <p14:creationId xmlns:p14="http://schemas.microsoft.com/office/powerpoint/2010/main" val="1055219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6FBC-830F-439C-9364-7EA509194C59}"/>
              </a:ext>
            </a:extLst>
          </p:cNvPr>
          <p:cNvSpPr>
            <a:spLocks noGrp="1"/>
          </p:cNvSpPr>
          <p:nvPr>
            <p:ph type="title"/>
          </p:nvPr>
        </p:nvSpPr>
        <p:spPr>
          <a:xfrm>
            <a:off x="161846" y="81023"/>
            <a:ext cx="11382703" cy="1834043"/>
          </a:xfrm>
        </p:spPr>
        <p:txBody>
          <a:bodyPr>
            <a:normAutofit/>
          </a:bodyPr>
          <a:lstStyle/>
          <a:p>
            <a:r>
              <a:rPr lang="en-US" dirty="0"/>
              <a:t>Part 3:  </a:t>
            </a:r>
            <a:br>
              <a:rPr lang="en-US" dirty="0"/>
            </a:br>
            <a:r>
              <a:rPr lang="en-US" sz="4000" dirty="0"/>
              <a:t>Assessment and Treatment of Maternal Sepsis -   Antibiotics and Source Control</a:t>
            </a:r>
            <a:endParaRPr lang="en-US" dirty="0"/>
          </a:p>
        </p:txBody>
      </p:sp>
      <p:pic>
        <p:nvPicPr>
          <p:cNvPr id="8" name="Picture 7">
            <a:extLst>
              <a:ext uri="{FF2B5EF4-FFF2-40B4-BE49-F238E27FC236}">
                <a16:creationId xmlns:a16="http://schemas.microsoft.com/office/drawing/2014/main" id="{929C03A9-4B28-499B-B5AB-8C9527969E73}"/>
              </a:ext>
            </a:extLst>
          </p:cNvPr>
          <p:cNvPicPr>
            <a:picLocks noChangeAspect="1"/>
          </p:cNvPicPr>
          <p:nvPr/>
        </p:nvPicPr>
        <p:blipFill rotWithShape="1">
          <a:blip r:embed="rId3"/>
          <a:srcRect l="37840" t="56040" r="8577" b="16373"/>
          <a:stretch/>
        </p:blipFill>
        <p:spPr>
          <a:xfrm>
            <a:off x="379649" y="2280513"/>
            <a:ext cx="5819777" cy="2971800"/>
          </a:xfrm>
          <a:prstGeom prst="rect">
            <a:avLst/>
          </a:prstGeom>
        </p:spPr>
      </p:pic>
      <p:sp>
        <p:nvSpPr>
          <p:cNvPr id="6" name="Content Placeholder 2">
            <a:extLst>
              <a:ext uri="{FF2B5EF4-FFF2-40B4-BE49-F238E27FC236}">
                <a16:creationId xmlns:a16="http://schemas.microsoft.com/office/drawing/2014/main" id="{1344A97C-6515-4D94-BB45-34229CAF28CB}"/>
              </a:ext>
            </a:extLst>
          </p:cNvPr>
          <p:cNvSpPr txBox="1">
            <a:spLocks/>
          </p:cNvSpPr>
          <p:nvPr/>
        </p:nvSpPr>
        <p:spPr>
          <a:xfrm>
            <a:off x="6472990" y="1915066"/>
            <a:ext cx="4557684" cy="4726366"/>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Abadi Extra Light" panose="020B0204020104020204" pitchFamily="34" charset="0"/>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Abadi Extra Light" panose="020B0204020104020204" pitchFamily="34" charset="0"/>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Abadi Extra Light" panose="020B0204020104020204" pitchFamily="34" charset="0"/>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Abadi Extra Light" panose="020B0204020104020204" pitchFamily="34" charset="0"/>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Abadi Extra Light" panose="020B0204020104020204" pitchFamily="34" charset="0"/>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00000"/>
              </a:lnSpc>
              <a:spcBef>
                <a:spcPts val="0"/>
              </a:spcBef>
              <a:spcAft>
                <a:spcPts val="0"/>
              </a:spcAft>
            </a:pPr>
            <a:r>
              <a:rPr lang="en-US" sz="2400" dirty="0"/>
              <a:t>Antibiotics</a:t>
            </a:r>
          </a:p>
          <a:p>
            <a:pPr lvl="1">
              <a:lnSpc>
                <a:spcPct val="100000"/>
              </a:lnSpc>
              <a:spcBef>
                <a:spcPts val="0"/>
              </a:spcBef>
              <a:spcAft>
                <a:spcPts val="0"/>
              </a:spcAft>
            </a:pPr>
            <a:r>
              <a:rPr lang="en-US" sz="2000" dirty="0"/>
              <a:t>Ideally – administer within one hour of diagnosis of maternal sepsis</a:t>
            </a:r>
          </a:p>
          <a:p>
            <a:pPr lvl="1">
              <a:lnSpc>
                <a:spcPct val="100000"/>
              </a:lnSpc>
              <a:spcBef>
                <a:spcPts val="0"/>
              </a:spcBef>
              <a:spcAft>
                <a:spcPts val="0"/>
              </a:spcAft>
            </a:pPr>
            <a:r>
              <a:rPr lang="en-US" sz="2000" dirty="0"/>
              <a:t>Initial antibiotic coverage for patients with sepsis should be empiric with use of a broad-spectrum antibiotic regimen</a:t>
            </a:r>
          </a:p>
          <a:p>
            <a:pPr lvl="1">
              <a:lnSpc>
                <a:spcPct val="100000"/>
              </a:lnSpc>
              <a:spcBef>
                <a:spcPts val="0"/>
              </a:spcBef>
              <a:spcAft>
                <a:spcPts val="0"/>
              </a:spcAft>
            </a:pPr>
            <a:r>
              <a:rPr lang="en-US" sz="2000" dirty="0"/>
              <a:t>In the 48-72 hours following initial antibiotic administration, it is often recommended that the antibiotic regimen be narrowed as culture information becomes available and the patient stabilizes</a:t>
            </a:r>
          </a:p>
          <a:p>
            <a:pPr>
              <a:lnSpc>
                <a:spcPct val="100000"/>
              </a:lnSpc>
              <a:spcBef>
                <a:spcPts val="0"/>
              </a:spcBef>
              <a:spcAft>
                <a:spcPts val="0"/>
              </a:spcAft>
            </a:pPr>
            <a:r>
              <a:rPr lang="en-US" sz="2400" dirty="0"/>
              <a:t>Sepsis Order Sets</a:t>
            </a:r>
          </a:p>
          <a:p>
            <a:pPr>
              <a:lnSpc>
                <a:spcPct val="100000"/>
              </a:lnSpc>
              <a:spcBef>
                <a:spcPts val="0"/>
              </a:spcBef>
              <a:spcAft>
                <a:spcPts val="0"/>
              </a:spcAft>
            </a:pPr>
            <a:r>
              <a:rPr lang="en-US" sz="2400" dirty="0"/>
              <a:t>Pain Medications</a:t>
            </a:r>
          </a:p>
        </p:txBody>
      </p:sp>
    </p:spTree>
    <p:extLst>
      <p:ext uri="{BB962C8B-B14F-4D97-AF65-F5344CB8AC3E}">
        <p14:creationId xmlns:p14="http://schemas.microsoft.com/office/powerpoint/2010/main" val="37288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53A2B3-E008-4D12-B431-291C4A468B73}"/>
              </a:ext>
            </a:extLst>
          </p:cNvPr>
          <p:cNvSpPr>
            <a:spLocks noGrp="1"/>
          </p:cNvSpPr>
          <p:nvPr>
            <p:ph type="title"/>
          </p:nvPr>
        </p:nvSpPr>
        <p:spPr>
          <a:xfrm>
            <a:off x="162046" y="108262"/>
            <a:ext cx="11111696" cy="1133270"/>
          </a:xfrm>
        </p:spPr>
        <p:txBody>
          <a:bodyPr>
            <a:normAutofit/>
          </a:bodyPr>
          <a:lstStyle/>
          <a:p>
            <a:r>
              <a:rPr lang="en-US" sz="3600" dirty="0"/>
              <a:t>Part 3:  Assessment and Treatment of Maternal Sepsis -  Antibiotics and Source Control</a:t>
            </a:r>
          </a:p>
        </p:txBody>
      </p:sp>
      <p:sp>
        <p:nvSpPr>
          <p:cNvPr id="4" name="Content Placeholder 3">
            <a:extLst>
              <a:ext uri="{FF2B5EF4-FFF2-40B4-BE49-F238E27FC236}">
                <a16:creationId xmlns:a16="http://schemas.microsoft.com/office/drawing/2014/main" id="{742F1832-D4D7-44D7-9349-291DD50EE072}"/>
              </a:ext>
            </a:extLst>
          </p:cNvPr>
          <p:cNvSpPr>
            <a:spLocks noGrp="1"/>
          </p:cNvSpPr>
          <p:nvPr>
            <p:ph idx="1"/>
          </p:nvPr>
        </p:nvSpPr>
        <p:spPr>
          <a:xfrm>
            <a:off x="162046" y="1291073"/>
            <a:ext cx="11111696" cy="494170"/>
          </a:xfrm>
        </p:spPr>
        <p:txBody>
          <a:bodyPr>
            <a:noAutofit/>
          </a:bodyPr>
          <a:lstStyle/>
          <a:p>
            <a:pPr marL="0" indent="0" algn="ctr">
              <a:lnSpc>
                <a:spcPct val="110000"/>
              </a:lnSpc>
              <a:spcBef>
                <a:spcPts val="0"/>
              </a:spcBef>
              <a:spcAft>
                <a:spcPts val="0"/>
              </a:spcAft>
              <a:buNone/>
            </a:pPr>
            <a:r>
              <a:rPr lang="en-US" sz="2800" b="1" dirty="0"/>
              <a:t>Source Control:  </a:t>
            </a:r>
            <a:r>
              <a:rPr lang="en-US" sz="2200" b="1" dirty="0"/>
              <a:t>If patients have no improvement with initial resuscitation with antibiotics/fluids</a:t>
            </a:r>
          </a:p>
        </p:txBody>
      </p:sp>
      <p:grpSp>
        <p:nvGrpSpPr>
          <p:cNvPr id="3" name="Group 2">
            <a:extLst>
              <a:ext uri="{FF2B5EF4-FFF2-40B4-BE49-F238E27FC236}">
                <a16:creationId xmlns:a16="http://schemas.microsoft.com/office/drawing/2014/main" id="{4ADFCCA3-DB5A-4328-A152-F4FEBE7E9D4F}"/>
              </a:ext>
            </a:extLst>
          </p:cNvPr>
          <p:cNvGrpSpPr/>
          <p:nvPr/>
        </p:nvGrpSpPr>
        <p:grpSpPr>
          <a:xfrm>
            <a:off x="101886" y="1807783"/>
            <a:ext cx="12029954" cy="4851099"/>
            <a:chOff x="1003241" y="1927924"/>
            <a:chExt cx="9514674" cy="4591602"/>
          </a:xfrm>
        </p:grpSpPr>
        <p:sp>
          <p:nvSpPr>
            <p:cNvPr id="5" name="Freeform: Shape 4">
              <a:extLst>
                <a:ext uri="{FF2B5EF4-FFF2-40B4-BE49-F238E27FC236}">
                  <a16:creationId xmlns:a16="http://schemas.microsoft.com/office/drawing/2014/main" id="{D7F3A3BB-8F46-4147-8D2B-6C73CC27F06E}"/>
                </a:ext>
              </a:extLst>
            </p:cNvPr>
            <p:cNvSpPr/>
            <p:nvPr/>
          </p:nvSpPr>
          <p:spPr>
            <a:xfrm>
              <a:off x="1003241" y="1960483"/>
              <a:ext cx="2118230" cy="1323894"/>
            </a:xfrm>
            <a:custGeom>
              <a:avLst/>
              <a:gdLst>
                <a:gd name="connsiteX0" fmla="*/ 0 w 2647788"/>
                <a:gd name="connsiteY0" fmla="*/ 132389 h 1323894"/>
                <a:gd name="connsiteX1" fmla="*/ 132389 w 2647788"/>
                <a:gd name="connsiteY1" fmla="*/ 0 h 1323894"/>
                <a:gd name="connsiteX2" fmla="*/ 2515399 w 2647788"/>
                <a:gd name="connsiteY2" fmla="*/ 0 h 1323894"/>
                <a:gd name="connsiteX3" fmla="*/ 2647788 w 2647788"/>
                <a:gd name="connsiteY3" fmla="*/ 132389 h 1323894"/>
                <a:gd name="connsiteX4" fmla="*/ 2647788 w 2647788"/>
                <a:gd name="connsiteY4" fmla="*/ 1191505 h 1323894"/>
                <a:gd name="connsiteX5" fmla="*/ 2515399 w 2647788"/>
                <a:gd name="connsiteY5" fmla="*/ 1323894 h 1323894"/>
                <a:gd name="connsiteX6" fmla="*/ 132389 w 2647788"/>
                <a:gd name="connsiteY6" fmla="*/ 1323894 h 1323894"/>
                <a:gd name="connsiteX7" fmla="*/ 0 w 2647788"/>
                <a:gd name="connsiteY7" fmla="*/ 1191505 h 1323894"/>
                <a:gd name="connsiteX8" fmla="*/ 0 w 2647788"/>
                <a:gd name="connsiteY8" fmla="*/ 132389 h 132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788" h="1323894">
                  <a:moveTo>
                    <a:pt x="0" y="132389"/>
                  </a:moveTo>
                  <a:cubicBezTo>
                    <a:pt x="0" y="59273"/>
                    <a:pt x="59273" y="0"/>
                    <a:pt x="132389" y="0"/>
                  </a:cubicBezTo>
                  <a:lnTo>
                    <a:pt x="2515399" y="0"/>
                  </a:lnTo>
                  <a:cubicBezTo>
                    <a:pt x="2588515" y="0"/>
                    <a:pt x="2647788" y="59273"/>
                    <a:pt x="2647788" y="132389"/>
                  </a:cubicBezTo>
                  <a:lnTo>
                    <a:pt x="2647788" y="1191505"/>
                  </a:lnTo>
                  <a:cubicBezTo>
                    <a:pt x="2647788" y="1264621"/>
                    <a:pt x="2588515" y="1323894"/>
                    <a:pt x="2515399" y="1323894"/>
                  </a:cubicBezTo>
                  <a:lnTo>
                    <a:pt x="132389" y="1323894"/>
                  </a:lnTo>
                  <a:cubicBezTo>
                    <a:pt x="59273" y="1323894"/>
                    <a:pt x="0" y="1264621"/>
                    <a:pt x="0" y="1191505"/>
                  </a:cubicBezTo>
                  <a:lnTo>
                    <a:pt x="0" y="13238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066" tIns="61636" rIns="73066" bIns="61636" numCol="1" spcCol="1270" anchor="ctr" anchorCtr="0">
              <a:noAutofit/>
            </a:bodyPr>
            <a:lstStyle/>
            <a:p>
              <a:pPr marL="0" lvl="0" indent="0" algn="ctr" defTabSz="800100">
                <a:lnSpc>
                  <a:spcPct val="90000"/>
                </a:lnSpc>
                <a:spcBef>
                  <a:spcPct val="0"/>
                </a:spcBef>
                <a:spcAft>
                  <a:spcPct val="35000"/>
                </a:spcAft>
                <a:buNone/>
              </a:pPr>
              <a:r>
                <a:rPr lang="en-US" sz="1600" kern="1200" dirty="0">
                  <a:latin typeface="Abadi" panose="020B0604020104020204" pitchFamily="34" charset="0"/>
                </a:rPr>
                <a:t>Patients with identified sources of infection that are amenable to percutaneous drainage should:</a:t>
              </a:r>
            </a:p>
          </p:txBody>
        </p:sp>
        <p:sp>
          <p:nvSpPr>
            <p:cNvPr id="6" name="Freeform: Shape 5">
              <a:extLst>
                <a:ext uri="{FF2B5EF4-FFF2-40B4-BE49-F238E27FC236}">
                  <a16:creationId xmlns:a16="http://schemas.microsoft.com/office/drawing/2014/main" id="{BAFA905F-2D97-4502-BA77-B5BB1CABC6C3}"/>
                </a:ext>
              </a:extLst>
            </p:cNvPr>
            <p:cNvSpPr/>
            <p:nvPr/>
          </p:nvSpPr>
          <p:spPr>
            <a:xfrm>
              <a:off x="1268020" y="3284377"/>
              <a:ext cx="264778" cy="992920"/>
            </a:xfrm>
            <a:custGeom>
              <a:avLst/>
              <a:gdLst/>
              <a:ahLst/>
              <a:cxnLst/>
              <a:rect l="0" t="0" r="0" b="0"/>
              <a:pathLst>
                <a:path>
                  <a:moveTo>
                    <a:pt x="0" y="0"/>
                  </a:moveTo>
                  <a:lnTo>
                    <a:pt x="0" y="992920"/>
                  </a:lnTo>
                  <a:lnTo>
                    <a:pt x="264778" y="9929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52DFECCD-8B93-43BC-B20A-DA9FD200A24C}"/>
                </a:ext>
              </a:extLst>
            </p:cNvPr>
            <p:cNvSpPr/>
            <p:nvPr/>
          </p:nvSpPr>
          <p:spPr>
            <a:xfrm>
              <a:off x="1447572" y="3640459"/>
              <a:ext cx="1673899" cy="1192847"/>
            </a:xfrm>
            <a:custGeom>
              <a:avLst/>
              <a:gdLst>
                <a:gd name="connsiteX0" fmla="*/ 0 w 2118230"/>
                <a:gd name="connsiteY0" fmla="*/ 132389 h 1323894"/>
                <a:gd name="connsiteX1" fmla="*/ 132389 w 2118230"/>
                <a:gd name="connsiteY1" fmla="*/ 0 h 1323894"/>
                <a:gd name="connsiteX2" fmla="*/ 1985841 w 2118230"/>
                <a:gd name="connsiteY2" fmla="*/ 0 h 1323894"/>
                <a:gd name="connsiteX3" fmla="*/ 2118230 w 2118230"/>
                <a:gd name="connsiteY3" fmla="*/ 132389 h 1323894"/>
                <a:gd name="connsiteX4" fmla="*/ 2118230 w 2118230"/>
                <a:gd name="connsiteY4" fmla="*/ 1191505 h 1323894"/>
                <a:gd name="connsiteX5" fmla="*/ 1985841 w 2118230"/>
                <a:gd name="connsiteY5" fmla="*/ 1323894 h 1323894"/>
                <a:gd name="connsiteX6" fmla="*/ 132389 w 2118230"/>
                <a:gd name="connsiteY6" fmla="*/ 1323894 h 1323894"/>
                <a:gd name="connsiteX7" fmla="*/ 0 w 2118230"/>
                <a:gd name="connsiteY7" fmla="*/ 1191505 h 1323894"/>
                <a:gd name="connsiteX8" fmla="*/ 0 w 2118230"/>
                <a:gd name="connsiteY8" fmla="*/ 132389 h 132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230" h="1323894">
                  <a:moveTo>
                    <a:pt x="0" y="132389"/>
                  </a:moveTo>
                  <a:cubicBezTo>
                    <a:pt x="0" y="59273"/>
                    <a:pt x="59273" y="0"/>
                    <a:pt x="132389" y="0"/>
                  </a:cubicBezTo>
                  <a:lnTo>
                    <a:pt x="1985841" y="0"/>
                  </a:lnTo>
                  <a:cubicBezTo>
                    <a:pt x="2058957" y="0"/>
                    <a:pt x="2118230" y="59273"/>
                    <a:pt x="2118230" y="132389"/>
                  </a:cubicBezTo>
                  <a:lnTo>
                    <a:pt x="2118230" y="1191505"/>
                  </a:lnTo>
                  <a:cubicBezTo>
                    <a:pt x="2118230" y="1264621"/>
                    <a:pt x="2058957" y="1323894"/>
                    <a:pt x="1985841" y="1323894"/>
                  </a:cubicBezTo>
                  <a:lnTo>
                    <a:pt x="132389" y="1323894"/>
                  </a:lnTo>
                  <a:cubicBezTo>
                    <a:pt x="59273" y="1323894"/>
                    <a:pt x="0" y="1264621"/>
                    <a:pt x="0" y="1191505"/>
                  </a:cubicBezTo>
                  <a:lnTo>
                    <a:pt x="0" y="132389"/>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636" tIns="54016" rIns="61636" bIns="54016" numCol="1" spcCol="1270" anchor="ctr" anchorCtr="0">
              <a:noAutofit/>
            </a:bodyPr>
            <a:lstStyle/>
            <a:p>
              <a:pPr marL="0" lvl="0" indent="0" defTabSz="533400">
                <a:lnSpc>
                  <a:spcPct val="90000"/>
                </a:lnSpc>
                <a:spcBef>
                  <a:spcPct val="0"/>
                </a:spcBef>
                <a:spcAft>
                  <a:spcPct val="35000"/>
                </a:spcAft>
                <a:buNone/>
              </a:pPr>
              <a:r>
                <a:rPr lang="en-US" sz="1600" kern="1200" dirty="0">
                  <a:latin typeface="Abadi Extra Light" panose="020B0204020104020204" pitchFamily="34" charset="0"/>
                </a:rPr>
                <a:t>Undergo consultation with interventional radiology and assessment for possible drainage</a:t>
              </a:r>
            </a:p>
          </p:txBody>
        </p:sp>
        <p:sp>
          <p:nvSpPr>
            <p:cNvPr id="9" name="Freeform: Shape 8">
              <a:extLst>
                <a:ext uri="{FF2B5EF4-FFF2-40B4-BE49-F238E27FC236}">
                  <a16:creationId xmlns:a16="http://schemas.microsoft.com/office/drawing/2014/main" id="{3DB99507-C376-4DD2-9D6B-86BB8E38B6F2}"/>
                </a:ext>
              </a:extLst>
            </p:cNvPr>
            <p:cNvSpPr/>
            <p:nvPr/>
          </p:nvSpPr>
          <p:spPr>
            <a:xfrm>
              <a:off x="1268020" y="3284377"/>
              <a:ext cx="264778" cy="2647788"/>
            </a:xfrm>
            <a:custGeom>
              <a:avLst/>
              <a:gdLst/>
              <a:ahLst/>
              <a:cxnLst/>
              <a:rect l="0" t="0" r="0" b="0"/>
              <a:pathLst>
                <a:path>
                  <a:moveTo>
                    <a:pt x="0" y="0"/>
                  </a:moveTo>
                  <a:lnTo>
                    <a:pt x="0" y="2647788"/>
                  </a:lnTo>
                  <a:lnTo>
                    <a:pt x="264778" y="2647788"/>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628B6682-C9DF-4107-ADBC-24401930A04D}"/>
                </a:ext>
              </a:extLst>
            </p:cNvPr>
            <p:cNvSpPr/>
            <p:nvPr/>
          </p:nvSpPr>
          <p:spPr>
            <a:xfrm>
              <a:off x="1508202" y="5475500"/>
              <a:ext cx="1613269" cy="736641"/>
            </a:xfrm>
            <a:custGeom>
              <a:avLst/>
              <a:gdLst>
                <a:gd name="connsiteX0" fmla="*/ 0 w 2118230"/>
                <a:gd name="connsiteY0" fmla="*/ 132389 h 1323894"/>
                <a:gd name="connsiteX1" fmla="*/ 132389 w 2118230"/>
                <a:gd name="connsiteY1" fmla="*/ 0 h 1323894"/>
                <a:gd name="connsiteX2" fmla="*/ 1985841 w 2118230"/>
                <a:gd name="connsiteY2" fmla="*/ 0 h 1323894"/>
                <a:gd name="connsiteX3" fmla="*/ 2118230 w 2118230"/>
                <a:gd name="connsiteY3" fmla="*/ 132389 h 1323894"/>
                <a:gd name="connsiteX4" fmla="*/ 2118230 w 2118230"/>
                <a:gd name="connsiteY4" fmla="*/ 1191505 h 1323894"/>
                <a:gd name="connsiteX5" fmla="*/ 1985841 w 2118230"/>
                <a:gd name="connsiteY5" fmla="*/ 1323894 h 1323894"/>
                <a:gd name="connsiteX6" fmla="*/ 132389 w 2118230"/>
                <a:gd name="connsiteY6" fmla="*/ 1323894 h 1323894"/>
                <a:gd name="connsiteX7" fmla="*/ 0 w 2118230"/>
                <a:gd name="connsiteY7" fmla="*/ 1191505 h 1323894"/>
                <a:gd name="connsiteX8" fmla="*/ 0 w 2118230"/>
                <a:gd name="connsiteY8" fmla="*/ 132389 h 132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230" h="1323894">
                  <a:moveTo>
                    <a:pt x="0" y="132389"/>
                  </a:moveTo>
                  <a:cubicBezTo>
                    <a:pt x="0" y="59273"/>
                    <a:pt x="59273" y="0"/>
                    <a:pt x="132389" y="0"/>
                  </a:cubicBezTo>
                  <a:lnTo>
                    <a:pt x="1985841" y="0"/>
                  </a:lnTo>
                  <a:cubicBezTo>
                    <a:pt x="2058957" y="0"/>
                    <a:pt x="2118230" y="59273"/>
                    <a:pt x="2118230" y="132389"/>
                  </a:cubicBezTo>
                  <a:lnTo>
                    <a:pt x="2118230" y="1191505"/>
                  </a:lnTo>
                  <a:cubicBezTo>
                    <a:pt x="2118230" y="1264621"/>
                    <a:pt x="2058957" y="1323894"/>
                    <a:pt x="1985841" y="1323894"/>
                  </a:cubicBezTo>
                  <a:lnTo>
                    <a:pt x="132389" y="1323894"/>
                  </a:lnTo>
                  <a:cubicBezTo>
                    <a:pt x="59273" y="1323894"/>
                    <a:pt x="0" y="1264621"/>
                    <a:pt x="0" y="1191505"/>
                  </a:cubicBezTo>
                  <a:lnTo>
                    <a:pt x="0" y="132389"/>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636" tIns="54016" rIns="61636" bIns="54016" numCol="1" spcCol="1270" anchor="ctr" anchorCtr="0">
              <a:noAutofit/>
            </a:bodyPr>
            <a:lstStyle/>
            <a:p>
              <a:pPr marL="0" lvl="0" indent="0" defTabSz="533400">
                <a:lnSpc>
                  <a:spcPct val="90000"/>
                </a:lnSpc>
                <a:spcBef>
                  <a:spcPct val="0"/>
                </a:spcBef>
                <a:spcAft>
                  <a:spcPct val="35000"/>
                </a:spcAft>
                <a:buNone/>
              </a:pPr>
              <a:r>
                <a:rPr lang="en-US" sz="1600" kern="1200" dirty="0">
                  <a:latin typeface="Abadi Extra Light" panose="020B0204020104020204" pitchFamily="34" charset="0"/>
                </a:rPr>
                <a:t>Consider consultation with infectious disease if appropriate</a:t>
              </a:r>
            </a:p>
          </p:txBody>
        </p:sp>
        <p:sp>
          <p:nvSpPr>
            <p:cNvPr id="11" name="Freeform: Shape 10">
              <a:extLst>
                <a:ext uri="{FF2B5EF4-FFF2-40B4-BE49-F238E27FC236}">
                  <a16:creationId xmlns:a16="http://schemas.microsoft.com/office/drawing/2014/main" id="{FF6596C2-E619-444C-89BF-C04212F259DB}"/>
                </a:ext>
              </a:extLst>
            </p:cNvPr>
            <p:cNvSpPr/>
            <p:nvPr/>
          </p:nvSpPr>
          <p:spPr>
            <a:xfrm>
              <a:off x="3264655" y="1949258"/>
              <a:ext cx="3690948" cy="1323894"/>
            </a:xfrm>
            <a:custGeom>
              <a:avLst/>
              <a:gdLst>
                <a:gd name="connsiteX0" fmla="*/ 0 w 2647788"/>
                <a:gd name="connsiteY0" fmla="*/ 132389 h 1323894"/>
                <a:gd name="connsiteX1" fmla="*/ 132389 w 2647788"/>
                <a:gd name="connsiteY1" fmla="*/ 0 h 1323894"/>
                <a:gd name="connsiteX2" fmla="*/ 2515399 w 2647788"/>
                <a:gd name="connsiteY2" fmla="*/ 0 h 1323894"/>
                <a:gd name="connsiteX3" fmla="*/ 2647788 w 2647788"/>
                <a:gd name="connsiteY3" fmla="*/ 132389 h 1323894"/>
                <a:gd name="connsiteX4" fmla="*/ 2647788 w 2647788"/>
                <a:gd name="connsiteY4" fmla="*/ 1191505 h 1323894"/>
                <a:gd name="connsiteX5" fmla="*/ 2515399 w 2647788"/>
                <a:gd name="connsiteY5" fmla="*/ 1323894 h 1323894"/>
                <a:gd name="connsiteX6" fmla="*/ 132389 w 2647788"/>
                <a:gd name="connsiteY6" fmla="*/ 1323894 h 1323894"/>
                <a:gd name="connsiteX7" fmla="*/ 0 w 2647788"/>
                <a:gd name="connsiteY7" fmla="*/ 1191505 h 1323894"/>
                <a:gd name="connsiteX8" fmla="*/ 0 w 2647788"/>
                <a:gd name="connsiteY8" fmla="*/ 132389 h 132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788" h="1323894">
                  <a:moveTo>
                    <a:pt x="0" y="132389"/>
                  </a:moveTo>
                  <a:cubicBezTo>
                    <a:pt x="0" y="59273"/>
                    <a:pt x="59273" y="0"/>
                    <a:pt x="132389" y="0"/>
                  </a:cubicBezTo>
                  <a:lnTo>
                    <a:pt x="2515399" y="0"/>
                  </a:lnTo>
                  <a:cubicBezTo>
                    <a:pt x="2588515" y="0"/>
                    <a:pt x="2647788" y="59273"/>
                    <a:pt x="2647788" y="132389"/>
                  </a:cubicBezTo>
                  <a:lnTo>
                    <a:pt x="2647788" y="1191505"/>
                  </a:lnTo>
                  <a:cubicBezTo>
                    <a:pt x="2647788" y="1264621"/>
                    <a:pt x="2588515" y="1323894"/>
                    <a:pt x="2515399" y="1323894"/>
                  </a:cubicBezTo>
                  <a:lnTo>
                    <a:pt x="132389" y="1323894"/>
                  </a:lnTo>
                  <a:cubicBezTo>
                    <a:pt x="59273" y="1323894"/>
                    <a:pt x="0" y="1264621"/>
                    <a:pt x="0" y="1191505"/>
                  </a:cubicBezTo>
                  <a:lnTo>
                    <a:pt x="0" y="13238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3066" tIns="61636" rIns="73066" bIns="61636" numCol="1" spcCol="1270" anchor="ctr" anchorCtr="0">
              <a:noAutofit/>
            </a:bodyPr>
            <a:lstStyle/>
            <a:p>
              <a:pPr marL="0" lvl="0" indent="0" algn="ctr" defTabSz="800100">
                <a:lnSpc>
                  <a:spcPct val="90000"/>
                </a:lnSpc>
                <a:spcBef>
                  <a:spcPct val="0"/>
                </a:spcBef>
                <a:spcAft>
                  <a:spcPct val="35000"/>
                </a:spcAft>
                <a:buNone/>
              </a:pPr>
              <a:r>
                <a:rPr lang="en-US" sz="1600" kern="1200" dirty="0">
                  <a:latin typeface="Abadi" panose="020B0604020104020204" pitchFamily="34" charset="0"/>
                </a:rPr>
                <a:t>Patients with identified sources of infection requiring surgery should undergo consultation with:</a:t>
              </a:r>
            </a:p>
          </p:txBody>
        </p:sp>
        <p:sp>
          <p:nvSpPr>
            <p:cNvPr id="12" name="Freeform: Shape 11">
              <a:extLst>
                <a:ext uri="{FF2B5EF4-FFF2-40B4-BE49-F238E27FC236}">
                  <a16:creationId xmlns:a16="http://schemas.microsoft.com/office/drawing/2014/main" id="{DD214B3F-ECE9-4689-9329-94661DCC675B}"/>
                </a:ext>
              </a:extLst>
            </p:cNvPr>
            <p:cNvSpPr/>
            <p:nvPr/>
          </p:nvSpPr>
          <p:spPr>
            <a:xfrm>
              <a:off x="3475538" y="3260974"/>
              <a:ext cx="258043" cy="992920"/>
            </a:xfrm>
            <a:custGeom>
              <a:avLst/>
              <a:gdLst/>
              <a:ahLst/>
              <a:cxnLst/>
              <a:rect l="0" t="0" r="0" b="0"/>
              <a:pathLst>
                <a:path>
                  <a:moveTo>
                    <a:pt x="0" y="0"/>
                  </a:moveTo>
                  <a:lnTo>
                    <a:pt x="0" y="992920"/>
                  </a:lnTo>
                  <a:lnTo>
                    <a:pt x="264778" y="9929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C7821767-816C-446B-9151-57BE8D125C42}"/>
                </a:ext>
              </a:extLst>
            </p:cNvPr>
            <p:cNvSpPr/>
            <p:nvPr/>
          </p:nvSpPr>
          <p:spPr>
            <a:xfrm>
              <a:off x="3649772" y="3429324"/>
              <a:ext cx="3305830" cy="1517485"/>
            </a:xfrm>
            <a:custGeom>
              <a:avLst/>
              <a:gdLst>
                <a:gd name="connsiteX0" fmla="*/ 0 w 2118230"/>
                <a:gd name="connsiteY0" fmla="*/ 132389 h 1323894"/>
                <a:gd name="connsiteX1" fmla="*/ 132389 w 2118230"/>
                <a:gd name="connsiteY1" fmla="*/ 0 h 1323894"/>
                <a:gd name="connsiteX2" fmla="*/ 1985841 w 2118230"/>
                <a:gd name="connsiteY2" fmla="*/ 0 h 1323894"/>
                <a:gd name="connsiteX3" fmla="*/ 2118230 w 2118230"/>
                <a:gd name="connsiteY3" fmla="*/ 132389 h 1323894"/>
                <a:gd name="connsiteX4" fmla="*/ 2118230 w 2118230"/>
                <a:gd name="connsiteY4" fmla="*/ 1191505 h 1323894"/>
                <a:gd name="connsiteX5" fmla="*/ 1985841 w 2118230"/>
                <a:gd name="connsiteY5" fmla="*/ 1323894 h 1323894"/>
                <a:gd name="connsiteX6" fmla="*/ 132389 w 2118230"/>
                <a:gd name="connsiteY6" fmla="*/ 1323894 h 1323894"/>
                <a:gd name="connsiteX7" fmla="*/ 0 w 2118230"/>
                <a:gd name="connsiteY7" fmla="*/ 1191505 h 1323894"/>
                <a:gd name="connsiteX8" fmla="*/ 0 w 2118230"/>
                <a:gd name="connsiteY8" fmla="*/ 132389 h 132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230" h="1323894">
                  <a:moveTo>
                    <a:pt x="0" y="132389"/>
                  </a:moveTo>
                  <a:cubicBezTo>
                    <a:pt x="0" y="59273"/>
                    <a:pt x="59273" y="0"/>
                    <a:pt x="132389" y="0"/>
                  </a:cubicBezTo>
                  <a:lnTo>
                    <a:pt x="1985841" y="0"/>
                  </a:lnTo>
                  <a:cubicBezTo>
                    <a:pt x="2058957" y="0"/>
                    <a:pt x="2118230" y="59273"/>
                    <a:pt x="2118230" y="132389"/>
                  </a:cubicBezTo>
                  <a:lnTo>
                    <a:pt x="2118230" y="1191505"/>
                  </a:lnTo>
                  <a:cubicBezTo>
                    <a:pt x="2118230" y="1264621"/>
                    <a:pt x="2058957" y="1323894"/>
                    <a:pt x="1985841" y="1323894"/>
                  </a:cubicBezTo>
                  <a:lnTo>
                    <a:pt x="132389" y="1323894"/>
                  </a:lnTo>
                  <a:cubicBezTo>
                    <a:pt x="59273" y="1323894"/>
                    <a:pt x="0" y="1264621"/>
                    <a:pt x="0" y="1191505"/>
                  </a:cubicBezTo>
                  <a:lnTo>
                    <a:pt x="0" y="132389"/>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636" tIns="54016" rIns="61636" bIns="54016" numCol="1" spcCol="1270" anchor="ctr" anchorCtr="0">
              <a:noAutofit/>
            </a:bodyPr>
            <a:lstStyle/>
            <a:p>
              <a:pPr marL="0" lvl="0" indent="0" defTabSz="533400">
                <a:lnSpc>
                  <a:spcPct val="90000"/>
                </a:lnSpc>
                <a:spcBef>
                  <a:spcPct val="0"/>
                </a:spcBef>
                <a:spcAft>
                  <a:spcPct val="35000"/>
                </a:spcAft>
                <a:buNone/>
              </a:pPr>
              <a:r>
                <a:rPr lang="en-US" sz="1600" kern="1200" dirty="0">
                  <a:latin typeface="Abadi Extra Light" panose="020B0204020104020204" pitchFamily="34" charset="0"/>
                </a:rPr>
                <a:t>Gynecologic surgeon for procedures such as dilatation and curettage for retained products, hysterectomy for necrotizing GAS uterine infection, or drainage of pelvic or perineal abscess not amenable to percutaneous drainage by interventional radiology</a:t>
              </a:r>
            </a:p>
          </p:txBody>
        </p:sp>
        <p:sp>
          <p:nvSpPr>
            <p:cNvPr id="14" name="Freeform: Shape 13">
              <a:extLst>
                <a:ext uri="{FF2B5EF4-FFF2-40B4-BE49-F238E27FC236}">
                  <a16:creationId xmlns:a16="http://schemas.microsoft.com/office/drawing/2014/main" id="{7D3A2E49-990E-4CD9-B820-290F71AA2B0E}"/>
                </a:ext>
              </a:extLst>
            </p:cNvPr>
            <p:cNvSpPr/>
            <p:nvPr/>
          </p:nvSpPr>
          <p:spPr>
            <a:xfrm>
              <a:off x="3475741" y="3251818"/>
              <a:ext cx="264778" cy="2647788"/>
            </a:xfrm>
            <a:custGeom>
              <a:avLst/>
              <a:gdLst/>
              <a:ahLst/>
              <a:cxnLst/>
              <a:rect l="0" t="0" r="0" b="0"/>
              <a:pathLst>
                <a:path>
                  <a:moveTo>
                    <a:pt x="0" y="0"/>
                  </a:moveTo>
                  <a:lnTo>
                    <a:pt x="0" y="2647788"/>
                  </a:lnTo>
                  <a:lnTo>
                    <a:pt x="264778" y="2647788"/>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0B41C50B-AC70-486B-BCA2-764B25599411}"/>
                </a:ext>
              </a:extLst>
            </p:cNvPr>
            <p:cNvSpPr/>
            <p:nvPr/>
          </p:nvSpPr>
          <p:spPr>
            <a:xfrm>
              <a:off x="3649772" y="5102982"/>
              <a:ext cx="3305830" cy="1416544"/>
            </a:xfrm>
            <a:custGeom>
              <a:avLst/>
              <a:gdLst>
                <a:gd name="connsiteX0" fmla="*/ 0 w 2118230"/>
                <a:gd name="connsiteY0" fmla="*/ 132389 h 1323894"/>
                <a:gd name="connsiteX1" fmla="*/ 132389 w 2118230"/>
                <a:gd name="connsiteY1" fmla="*/ 0 h 1323894"/>
                <a:gd name="connsiteX2" fmla="*/ 1985841 w 2118230"/>
                <a:gd name="connsiteY2" fmla="*/ 0 h 1323894"/>
                <a:gd name="connsiteX3" fmla="*/ 2118230 w 2118230"/>
                <a:gd name="connsiteY3" fmla="*/ 132389 h 1323894"/>
                <a:gd name="connsiteX4" fmla="*/ 2118230 w 2118230"/>
                <a:gd name="connsiteY4" fmla="*/ 1191505 h 1323894"/>
                <a:gd name="connsiteX5" fmla="*/ 1985841 w 2118230"/>
                <a:gd name="connsiteY5" fmla="*/ 1323894 h 1323894"/>
                <a:gd name="connsiteX6" fmla="*/ 132389 w 2118230"/>
                <a:gd name="connsiteY6" fmla="*/ 1323894 h 1323894"/>
                <a:gd name="connsiteX7" fmla="*/ 0 w 2118230"/>
                <a:gd name="connsiteY7" fmla="*/ 1191505 h 1323894"/>
                <a:gd name="connsiteX8" fmla="*/ 0 w 2118230"/>
                <a:gd name="connsiteY8" fmla="*/ 132389 h 132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230" h="1323894">
                  <a:moveTo>
                    <a:pt x="0" y="132389"/>
                  </a:moveTo>
                  <a:cubicBezTo>
                    <a:pt x="0" y="59273"/>
                    <a:pt x="59273" y="0"/>
                    <a:pt x="132389" y="0"/>
                  </a:cubicBezTo>
                  <a:lnTo>
                    <a:pt x="1985841" y="0"/>
                  </a:lnTo>
                  <a:cubicBezTo>
                    <a:pt x="2058957" y="0"/>
                    <a:pt x="2118230" y="59273"/>
                    <a:pt x="2118230" y="132389"/>
                  </a:cubicBezTo>
                  <a:lnTo>
                    <a:pt x="2118230" y="1191505"/>
                  </a:lnTo>
                  <a:cubicBezTo>
                    <a:pt x="2118230" y="1264621"/>
                    <a:pt x="2058957" y="1323894"/>
                    <a:pt x="1985841" y="1323894"/>
                  </a:cubicBezTo>
                  <a:lnTo>
                    <a:pt x="132389" y="1323894"/>
                  </a:lnTo>
                  <a:cubicBezTo>
                    <a:pt x="59273" y="1323894"/>
                    <a:pt x="0" y="1264621"/>
                    <a:pt x="0" y="1191505"/>
                  </a:cubicBezTo>
                  <a:lnTo>
                    <a:pt x="0" y="132389"/>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636" tIns="54016" rIns="61636" bIns="54016" numCol="1" spcCol="1270" anchor="ctr" anchorCtr="0">
              <a:noAutofit/>
            </a:bodyPr>
            <a:lstStyle/>
            <a:p>
              <a:pPr marL="0" lvl="0" indent="0" defTabSz="533400">
                <a:lnSpc>
                  <a:spcPct val="90000"/>
                </a:lnSpc>
                <a:spcBef>
                  <a:spcPct val="0"/>
                </a:spcBef>
                <a:spcAft>
                  <a:spcPct val="35000"/>
                </a:spcAft>
                <a:buNone/>
              </a:pPr>
              <a:r>
                <a:rPr lang="en-US" sz="1600" kern="1200" dirty="0">
                  <a:latin typeface="Abadi Extra Light" panose="020B0204020104020204" pitchFamily="34" charset="0"/>
                </a:rPr>
                <a:t>General surgeon for procedures such as drainage of abdominal abscess, appendectomy, cholecystectomy, or debridement for necrotizing fasciitis. Early surgical consultation is strongly recommended for any concerns regarding necrotizing skin and soft tissue infections</a:t>
              </a:r>
            </a:p>
          </p:txBody>
        </p:sp>
        <p:sp>
          <p:nvSpPr>
            <p:cNvPr id="16" name="Freeform: Shape 15">
              <a:extLst>
                <a:ext uri="{FF2B5EF4-FFF2-40B4-BE49-F238E27FC236}">
                  <a16:creationId xmlns:a16="http://schemas.microsoft.com/office/drawing/2014/main" id="{5CC48E18-901B-43ED-8CBB-E2CD0BE6DB3B}"/>
                </a:ext>
              </a:extLst>
            </p:cNvPr>
            <p:cNvSpPr/>
            <p:nvPr/>
          </p:nvSpPr>
          <p:spPr>
            <a:xfrm>
              <a:off x="7108031" y="1927924"/>
              <a:ext cx="3409884" cy="1323894"/>
            </a:xfrm>
            <a:custGeom>
              <a:avLst/>
              <a:gdLst>
                <a:gd name="connsiteX0" fmla="*/ 0 w 2647788"/>
                <a:gd name="connsiteY0" fmla="*/ 132389 h 1323894"/>
                <a:gd name="connsiteX1" fmla="*/ 132389 w 2647788"/>
                <a:gd name="connsiteY1" fmla="*/ 0 h 1323894"/>
                <a:gd name="connsiteX2" fmla="*/ 2515399 w 2647788"/>
                <a:gd name="connsiteY2" fmla="*/ 0 h 1323894"/>
                <a:gd name="connsiteX3" fmla="*/ 2647788 w 2647788"/>
                <a:gd name="connsiteY3" fmla="*/ 132389 h 1323894"/>
                <a:gd name="connsiteX4" fmla="*/ 2647788 w 2647788"/>
                <a:gd name="connsiteY4" fmla="*/ 1191505 h 1323894"/>
                <a:gd name="connsiteX5" fmla="*/ 2515399 w 2647788"/>
                <a:gd name="connsiteY5" fmla="*/ 1323894 h 1323894"/>
                <a:gd name="connsiteX6" fmla="*/ 132389 w 2647788"/>
                <a:gd name="connsiteY6" fmla="*/ 1323894 h 1323894"/>
                <a:gd name="connsiteX7" fmla="*/ 0 w 2647788"/>
                <a:gd name="connsiteY7" fmla="*/ 1191505 h 1323894"/>
                <a:gd name="connsiteX8" fmla="*/ 0 w 2647788"/>
                <a:gd name="connsiteY8" fmla="*/ 132389 h 132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788" h="1323894">
                  <a:moveTo>
                    <a:pt x="0" y="132389"/>
                  </a:moveTo>
                  <a:cubicBezTo>
                    <a:pt x="0" y="59273"/>
                    <a:pt x="59273" y="0"/>
                    <a:pt x="132389" y="0"/>
                  </a:cubicBezTo>
                  <a:lnTo>
                    <a:pt x="2515399" y="0"/>
                  </a:lnTo>
                  <a:cubicBezTo>
                    <a:pt x="2588515" y="0"/>
                    <a:pt x="2647788" y="59273"/>
                    <a:pt x="2647788" y="132389"/>
                  </a:cubicBezTo>
                  <a:lnTo>
                    <a:pt x="2647788" y="1191505"/>
                  </a:lnTo>
                  <a:cubicBezTo>
                    <a:pt x="2647788" y="1264621"/>
                    <a:pt x="2588515" y="1323894"/>
                    <a:pt x="2515399" y="1323894"/>
                  </a:cubicBezTo>
                  <a:lnTo>
                    <a:pt x="132389" y="1323894"/>
                  </a:lnTo>
                  <a:cubicBezTo>
                    <a:pt x="59273" y="1323894"/>
                    <a:pt x="0" y="1264621"/>
                    <a:pt x="0" y="1191505"/>
                  </a:cubicBezTo>
                  <a:lnTo>
                    <a:pt x="0" y="13238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3066" tIns="61636" rIns="73066" bIns="61636" numCol="1" spcCol="1270" anchor="ctr" anchorCtr="0">
              <a:noAutofit/>
            </a:bodyPr>
            <a:lstStyle/>
            <a:p>
              <a:pPr marL="0" lvl="0" indent="0" algn="ctr" defTabSz="800100">
                <a:lnSpc>
                  <a:spcPct val="90000"/>
                </a:lnSpc>
                <a:spcBef>
                  <a:spcPct val="0"/>
                </a:spcBef>
                <a:spcAft>
                  <a:spcPct val="35000"/>
                </a:spcAft>
                <a:buNone/>
              </a:pPr>
              <a:r>
                <a:rPr lang="en-US" sz="1600" kern="1200" dirty="0">
                  <a:latin typeface="Abadi" panose="020B0604020104020204" pitchFamily="34" charset="0"/>
                </a:rPr>
                <a:t>Patients with identified sources of infection that are too small or not amenable to percutaneous drainage, or patients with undetected sources, or patients with refractory fevers despite antibiotics and supportive measures:</a:t>
              </a:r>
            </a:p>
          </p:txBody>
        </p:sp>
        <p:sp>
          <p:nvSpPr>
            <p:cNvPr id="17" name="Freeform: Shape 16">
              <a:extLst>
                <a:ext uri="{FF2B5EF4-FFF2-40B4-BE49-F238E27FC236}">
                  <a16:creationId xmlns:a16="http://schemas.microsoft.com/office/drawing/2014/main" id="{AA495D23-76C1-401F-B98D-C7B268EF9871}"/>
                </a:ext>
              </a:extLst>
            </p:cNvPr>
            <p:cNvSpPr/>
            <p:nvPr/>
          </p:nvSpPr>
          <p:spPr>
            <a:xfrm>
              <a:off x="7254089" y="3264137"/>
              <a:ext cx="264778" cy="992920"/>
            </a:xfrm>
            <a:custGeom>
              <a:avLst/>
              <a:gdLst/>
              <a:ahLst/>
              <a:cxnLst/>
              <a:rect l="0" t="0" r="0" b="0"/>
              <a:pathLst>
                <a:path>
                  <a:moveTo>
                    <a:pt x="0" y="0"/>
                  </a:moveTo>
                  <a:lnTo>
                    <a:pt x="0" y="992920"/>
                  </a:lnTo>
                  <a:lnTo>
                    <a:pt x="264778" y="9929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33539ADB-8181-481B-A519-E8FADD6C1F08}"/>
                </a:ext>
              </a:extLst>
            </p:cNvPr>
            <p:cNvSpPr/>
            <p:nvPr/>
          </p:nvSpPr>
          <p:spPr>
            <a:xfrm>
              <a:off x="7418105" y="3769612"/>
              <a:ext cx="3099810" cy="711016"/>
            </a:xfrm>
            <a:custGeom>
              <a:avLst/>
              <a:gdLst>
                <a:gd name="connsiteX0" fmla="*/ 0 w 2118230"/>
                <a:gd name="connsiteY0" fmla="*/ 132389 h 1323894"/>
                <a:gd name="connsiteX1" fmla="*/ 132389 w 2118230"/>
                <a:gd name="connsiteY1" fmla="*/ 0 h 1323894"/>
                <a:gd name="connsiteX2" fmla="*/ 1985841 w 2118230"/>
                <a:gd name="connsiteY2" fmla="*/ 0 h 1323894"/>
                <a:gd name="connsiteX3" fmla="*/ 2118230 w 2118230"/>
                <a:gd name="connsiteY3" fmla="*/ 132389 h 1323894"/>
                <a:gd name="connsiteX4" fmla="*/ 2118230 w 2118230"/>
                <a:gd name="connsiteY4" fmla="*/ 1191505 h 1323894"/>
                <a:gd name="connsiteX5" fmla="*/ 1985841 w 2118230"/>
                <a:gd name="connsiteY5" fmla="*/ 1323894 h 1323894"/>
                <a:gd name="connsiteX6" fmla="*/ 132389 w 2118230"/>
                <a:gd name="connsiteY6" fmla="*/ 1323894 h 1323894"/>
                <a:gd name="connsiteX7" fmla="*/ 0 w 2118230"/>
                <a:gd name="connsiteY7" fmla="*/ 1191505 h 1323894"/>
                <a:gd name="connsiteX8" fmla="*/ 0 w 2118230"/>
                <a:gd name="connsiteY8" fmla="*/ 132389 h 132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230" h="1323894">
                  <a:moveTo>
                    <a:pt x="0" y="132389"/>
                  </a:moveTo>
                  <a:cubicBezTo>
                    <a:pt x="0" y="59273"/>
                    <a:pt x="59273" y="0"/>
                    <a:pt x="132389" y="0"/>
                  </a:cubicBezTo>
                  <a:lnTo>
                    <a:pt x="1985841" y="0"/>
                  </a:lnTo>
                  <a:cubicBezTo>
                    <a:pt x="2058957" y="0"/>
                    <a:pt x="2118230" y="59273"/>
                    <a:pt x="2118230" y="132389"/>
                  </a:cubicBezTo>
                  <a:lnTo>
                    <a:pt x="2118230" y="1191505"/>
                  </a:lnTo>
                  <a:cubicBezTo>
                    <a:pt x="2118230" y="1264621"/>
                    <a:pt x="2058957" y="1323894"/>
                    <a:pt x="1985841" y="1323894"/>
                  </a:cubicBezTo>
                  <a:lnTo>
                    <a:pt x="132389" y="1323894"/>
                  </a:lnTo>
                  <a:cubicBezTo>
                    <a:pt x="59273" y="1323894"/>
                    <a:pt x="0" y="1264621"/>
                    <a:pt x="0" y="1191505"/>
                  </a:cubicBezTo>
                  <a:lnTo>
                    <a:pt x="0" y="13238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636" tIns="54016" rIns="61636" bIns="54016" numCol="1" spcCol="1270" anchor="ctr" anchorCtr="0">
              <a:noAutofit/>
            </a:bodyPr>
            <a:lstStyle/>
            <a:p>
              <a:pPr marL="0" lvl="0" indent="0" defTabSz="533400">
                <a:lnSpc>
                  <a:spcPct val="90000"/>
                </a:lnSpc>
                <a:spcBef>
                  <a:spcPct val="0"/>
                </a:spcBef>
                <a:spcAft>
                  <a:spcPct val="35000"/>
                </a:spcAft>
                <a:buNone/>
              </a:pPr>
              <a:r>
                <a:rPr lang="en-US" sz="1600" kern="1200" dirty="0">
                  <a:latin typeface="Abadi Extra Light" panose="020B0204020104020204" pitchFamily="34" charset="0"/>
                </a:rPr>
                <a:t>Consider consultation with infectious disease or maternal fetal medicine</a:t>
              </a:r>
            </a:p>
          </p:txBody>
        </p:sp>
        <p:sp>
          <p:nvSpPr>
            <p:cNvPr id="19" name="Freeform: Shape 18">
              <a:extLst>
                <a:ext uri="{FF2B5EF4-FFF2-40B4-BE49-F238E27FC236}">
                  <a16:creationId xmlns:a16="http://schemas.microsoft.com/office/drawing/2014/main" id="{2BDF598B-DFD0-4D90-BC4F-099508E9C4DB}"/>
                </a:ext>
              </a:extLst>
            </p:cNvPr>
            <p:cNvSpPr/>
            <p:nvPr/>
          </p:nvSpPr>
          <p:spPr>
            <a:xfrm>
              <a:off x="7251215" y="3216213"/>
              <a:ext cx="264778" cy="2647788"/>
            </a:xfrm>
            <a:custGeom>
              <a:avLst/>
              <a:gdLst/>
              <a:ahLst/>
              <a:cxnLst/>
              <a:rect l="0" t="0" r="0" b="0"/>
              <a:pathLst>
                <a:path>
                  <a:moveTo>
                    <a:pt x="0" y="0"/>
                  </a:moveTo>
                  <a:lnTo>
                    <a:pt x="0" y="2647788"/>
                  </a:lnTo>
                  <a:lnTo>
                    <a:pt x="264778" y="2647788"/>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11077936-2586-433D-9B63-A1F71924D367}"/>
                </a:ext>
              </a:extLst>
            </p:cNvPr>
            <p:cNvSpPr/>
            <p:nvPr/>
          </p:nvSpPr>
          <p:spPr>
            <a:xfrm>
              <a:off x="7418105" y="5475500"/>
              <a:ext cx="3072057" cy="550268"/>
            </a:xfrm>
            <a:custGeom>
              <a:avLst/>
              <a:gdLst>
                <a:gd name="connsiteX0" fmla="*/ 0 w 2118230"/>
                <a:gd name="connsiteY0" fmla="*/ 132389 h 1323894"/>
                <a:gd name="connsiteX1" fmla="*/ 132389 w 2118230"/>
                <a:gd name="connsiteY1" fmla="*/ 0 h 1323894"/>
                <a:gd name="connsiteX2" fmla="*/ 1985841 w 2118230"/>
                <a:gd name="connsiteY2" fmla="*/ 0 h 1323894"/>
                <a:gd name="connsiteX3" fmla="*/ 2118230 w 2118230"/>
                <a:gd name="connsiteY3" fmla="*/ 132389 h 1323894"/>
                <a:gd name="connsiteX4" fmla="*/ 2118230 w 2118230"/>
                <a:gd name="connsiteY4" fmla="*/ 1191505 h 1323894"/>
                <a:gd name="connsiteX5" fmla="*/ 1985841 w 2118230"/>
                <a:gd name="connsiteY5" fmla="*/ 1323894 h 1323894"/>
                <a:gd name="connsiteX6" fmla="*/ 132389 w 2118230"/>
                <a:gd name="connsiteY6" fmla="*/ 1323894 h 1323894"/>
                <a:gd name="connsiteX7" fmla="*/ 0 w 2118230"/>
                <a:gd name="connsiteY7" fmla="*/ 1191505 h 1323894"/>
                <a:gd name="connsiteX8" fmla="*/ 0 w 2118230"/>
                <a:gd name="connsiteY8" fmla="*/ 132389 h 132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230" h="1323894">
                  <a:moveTo>
                    <a:pt x="0" y="132389"/>
                  </a:moveTo>
                  <a:cubicBezTo>
                    <a:pt x="0" y="59273"/>
                    <a:pt x="59273" y="0"/>
                    <a:pt x="132389" y="0"/>
                  </a:cubicBezTo>
                  <a:lnTo>
                    <a:pt x="1985841" y="0"/>
                  </a:lnTo>
                  <a:cubicBezTo>
                    <a:pt x="2058957" y="0"/>
                    <a:pt x="2118230" y="59273"/>
                    <a:pt x="2118230" y="132389"/>
                  </a:cubicBezTo>
                  <a:lnTo>
                    <a:pt x="2118230" y="1191505"/>
                  </a:lnTo>
                  <a:cubicBezTo>
                    <a:pt x="2118230" y="1264621"/>
                    <a:pt x="2058957" y="1323894"/>
                    <a:pt x="1985841" y="1323894"/>
                  </a:cubicBezTo>
                  <a:lnTo>
                    <a:pt x="132389" y="1323894"/>
                  </a:lnTo>
                  <a:cubicBezTo>
                    <a:pt x="59273" y="1323894"/>
                    <a:pt x="0" y="1264621"/>
                    <a:pt x="0" y="1191505"/>
                  </a:cubicBezTo>
                  <a:lnTo>
                    <a:pt x="0" y="132389"/>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636" tIns="54016" rIns="61636" bIns="54016" numCol="1" spcCol="1270" anchor="ctr" anchorCtr="0">
              <a:noAutofit/>
            </a:bodyPr>
            <a:lstStyle/>
            <a:p>
              <a:pPr marL="0" lvl="0" indent="0" defTabSz="533400">
                <a:lnSpc>
                  <a:spcPct val="90000"/>
                </a:lnSpc>
                <a:spcBef>
                  <a:spcPct val="0"/>
                </a:spcBef>
                <a:spcAft>
                  <a:spcPct val="35000"/>
                </a:spcAft>
                <a:buNone/>
              </a:pPr>
              <a:r>
                <a:rPr lang="en-US" sz="1600" kern="1200" dirty="0">
                  <a:latin typeface="Abadi Extra Light" panose="020B0204020104020204" pitchFamily="34" charset="0"/>
                </a:rPr>
                <a:t>Also consider imaging studies to detect occult abscess or other infections</a:t>
              </a:r>
            </a:p>
          </p:txBody>
        </p:sp>
      </p:grpSp>
    </p:spTree>
    <p:extLst>
      <p:ext uri="{BB962C8B-B14F-4D97-AF65-F5344CB8AC3E}">
        <p14:creationId xmlns:p14="http://schemas.microsoft.com/office/powerpoint/2010/main" val="3253607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1F37-2326-47EE-82D7-25DBE7A5DAAD}"/>
              </a:ext>
            </a:extLst>
          </p:cNvPr>
          <p:cNvSpPr>
            <a:spLocks noGrp="1"/>
          </p:cNvSpPr>
          <p:nvPr>
            <p:ph type="title"/>
          </p:nvPr>
        </p:nvSpPr>
        <p:spPr>
          <a:xfrm>
            <a:off x="173581" y="130508"/>
            <a:ext cx="7260539" cy="1475910"/>
          </a:xfrm>
        </p:spPr>
        <p:txBody>
          <a:bodyPr>
            <a:noAutofit/>
          </a:bodyPr>
          <a:lstStyle/>
          <a:p>
            <a:r>
              <a:rPr lang="en-US" sz="3200" dirty="0"/>
              <a:t>Part 4:  </a:t>
            </a:r>
            <a:br>
              <a:rPr lang="en-US" sz="3200" dirty="0"/>
            </a:br>
            <a:r>
              <a:rPr lang="en-US" sz="3200" dirty="0"/>
              <a:t>Obstetric Considerations in the Case of Maternal Sepsis</a:t>
            </a:r>
          </a:p>
        </p:txBody>
      </p:sp>
      <p:pic>
        <p:nvPicPr>
          <p:cNvPr id="7" name="Picture 6">
            <a:extLst>
              <a:ext uri="{FF2B5EF4-FFF2-40B4-BE49-F238E27FC236}">
                <a16:creationId xmlns:a16="http://schemas.microsoft.com/office/drawing/2014/main" id="{8EFBA0CD-EA10-4141-8CE3-2A7BA758165F}"/>
              </a:ext>
            </a:extLst>
          </p:cNvPr>
          <p:cNvPicPr>
            <a:picLocks noChangeAspect="1"/>
          </p:cNvPicPr>
          <p:nvPr/>
        </p:nvPicPr>
        <p:blipFill rotWithShape="1">
          <a:blip r:embed="rId3"/>
          <a:srcRect l="41533" t="57524" r="24829" b="18735"/>
          <a:stretch/>
        </p:blipFill>
        <p:spPr>
          <a:xfrm>
            <a:off x="7377721" y="130508"/>
            <a:ext cx="4584299" cy="1752586"/>
          </a:xfrm>
          <a:prstGeom prst="rect">
            <a:avLst/>
          </a:prstGeom>
        </p:spPr>
      </p:pic>
      <p:sp>
        <p:nvSpPr>
          <p:cNvPr id="20" name="Freeform: Shape 19">
            <a:extLst>
              <a:ext uri="{FF2B5EF4-FFF2-40B4-BE49-F238E27FC236}">
                <a16:creationId xmlns:a16="http://schemas.microsoft.com/office/drawing/2014/main" id="{24384A63-2AEB-46B7-9415-782ACCB23166}"/>
              </a:ext>
            </a:extLst>
          </p:cNvPr>
          <p:cNvSpPr/>
          <p:nvPr/>
        </p:nvSpPr>
        <p:spPr>
          <a:xfrm>
            <a:off x="184192" y="2046800"/>
            <a:ext cx="1824908" cy="789792"/>
          </a:xfrm>
          <a:custGeom>
            <a:avLst/>
            <a:gdLst>
              <a:gd name="connsiteX0" fmla="*/ 0 w 1824908"/>
              <a:gd name="connsiteY0" fmla="*/ 78979 h 789792"/>
              <a:gd name="connsiteX1" fmla="*/ 78979 w 1824908"/>
              <a:gd name="connsiteY1" fmla="*/ 0 h 789792"/>
              <a:gd name="connsiteX2" fmla="*/ 1745929 w 1824908"/>
              <a:gd name="connsiteY2" fmla="*/ 0 h 789792"/>
              <a:gd name="connsiteX3" fmla="*/ 1824908 w 1824908"/>
              <a:gd name="connsiteY3" fmla="*/ 78979 h 789792"/>
              <a:gd name="connsiteX4" fmla="*/ 1824908 w 1824908"/>
              <a:gd name="connsiteY4" fmla="*/ 710813 h 789792"/>
              <a:gd name="connsiteX5" fmla="*/ 1745929 w 1824908"/>
              <a:gd name="connsiteY5" fmla="*/ 789792 h 789792"/>
              <a:gd name="connsiteX6" fmla="*/ 78979 w 1824908"/>
              <a:gd name="connsiteY6" fmla="*/ 789792 h 789792"/>
              <a:gd name="connsiteX7" fmla="*/ 0 w 1824908"/>
              <a:gd name="connsiteY7" fmla="*/ 710813 h 789792"/>
              <a:gd name="connsiteX8" fmla="*/ 0 w 1824908"/>
              <a:gd name="connsiteY8" fmla="*/ 78979 h 7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08" h="789792">
                <a:moveTo>
                  <a:pt x="0" y="78979"/>
                </a:moveTo>
                <a:cubicBezTo>
                  <a:pt x="0" y="35360"/>
                  <a:pt x="35360" y="0"/>
                  <a:pt x="78979" y="0"/>
                </a:cubicBezTo>
                <a:lnTo>
                  <a:pt x="1745929" y="0"/>
                </a:lnTo>
                <a:cubicBezTo>
                  <a:pt x="1789548" y="0"/>
                  <a:pt x="1824908" y="35360"/>
                  <a:pt x="1824908" y="78979"/>
                </a:cubicBezTo>
                <a:lnTo>
                  <a:pt x="1824908" y="710813"/>
                </a:lnTo>
                <a:cubicBezTo>
                  <a:pt x="1824908" y="754432"/>
                  <a:pt x="1789548" y="789792"/>
                  <a:pt x="1745929" y="789792"/>
                </a:cubicBezTo>
                <a:lnTo>
                  <a:pt x="78979" y="789792"/>
                </a:lnTo>
                <a:cubicBezTo>
                  <a:pt x="35360" y="789792"/>
                  <a:pt x="0" y="754432"/>
                  <a:pt x="0" y="710813"/>
                </a:cubicBezTo>
                <a:lnTo>
                  <a:pt x="0" y="7897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568" tIns="99568" rIns="99568" bIns="316604" numCol="1" spcCol="1270" anchor="t" anchorCtr="0">
            <a:noAutofit/>
          </a:bodyPr>
          <a:lstStyle/>
          <a:p>
            <a:pPr marL="0" lvl="0" indent="0" algn="ctr" defTabSz="622300">
              <a:lnSpc>
                <a:spcPct val="90000"/>
              </a:lnSpc>
              <a:spcBef>
                <a:spcPct val="0"/>
              </a:spcBef>
              <a:spcAft>
                <a:spcPct val="35000"/>
              </a:spcAft>
              <a:buNone/>
            </a:pPr>
            <a:r>
              <a:rPr lang="en-US" sz="1600" kern="1200" dirty="0">
                <a:latin typeface="Abadi" panose="020B0604020104020204" pitchFamily="34" charset="0"/>
              </a:rPr>
              <a:t>Indications for Delivery</a:t>
            </a:r>
          </a:p>
        </p:txBody>
      </p:sp>
      <p:sp>
        <p:nvSpPr>
          <p:cNvPr id="21" name="Freeform: Shape 20">
            <a:extLst>
              <a:ext uri="{FF2B5EF4-FFF2-40B4-BE49-F238E27FC236}">
                <a16:creationId xmlns:a16="http://schemas.microsoft.com/office/drawing/2014/main" id="{27EC9065-AA3B-42B7-A42F-AF64DC60466C}"/>
              </a:ext>
            </a:extLst>
          </p:cNvPr>
          <p:cNvSpPr/>
          <p:nvPr/>
        </p:nvSpPr>
        <p:spPr>
          <a:xfrm>
            <a:off x="197641" y="2836592"/>
            <a:ext cx="1804505" cy="3730503"/>
          </a:xfrm>
          <a:custGeom>
            <a:avLst/>
            <a:gdLst>
              <a:gd name="connsiteX0" fmla="*/ 0 w 1824908"/>
              <a:gd name="connsiteY0" fmla="*/ 182491 h 4033439"/>
              <a:gd name="connsiteX1" fmla="*/ 182491 w 1824908"/>
              <a:gd name="connsiteY1" fmla="*/ 0 h 4033439"/>
              <a:gd name="connsiteX2" fmla="*/ 1642417 w 1824908"/>
              <a:gd name="connsiteY2" fmla="*/ 0 h 4033439"/>
              <a:gd name="connsiteX3" fmla="*/ 1824908 w 1824908"/>
              <a:gd name="connsiteY3" fmla="*/ 182491 h 4033439"/>
              <a:gd name="connsiteX4" fmla="*/ 1824908 w 1824908"/>
              <a:gd name="connsiteY4" fmla="*/ 3850948 h 4033439"/>
              <a:gd name="connsiteX5" fmla="*/ 1642417 w 1824908"/>
              <a:gd name="connsiteY5" fmla="*/ 4033439 h 4033439"/>
              <a:gd name="connsiteX6" fmla="*/ 182491 w 1824908"/>
              <a:gd name="connsiteY6" fmla="*/ 4033439 h 4033439"/>
              <a:gd name="connsiteX7" fmla="*/ 0 w 1824908"/>
              <a:gd name="connsiteY7" fmla="*/ 3850948 h 4033439"/>
              <a:gd name="connsiteX8" fmla="*/ 0 w 1824908"/>
              <a:gd name="connsiteY8" fmla="*/ 182491 h 403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08" h="4033439">
                <a:moveTo>
                  <a:pt x="0" y="182491"/>
                </a:moveTo>
                <a:cubicBezTo>
                  <a:pt x="0" y="81704"/>
                  <a:pt x="81704" y="0"/>
                  <a:pt x="182491" y="0"/>
                </a:cubicBezTo>
                <a:lnTo>
                  <a:pt x="1642417" y="0"/>
                </a:lnTo>
                <a:cubicBezTo>
                  <a:pt x="1743204" y="0"/>
                  <a:pt x="1824908" y="81704"/>
                  <a:pt x="1824908" y="182491"/>
                </a:cubicBezTo>
                <a:lnTo>
                  <a:pt x="1824908" y="3850948"/>
                </a:lnTo>
                <a:cubicBezTo>
                  <a:pt x="1824908" y="3951735"/>
                  <a:pt x="1743204" y="4033439"/>
                  <a:pt x="1642417" y="4033439"/>
                </a:cubicBezTo>
                <a:lnTo>
                  <a:pt x="182491" y="4033439"/>
                </a:lnTo>
                <a:cubicBezTo>
                  <a:pt x="81704" y="4033439"/>
                  <a:pt x="0" y="3951735"/>
                  <a:pt x="0" y="3850948"/>
                </a:cubicBezTo>
                <a:lnTo>
                  <a:pt x="0" y="182491"/>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018" tIns="153018" rIns="153018" bIns="153018" numCol="1" spcCol="1270" anchor="t" anchorCtr="0">
            <a:noAutofit/>
          </a:bodyPr>
          <a:lstStyle/>
          <a:p>
            <a:pPr marL="114300" lvl="1" indent="-114300" algn="l" defTabSz="622300">
              <a:lnSpc>
                <a:spcPct val="90000"/>
              </a:lnSpc>
              <a:spcBef>
                <a:spcPct val="0"/>
              </a:spcBef>
              <a:spcAft>
                <a:spcPct val="15000"/>
              </a:spcAft>
              <a:buChar char="•"/>
            </a:pPr>
            <a:r>
              <a:rPr lang="en-US" sz="1600" kern="1200" dirty="0">
                <a:latin typeface="Abadi Extra Light" panose="020B0204020104020204" pitchFamily="34" charset="0"/>
              </a:rPr>
              <a:t>The Society for Maternal-Fetal Medicine (SMFM) concludes sepsis by itself “is not an immediate indication for delivery (except in cases of chorioamnionitis/intraamniotic infection)</a:t>
            </a:r>
          </a:p>
        </p:txBody>
      </p:sp>
      <p:sp>
        <p:nvSpPr>
          <p:cNvPr id="22" name="Freeform: Shape 21">
            <a:extLst>
              <a:ext uri="{FF2B5EF4-FFF2-40B4-BE49-F238E27FC236}">
                <a16:creationId xmlns:a16="http://schemas.microsoft.com/office/drawing/2014/main" id="{5C438393-7868-4E48-8043-1338B671EAFC}"/>
              </a:ext>
            </a:extLst>
          </p:cNvPr>
          <p:cNvSpPr/>
          <p:nvPr/>
        </p:nvSpPr>
        <p:spPr>
          <a:xfrm>
            <a:off x="2052366" y="2214559"/>
            <a:ext cx="586238" cy="454273"/>
          </a:xfrm>
          <a:custGeom>
            <a:avLst/>
            <a:gdLst>
              <a:gd name="connsiteX0" fmla="*/ 0 w 586238"/>
              <a:gd name="connsiteY0" fmla="*/ 90855 h 454273"/>
              <a:gd name="connsiteX1" fmla="*/ 359102 w 586238"/>
              <a:gd name="connsiteY1" fmla="*/ 90855 h 454273"/>
              <a:gd name="connsiteX2" fmla="*/ 359102 w 586238"/>
              <a:gd name="connsiteY2" fmla="*/ 0 h 454273"/>
              <a:gd name="connsiteX3" fmla="*/ 586238 w 586238"/>
              <a:gd name="connsiteY3" fmla="*/ 227137 h 454273"/>
              <a:gd name="connsiteX4" fmla="*/ 359102 w 586238"/>
              <a:gd name="connsiteY4" fmla="*/ 454273 h 454273"/>
              <a:gd name="connsiteX5" fmla="*/ 359102 w 586238"/>
              <a:gd name="connsiteY5" fmla="*/ 363418 h 454273"/>
              <a:gd name="connsiteX6" fmla="*/ 0 w 586238"/>
              <a:gd name="connsiteY6" fmla="*/ 363418 h 454273"/>
              <a:gd name="connsiteX7" fmla="*/ 0 w 586238"/>
              <a:gd name="connsiteY7" fmla="*/ 90855 h 45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238" h="454273">
                <a:moveTo>
                  <a:pt x="0" y="90855"/>
                </a:moveTo>
                <a:lnTo>
                  <a:pt x="359102" y="90855"/>
                </a:lnTo>
                <a:lnTo>
                  <a:pt x="359102" y="0"/>
                </a:lnTo>
                <a:lnTo>
                  <a:pt x="586238" y="227137"/>
                </a:lnTo>
                <a:lnTo>
                  <a:pt x="359102" y="454273"/>
                </a:lnTo>
                <a:lnTo>
                  <a:pt x="359102" y="363418"/>
                </a:lnTo>
                <a:lnTo>
                  <a:pt x="0" y="363418"/>
                </a:lnTo>
                <a:lnTo>
                  <a:pt x="0" y="90855"/>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90855" rIns="136282" bIns="90855" numCol="1" spcCol="1270" anchor="ctr" anchorCtr="0">
            <a:noAutofit/>
          </a:bodyPr>
          <a:lstStyle/>
          <a:p>
            <a:pPr marL="0" lvl="0" indent="0" algn="ctr" defTabSz="177800">
              <a:lnSpc>
                <a:spcPct val="90000"/>
              </a:lnSpc>
              <a:spcBef>
                <a:spcPct val="0"/>
              </a:spcBef>
              <a:spcAft>
                <a:spcPct val="35000"/>
              </a:spcAft>
              <a:buNone/>
            </a:pPr>
            <a:endParaRPr lang="en-US" sz="400" kern="1200"/>
          </a:p>
        </p:txBody>
      </p:sp>
      <p:sp>
        <p:nvSpPr>
          <p:cNvPr id="23" name="Freeform: Shape 22">
            <a:extLst>
              <a:ext uri="{FF2B5EF4-FFF2-40B4-BE49-F238E27FC236}">
                <a16:creationId xmlns:a16="http://schemas.microsoft.com/office/drawing/2014/main" id="{536ED5B0-1FF9-441F-9A06-DF208D51A31B}"/>
              </a:ext>
            </a:extLst>
          </p:cNvPr>
          <p:cNvSpPr/>
          <p:nvPr/>
        </p:nvSpPr>
        <p:spPr>
          <a:xfrm>
            <a:off x="2681870" y="2056522"/>
            <a:ext cx="2414658" cy="789792"/>
          </a:xfrm>
          <a:custGeom>
            <a:avLst/>
            <a:gdLst>
              <a:gd name="connsiteX0" fmla="*/ 0 w 1824908"/>
              <a:gd name="connsiteY0" fmla="*/ 78979 h 789792"/>
              <a:gd name="connsiteX1" fmla="*/ 78979 w 1824908"/>
              <a:gd name="connsiteY1" fmla="*/ 0 h 789792"/>
              <a:gd name="connsiteX2" fmla="*/ 1745929 w 1824908"/>
              <a:gd name="connsiteY2" fmla="*/ 0 h 789792"/>
              <a:gd name="connsiteX3" fmla="*/ 1824908 w 1824908"/>
              <a:gd name="connsiteY3" fmla="*/ 78979 h 789792"/>
              <a:gd name="connsiteX4" fmla="*/ 1824908 w 1824908"/>
              <a:gd name="connsiteY4" fmla="*/ 710813 h 789792"/>
              <a:gd name="connsiteX5" fmla="*/ 1745929 w 1824908"/>
              <a:gd name="connsiteY5" fmla="*/ 789792 h 789792"/>
              <a:gd name="connsiteX6" fmla="*/ 78979 w 1824908"/>
              <a:gd name="connsiteY6" fmla="*/ 789792 h 789792"/>
              <a:gd name="connsiteX7" fmla="*/ 0 w 1824908"/>
              <a:gd name="connsiteY7" fmla="*/ 710813 h 789792"/>
              <a:gd name="connsiteX8" fmla="*/ 0 w 1824908"/>
              <a:gd name="connsiteY8" fmla="*/ 78979 h 7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08" h="789792">
                <a:moveTo>
                  <a:pt x="0" y="78979"/>
                </a:moveTo>
                <a:cubicBezTo>
                  <a:pt x="0" y="35360"/>
                  <a:pt x="35360" y="0"/>
                  <a:pt x="78979" y="0"/>
                </a:cubicBezTo>
                <a:lnTo>
                  <a:pt x="1745929" y="0"/>
                </a:lnTo>
                <a:cubicBezTo>
                  <a:pt x="1789548" y="0"/>
                  <a:pt x="1824908" y="35360"/>
                  <a:pt x="1824908" y="78979"/>
                </a:cubicBezTo>
                <a:lnTo>
                  <a:pt x="1824908" y="710813"/>
                </a:lnTo>
                <a:cubicBezTo>
                  <a:pt x="1824908" y="754432"/>
                  <a:pt x="1789548" y="789792"/>
                  <a:pt x="1745929" y="789792"/>
                </a:cubicBezTo>
                <a:lnTo>
                  <a:pt x="78979" y="789792"/>
                </a:lnTo>
                <a:cubicBezTo>
                  <a:pt x="35360" y="789792"/>
                  <a:pt x="0" y="754432"/>
                  <a:pt x="0" y="710813"/>
                </a:cubicBezTo>
                <a:lnTo>
                  <a:pt x="0" y="7897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9568" tIns="99568" rIns="99568" bIns="316604" numCol="1" spcCol="1270" anchor="t" anchorCtr="0">
            <a:noAutofit/>
          </a:bodyPr>
          <a:lstStyle/>
          <a:p>
            <a:pPr marL="0" lvl="0" indent="0" algn="ctr" defTabSz="622300">
              <a:lnSpc>
                <a:spcPct val="90000"/>
              </a:lnSpc>
              <a:spcBef>
                <a:spcPct val="0"/>
              </a:spcBef>
              <a:spcAft>
                <a:spcPct val="35000"/>
              </a:spcAft>
              <a:buNone/>
            </a:pPr>
            <a:r>
              <a:rPr lang="en-US" sz="1600" kern="1200" dirty="0">
                <a:latin typeface="Abadi" panose="020B0604020104020204" pitchFamily="34" charset="0"/>
              </a:rPr>
              <a:t>Anesthetic Considerations </a:t>
            </a:r>
          </a:p>
        </p:txBody>
      </p:sp>
      <p:sp>
        <p:nvSpPr>
          <p:cNvPr id="24" name="Freeform: Shape 23">
            <a:extLst>
              <a:ext uri="{FF2B5EF4-FFF2-40B4-BE49-F238E27FC236}">
                <a16:creationId xmlns:a16="http://schemas.microsoft.com/office/drawing/2014/main" id="{BD8DDDC6-FD3B-44E7-8B25-54741226517D}"/>
              </a:ext>
            </a:extLst>
          </p:cNvPr>
          <p:cNvSpPr/>
          <p:nvPr/>
        </p:nvSpPr>
        <p:spPr>
          <a:xfrm>
            <a:off x="2681870" y="2846314"/>
            <a:ext cx="2414659" cy="3730503"/>
          </a:xfrm>
          <a:custGeom>
            <a:avLst/>
            <a:gdLst>
              <a:gd name="connsiteX0" fmla="*/ 0 w 1824908"/>
              <a:gd name="connsiteY0" fmla="*/ 182491 h 4033439"/>
              <a:gd name="connsiteX1" fmla="*/ 182491 w 1824908"/>
              <a:gd name="connsiteY1" fmla="*/ 0 h 4033439"/>
              <a:gd name="connsiteX2" fmla="*/ 1642417 w 1824908"/>
              <a:gd name="connsiteY2" fmla="*/ 0 h 4033439"/>
              <a:gd name="connsiteX3" fmla="*/ 1824908 w 1824908"/>
              <a:gd name="connsiteY3" fmla="*/ 182491 h 4033439"/>
              <a:gd name="connsiteX4" fmla="*/ 1824908 w 1824908"/>
              <a:gd name="connsiteY4" fmla="*/ 3850948 h 4033439"/>
              <a:gd name="connsiteX5" fmla="*/ 1642417 w 1824908"/>
              <a:gd name="connsiteY5" fmla="*/ 4033439 h 4033439"/>
              <a:gd name="connsiteX6" fmla="*/ 182491 w 1824908"/>
              <a:gd name="connsiteY6" fmla="*/ 4033439 h 4033439"/>
              <a:gd name="connsiteX7" fmla="*/ 0 w 1824908"/>
              <a:gd name="connsiteY7" fmla="*/ 3850948 h 4033439"/>
              <a:gd name="connsiteX8" fmla="*/ 0 w 1824908"/>
              <a:gd name="connsiteY8" fmla="*/ 182491 h 403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08" h="4033439">
                <a:moveTo>
                  <a:pt x="0" y="182491"/>
                </a:moveTo>
                <a:cubicBezTo>
                  <a:pt x="0" y="81704"/>
                  <a:pt x="81704" y="0"/>
                  <a:pt x="182491" y="0"/>
                </a:cubicBezTo>
                <a:lnTo>
                  <a:pt x="1642417" y="0"/>
                </a:lnTo>
                <a:cubicBezTo>
                  <a:pt x="1743204" y="0"/>
                  <a:pt x="1824908" y="81704"/>
                  <a:pt x="1824908" y="182491"/>
                </a:cubicBezTo>
                <a:lnTo>
                  <a:pt x="1824908" y="3850948"/>
                </a:lnTo>
                <a:cubicBezTo>
                  <a:pt x="1824908" y="3951735"/>
                  <a:pt x="1743204" y="4033439"/>
                  <a:pt x="1642417" y="4033439"/>
                </a:cubicBezTo>
                <a:lnTo>
                  <a:pt x="182491" y="4033439"/>
                </a:lnTo>
                <a:cubicBezTo>
                  <a:pt x="81704" y="4033439"/>
                  <a:pt x="0" y="3951735"/>
                  <a:pt x="0" y="3850948"/>
                </a:cubicBezTo>
                <a:lnTo>
                  <a:pt x="0" y="182491"/>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018" tIns="153018" rIns="153018" bIns="153018" numCol="1" spcCol="1270" anchor="t" anchorCtr="0">
            <a:noAutofit/>
          </a:bodyPr>
          <a:lstStyle/>
          <a:p>
            <a:pPr marL="114300" lvl="1" indent="-114300" algn="l" defTabSz="622300">
              <a:lnSpc>
                <a:spcPct val="90000"/>
              </a:lnSpc>
              <a:spcBef>
                <a:spcPct val="0"/>
              </a:spcBef>
              <a:spcAft>
                <a:spcPct val="15000"/>
              </a:spcAft>
              <a:buChar char="•"/>
            </a:pPr>
            <a:r>
              <a:rPr lang="en-US" sz="1600" kern="1200" dirty="0">
                <a:latin typeface="Abadi Extra Light" panose="020B0204020104020204" pitchFamily="34" charset="0"/>
              </a:rPr>
              <a:t>In patients with bacteremia, there is thought to be a theoretical increased risk of meningitis or spinal epidural abscess with neuraxial procedures due to seeding of the meninges, subarachnoid, or epidural space.</a:t>
            </a:r>
          </a:p>
          <a:p>
            <a:pPr marL="114300" lvl="1" indent="-114300" algn="l" defTabSz="622300">
              <a:lnSpc>
                <a:spcPct val="90000"/>
              </a:lnSpc>
              <a:spcBef>
                <a:spcPct val="0"/>
              </a:spcBef>
              <a:spcAft>
                <a:spcPct val="15000"/>
              </a:spcAft>
              <a:buChar char="•"/>
            </a:pPr>
            <a:r>
              <a:rPr lang="en-US" sz="1600" kern="1200" dirty="0">
                <a:latin typeface="Abadi Extra Light" panose="020B0204020104020204" pitchFamily="34" charset="0"/>
              </a:rPr>
              <a:t>It is ultimately the decision of the anesthesiologist whether or not to perform neuraxial procedures</a:t>
            </a:r>
          </a:p>
        </p:txBody>
      </p:sp>
      <p:sp>
        <p:nvSpPr>
          <p:cNvPr id="25" name="Freeform: Shape 24">
            <a:extLst>
              <a:ext uri="{FF2B5EF4-FFF2-40B4-BE49-F238E27FC236}">
                <a16:creationId xmlns:a16="http://schemas.microsoft.com/office/drawing/2014/main" id="{8343FC47-33FC-415B-965D-D26B460C1D8A}"/>
              </a:ext>
            </a:extLst>
          </p:cNvPr>
          <p:cNvSpPr/>
          <p:nvPr/>
        </p:nvSpPr>
        <p:spPr>
          <a:xfrm>
            <a:off x="5195460" y="2238655"/>
            <a:ext cx="586238" cy="454273"/>
          </a:xfrm>
          <a:custGeom>
            <a:avLst/>
            <a:gdLst>
              <a:gd name="connsiteX0" fmla="*/ 0 w 586238"/>
              <a:gd name="connsiteY0" fmla="*/ 90855 h 454273"/>
              <a:gd name="connsiteX1" fmla="*/ 359102 w 586238"/>
              <a:gd name="connsiteY1" fmla="*/ 90855 h 454273"/>
              <a:gd name="connsiteX2" fmla="*/ 359102 w 586238"/>
              <a:gd name="connsiteY2" fmla="*/ 0 h 454273"/>
              <a:gd name="connsiteX3" fmla="*/ 586238 w 586238"/>
              <a:gd name="connsiteY3" fmla="*/ 227137 h 454273"/>
              <a:gd name="connsiteX4" fmla="*/ 359102 w 586238"/>
              <a:gd name="connsiteY4" fmla="*/ 454273 h 454273"/>
              <a:gd name="connsiteX5" fmla="*/ 359102 w 586238"/>
              <a:gd name="connsiteY5" fmla="*/ 363418 h 454273"/>
              <a:gd name="connsiteX6" fmla="*/ 0 w 586238"/>
              <a:gd name="connsiteY6" fmla="*/ 363418 h 454273"/>
              <a:gd name="connsiteX7" fmla="*/ 0 w 586238"/>
              <a:gd name="connsiteY7" fmla="*/ 90855 h 45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238" h="454273">
                <a:moveTo>
                  <a:pt x="0" y="90855"/>
                </a:moveTo>
                <a:lnTo>
                  <a:pt x="359102" y="90855"/>
                </a:lnTo>
                <a:lnTo>
                  <a:pt x="359102" y="0"/>
                </a:lnTo>
                <a:lnTo>
                  <a:pt x="586238" y="227137"/>
                </a:lnTo>
                <a:lnTo>
                  <a:pt x="359102" y="454273"/>
                </a:lnTo>
                <a:lnTo>
                  <a:pt x="359102" y="363418"/>
                </a:lnTo>
                <a:lnTo>
                  <a:pt x="0" y="363418"/>
                </a:lnTo>
                <a:lnTo>
                  <a:pt x="0" y="90855"/>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90855" rIns="136282" bIns="90855" numCol="1" spcCol="1270" anchor="ctr" anchorCtr="0">
            <a:noAutofit/>
          </a:bodyPr>
          <a:lstStyle/>
          <a:p>
            <a:pPr marL="0" lvl="0" indent="0" algn="ctr" defTabSz="177800">
              <a:lnSpc>
                <a:spcPct val="90000"/>
              </a:lnSpc>
              <a:spcBef>
                <a:spcPct val="0"/>
              </a:spcBef>
              <a:spcAft>
                <a:spcPct val="35000"/>
              </a:spcAft>
              <a:buNone/>
            </a:pPr>
            <a:endParaRPr lang="en-US" sz="400" kern="1200"/>
          </a:p>
        </p:txBody>
      </p:sp>
      <p:sp>
        <p:nvSpPr>
          <p:cNvPr id="26" name="Freeform: Shape 25">
            <a:extLst>
              <a:ext uri="{FF2B5EF4-FFF2-40B4-BE49-F238E27FC236}">
                <a16:creationId xmlns:a16="http://schemas.microsoft.com/office/drawing/2014/main" id="{FBCEC017-90F9-44D8-A495-9A29815594EB}"/>
              </a:ext>
            </a:extLst>
          </p:cNvPr>
          <p:cNvSpPr/>
          <p:nvPr/>
        </p:nvSpPr>
        <p:spPr>
          <a:xfrm>
            <a:off x="5854158" y="2070895"/>
            <a:ext cx="1824908" cy="789792"/>
          </a:xfrm>
          <a:custGeom>
            <a:avLst/>
            <a:gdLst>
              <a:gd name="connsiteX0" fmla="*/ 0 w 1824908"/>
              <a:gd name="connsiteY0" fmla="*/ 78979 h 789792"/>
              <a:gd name="connsiteX1" fmla="*/ 78979 w 1824908"/>
              <a:gd name="connsiteY1" fmla="*/ 0 h 789792"/>
              <a:gd name="connsiteX2" fmla="*/ 1745929 w 1824908"/>
              <a:gd name="connsiteY2" fmla="*/ 0 h 789792"/>
              <a:gd name="connsiteX3" fmla="*/ 1824908 w 1824908"/>
              <a:gd name="connsiteY3" fmla="*/ 78979 h 789792"/>
              <a:gd name="connsiteX4" fmla="*/ 1824908 w 1824908"/>
              <a:gd name="connsiteY4" fmla="*/ 710813 h 789792"/>
              <a:gd name="connsiteX5" fmla="*/ 1745929 w 1824908"/>
              <a:gd name="connsiteY5" fmla="*/ 789792 h 789792"/>
              <a:gd name="connsiteX6" fmla="*/ 78979 w 1824908"/>
              <a:gd name="connsiteY6" fmla="*/ 789792 h 789792"/>
              <a:gd name="connsiteX7" fmla="*/ 0 w 1824908"/>
              <a:gd name="connsiteY7" fmla="*/ 710813 h 789792"/>
              <a:gd name="connsiteX8" fmla="*/ 0 w 1824908"/>
              <a:gd name="connsiteY8" fmla="*/ 78979 h 7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08" h="789792">
                <a:moveTo>
                  <a:pt x="0" y="78979"/>
                </a:moveTo>
                <a:cubicBezTo>
                  <a:pt x="0" y="35360"/>
                  <a:pt x="35360" y="0"/>
                  <a:pt x="78979" y="0"/>
                </a:cubicBezTo>
                <a:lnTo>
                  <a:pt x="1745929" y="0"/>
                </a:lnTo>
                <a:cubicBezTo>
                  <a:pt x="1789548" y="0"/>
                  <a:pt x="1824908" y="35360"/>
                  <a:pt x="1824908" y="78979"/>
                </a:cubicBezTo>
                <a:lnTo>
                  <a:pt x="1824908" y="710813"/>
                </a:lnTo>
                <a:cubicBezTo>
                  <a:pt x="1824908" y="754432"/>
                  <a:pt x="1789548" y="789792"/>
                  <a:pt x="1745929" y="789792"/>
                </a:cubicBezTo>
                <a:lnTo>
                  <a:pt x="78979" y="789792"/>
                </a:lnTo>
                <a:cubicBezTo>
                  <a:pt x="35360" y="789792"/>
                  <a:pt x="0" y="754432"/>
                  <a:pt x="0" y="710813"/>
                </a:cubicBezTo>
                <a:lnTo>
                  <a:pt x="0" y="7897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99568" rIns="99568" bIns="316604" numCol="1" spcCol="1270" anchor="t" anchorCtr="0">
            <a:noAutofit/>
          </a:bodyPr>
          <a:lstStyle/>
          <a:p>
            <a:pPr marL="0" lvl="0" indent="0" algn="ctr" defTabSz="622300">
              <a:lnSpc>
                <a:spcPct val="90000"/>
              </a:lnSpc>
              <a:spcBef>
                <a:spcPct val="0"/>
              </a:spcBef>
              <a:spcAft>
                <a:spcPct val="35000"/>
              </a:spcAft>
              <a:buNone/>
            </a:pPr>
            <a:r>
              <a:rPr lang="en-US" sz="1600" kern="1200" dirty="0">
                <a:latin typeface="Abadi" panose="020B0604020104020204" pitchFamily="34" charset="0"/>
              </a:rPr>
              <a:t>Screen positive patients </a:t>
            </a:r>
          </a:p>
        </p:txBody>
      </p:sp>
      <p:sp>
        <p:nvSpPr>
          <p:cNvPr id="27" name="Freeform: Shape 26">
            <a:extLst>
              <a:ext uri="{FF2B5EF4-FFF2-40B4-BE49-F238E27FC236}">
                <a16:creationId xmlns:a16="http://schemas.microsoft.com/office/drawing/2014/main" id="{9990F779-F2B7-4B10-BE65-EFCF8D77AB5F}"/>
              </a:ext>
            </a:extLst>
          </p:cNvPr>
          <p:cNvSpPr/>
          <p:nvPr/>
        </p:nvSpPr>
        <p:spPr>
          <a:xfrm>
            <a:off x="5858669" y="2860687"/>
            <a:ext cx="1824908" cy="3658248"/>
          </a:xfrm>
          <a:custGeom>
            <a:avLst/>
            <a:gdLst>
              <a:gd name="connsiteX0" fmla="*/ 0 w 1824908"/>
              <a:gd name="connsiteY0" fmla="*/ 182491 h 4033439"/>
              <a:gd name="connsiteX1" fmla="*/ 182491 w 1824908"/>
              <a:gd name="connsiteY1" fmla="*/ 0 h 4033439"/>
              <a:gd name="connsiteX2" fmla="*/ 1642417 w 1824908"/>
              <a:gd name="connsiteY2" fmla="*/ 0 h 4033439"/>
              <a:gd name="connsiteX3" fmla="*/ 1824908 w 1824908"/>
              <a:gd name="connsiteY3" fmla="*/ 182491 h 4033439"/>
              <a:gd name="connsiteX4" fmla="*/ 1824908 w 1824908"/>
              <a:gd name="connsiteY4" fmla="*/ 3850948 h 4033439"/>
              <a:gd name="connsiteX5" fmla="*/ 1642417 w 1824908"/>
              <a:gd name="connsiteY5" fmla="*/ 4033439 h 4033439"/>
              <a:gd name="connsiteX6" fmla="*/ 182491 w 1824908"/>
              <a:gd name="connsiteY6" fmla="*/ 4033439 h 4033439"/>
              <a:gd name="connsiteX7" fmla="*/ 0 w 1824908"/>
              <a:gd name="connsiteY7" fmla="*/ 3850948 h 4033439"/>
              <a:gd name="connsiteX8" fmla="*/ 0 w 1824908"/>
              <a:gd name="connsiteY8" fmla="*/ 182491 h 403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08" h="4033439">
                <a:moveTo>
                  <a:pt x="0" y="182491"/>
                </a:moveTo>
                <a:cubicBezTo>
                  <a:pt x="0" y="81704"/>
                  <a:pt x="81704" y="0"/>
                  <a:pt x="182491" y="0"/>
                </a:cubicBezTo>
                <a:lnTo>
                  <a:pt x="1642417" y="0"/>
                </a:lnTo>
                <a:cubicBezTo>
                  <a:pt x="1743204" y="0"/>
                  <a:pt x="1824908" y="81704"/>
                  <a:pt x="1824908" y="182491"/>
                </a:cubicBezTo>
                <a:lnTo>
                  <a:pt x="1824908" y="3850948"/>
                </a:lnTo>
                <a:cubicBezTo>
                  <a:pt x="1824908" y="3951735"/>
                  <a:pt x="1743204" y="4033439"/>
                  <a:pt x="1642417" y="4033439"/>
                </a:cubicBezTo>
                <a:lnTo>
                  <a:pt x="182491" y="4033439"/>
                </a:lnTo>
                <a:cubicBezTo>
                  <a:pt x="81704" y="4033439"/>
                  <a:pt x="0" y="3951735"/>
                  <a:pt x="0" y="3850948"/>
                </a:cubicBezTo>
                <a:lnTo>
                  <a:pt x="0" y="182491"/>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018" tIns="153018" rIns="153018" bIns="153018" numCol="1" spcCol="1270" anchor="t" anchorCtr="0">
            <a:noAutofit/>
          </a:bodyPr>
          <a:lstStyle/>
          <a:p>
            <a:pPr marL="114300" lvl="1" indent="-114300" algn="l" defTabSz="622300">
              <a:lnSpc>
                <a:spcPct val="90000"/>
              </a:lnSpc>
              <a:spcBef>
                <a:spcPct val="0"/>
              </a:spcBef>
              <a:spcAft>
                <a:spcPct val="15000"/>
              </a:spcAft>
              <a:buChar char="•"/>
            </a:pPr>
            <a:r>
              <a:rPr lang="en-US" sz="1600" kern="1200" dirty="0">
                <a:latin typeface="Abadi Extra Light" panose="020B0204020104020204" pitchFamily="34" charset="0"/>
              </a:rPr>
              <a:t>In a patient with confirmed or suspected bacteremia, a thorough assessment should be performed, including a history, physical exam, and review of laboratory values</a:t>
            </a:r>
          </a:p>
        </p:txBody>
      </p:sp>
      <p:sp>
        <p:nvSpPr>
          <p:cNvPr id="28" name="Freeform: Shape 27">
            <a:extLst>
              <a:ext uri="{FF2B5EF4-FFF2-40B4-BE49-F238E27FC236}">
                <a16:creationId xmlns:a16="http://schemas.microsoft.com/office/drawing/2014/main" id="{A0EAB422-9D0A-4E35-944C-D378B8BD356D}"/>
              </a:ext>
            </a:extLst>
          </p:cNvPr>
          <p:cNvSpPr/>
          <p:nvPr/>
        </p:nvSpPr>
        <p:spPr>
          <a:xfrm>
            <a:off x="7751526" y="2148575"/>
            <a:ext cx="586238" cy="454273"/>
          </a:xfrm>
          <a:custGeom>
            <a:avLst/>
            <a:gdLst>
              <a:gd name="connsiteX0" fmla="*/ 0 w 586238"/>
              <a:gd name="connsiteY0" fmla="*/ 90855 h 454273"/>
              <a:gd name="connsiteX1" fmla="*/ 359102 w 586238"/>
              <a:gd name="connsiteY1" fmla="*/ 90855 h 454273"/>
              <a:gd name="connsiteX2" fmla="*/ 359102 w 586238"/>
              <a:gd name="connsiteY2" fmla="*/ 0 h 454273"/>
              <a:gd name="connsiteX3" fmla="*/ 586238 w 586238"/>
              <a:gd name="connsiteY3" fmla="*/ 227137 h 454273"/>
              <a:gd name="connsiteX4" fmla="*/ 359102 w 586238"/>
              <a:gd name="connsiteY4" fmla="*/ 454273 h 454273"/>
              <a:gd name="connsiteX5" fmla="*/ 359102 w 586238"/>
              <a:gd name="connsiteY5" fmla="*/ 363418 h 454273"/>
              <a:gd name="connsiteX6" fmla="*/ 0 w 586238"/>
              <a:gd name="connsiteY6" fmla="*/ 363418 h 454273"/>
              <a:gd name="connsiteX7" fmla="*/ 0 w 586238"/>
              <a:gd name="connsiteY7" fmla="*/ 90855 h 45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238" h="454273">
                <a:moveTo>
                  <a:pt x="0" y="90855"/>
                </a:moveTo>
                <a:lnTo>
                  <a:pt x="359102" y="90855"/>
                </a:lnTo>
                <a:lnTo>
                  <a:pt x="359102" y="0"/>
                </a:lnTo>
                <a:lnTo>
                  <a:pt x="586238" y="227137"/>
                </a:lnTo>
                <a:lnTo>
                  <a:pt x="359102" y="454273"/>
                </a:lnTo>
                <a:lnTo>
                  <a:pt x="359102" y="363418"/>
                </a:lnTo>
                <a:lnTo>
                  <a:pt x="0" y="363418"/>
                </a:lnTo>
                <a:lnTo>
                  <a:pt x="0" y="90855"/>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90855" rIns="136282" bIns="90855" numCol="1" spcCol="1270" anchor="ctr" anchorCtr="0">
            <a:noAutofit/>
          </a:bodyPr>
          <a:lstStyle/>
          <a:p>
            <a:pPr marL="0" lvl="0" indent="0" algn="ctr" defTabSz="177800">
              <a:lnSpc>
                <a:spcPct val="90000"/>
              </a:lnSpc>
              <a:spcBef>
                <a:spcPct val="0"/>
              </a:spcBef>
              <a:spcAft>
                <a:spcPct val="35000"/>
              </a:spcAft>
              <a:buNone/>
            </a:pPr>
            <a:endParaRPr lang="en-US" sz="400" kern="1200"/>
          </a:p>
        </p:txBody>
      </p:sp>
      <p:sp>
        <p:nvSpPr>
          <p:cNvPr id="29" name="Freeform: Shape 28">
            <a:extLst>
              <a:ext uri="{FF2B5EF4-FFF2-40B4-BE49-F238E27FC236}">
                <a16:creationId xmlns:a16="http://schemas.microsoft.com/office/drawing/2014/main" id="{1A746418-5B42-4B01-97EB-C73DD95CF8A1}"/>
              </a:ext>
            </a:extLst>
          </p:cNvPr>
          <p:cNvSpPr/>
          <p:nvPr/>
        </p:nvSpPr>
        <p:spPr>
          <a:xfrm>
            <a:off x="8378602" y="2034768"/>
            <a:ext cx="3195776" cy="789792"/>
          </a:xfrm>
          <a:custGeom>
            <a:avLst/>
            <a:gdLst>
              <a:gd name="connsiteX0" fmla="*/ 0 w 1824908"/>
              <a:gd name="connsiteY0" fmla="*/ 78979 h 789792"/>
              <a:gd name="connsiteX1" fmla="*/ 78979 w 1824908"/>
              <a:gd name="connsiteY1" fmla="*/ 0 h 789792"/>
              <a:gd name="connsiteX2" fmla="*/ 1745929 w 1824908"/>
              <a:gd name="connsiteY2" fmla="*/ 0 h 789792"/>
              <a:gd name="connsiteX3" fmla="*/ 1824908 w 1824908"/>
              <a:gd name="connsiteY3" fmla="*/ 78979 h 789792"/>
              <a:gd name="connsiteX4" fmla="*/ 1824908 w 1824908"/>
              <a:gd name="connsiteY4" fmla="*/ 710813 h 789792"/>
              <a:gd name="connsiteX5" fmla="*/ 1745929 w 1824908"/>
              <a:gd name="connsiteY5" fmla="*/ 789792 h 789792"/>
              <a:gd name="connsiteX6" fmla="*/ 78979 w 1824908"/>
              <a:gd name="connsiteY6" fmla="*/ 789792 h 789792"/>
              <a:gd name="connsiteX7" fmla="*/ 0 w 1824908"/>
              <a:gd name="connsiteY7" fmla="*/ 710813 h 789792"/>
              <a:gd name="connsiteX8" fmla="*/ 0 w 1824908"/>
              <a:gd name="connsiteY8" fmla="*/ 78979 h 7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08" h="789792">
                <a:moveTo>
                  <a:pt x="0" y="78979"/>
                </a:moveTo>
                <a:cubicBezTo>
                  <a:pt x="0" y="35360"/>
                  <a:pt x="35360" y="0"/>
                  <a:pt x="78979" y="0"/>
                </a:cubicBezTo>
                <a:lnTo>
                  <a:pt x="1745929" y="0"/>
                </a:lnTo>
                <a:cubicBezTo>
                  <a:pt x="1789548" y="0"/>
                  <a:pt x="1824908" y="35360"/>
                  <a:pt x="1824908" y="78979"/>
                </a:cubicBezTo>
                <a:lnTo>
                  <a:pt x="1824908" y="710813"/>
                </a:lnTo>
                <a:cubicBezTo>
                  <a:pt x="1824908" y="754432"/>
                  <a:pt x="1789548" y="789792"/>
                  <a:pt x="1745929" y="789792"/>
                </a:cubicBezTo>
                <a:lnTo>
                  <a:pt x="78979" y="789792"/>
                </a:lnTo>
                <a:cubicBezTo>
                  <a:pt x="35360" y="789792"/>
                  <a:pt x="0" y="754432"/>
                  <a:pt x="0" y="710813"/>
                </a:cubicBezTo>
                <a:lnTo>
                  <a:pt x="0" y="7897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9568" tIns="99568" rIns="99568" bIns="316604" numCol="1" spcCol="1270" anchor="t" anchorCtr="0">
            <a:noAutofit/>
          </a:bodyPr>
          <a:lstStyle/>
          <a:p>
            <a:pPr marL="0" lvl="0" indent="0" algn="ctr" defTabSz="622300">
              <a:lnSpc>
                <a:spcPct val="90000"/>
              </a:lnSpc>
              <a:spcBef>
                <a:spcPct val="0"/>
              </a:spcBef>
              <a:spcAft>
                <a:spcPct val="35000"/>
              </a:spcAft>
              <a:buNone/>
            </a:pPr>
            <a:r>
              <a:rPr lang="en-US" sz="1600" kern="1200" dirty="0">
                <a:latin typeface="Abadi" panose="020B0604020104020204" pitchFamily="34" charset="0"/>
              </a:rPr>
              <a:t>Sepsis/septic shock</a:t>
            </a:r>
          </a:p>
        </p:txBody>
      </p:sp>
      <p:sp>
        <p:nvSpPr>
          <p:cNvPr id="30" name="Freeform: Shape 29">
            <a:extLst>
              <a:ext uri="{FF2B5EF4-FFF2-40B4-BE49-F238E27FC236}">
                <a16:creationId xmlns:a16="http://schemas.microsoft.com/office/drawing/2014/main" id="{40701862-5A73-462C-884D-73161F512465}"/>
              </a:ext>
            </a:extLst>
          </p:cNvPr>
          <p:cNvSpPr/>
          <p:nvPr/>
        </p:nvSpPr>
        <p:spPr>
          <a:xfrm>
            <a:off x="8419439" y="2824560"/>
            <a:ext cx="3154939" cy="3689205"/>
          </a:xfrm>
          <a:custGeom>
            <a:avLst/>
            <a:gdLst>
              <a:gd name="connsiteX0" fmla="*/ 0 w 1824908"/>
              <a:gd name="connsiteY0" fmla="*/ 182491 h 4033439"/>
              <a:gd name="connsiteX1" fmla="*/ 182491 w 1824908"/>
              <a:gd name="connsiteY1" fmla="*/ 0 h 4033439"/>
              <a:gd name="connsiteX2" fmla="*/ 1642417 w 1824908"/>
              <a:gd name="connsiteY2" fmla="*/ 0 h 4033439"/>
              <a:gd name="connsiteX3" fmla="*/ 1824908 w 1824908"/>
              <a:gd name="connsiteY3" fmla="*/ 182491 h 4033439"/>
              <a:gd name="connsiteX4" fmla="*/ 1824908 w 1824908"/>
              <a:gd name="connsiteY4" fmla="*/ 3850948 h 4033439"/>
              <a:gd name="connsiteX5" fmla="*/ 1642417 w 1824908"/>
              <a:gd name="connsiteY5" fmla="*/ 4033439 h 4033439"/>
              <a:gd name="connsiteX6" fmla="*/ 182491 w 1824908"/>
              <a:gd name="connsiteY6" fmla="*/ 4033439 h 4033439"/>
              <a:gd name="connsiteX7" fmla="*/ 0 w 1824908"/>
              <a:gd name="connsiteY7" fmla="*/ 3850948 h 4033439"/>
              <a:gd name="connsiteX8" fmla="*/ 0 w 1824908"/>
              <a:gd name="connsiteY8" fmla="*/ 182491 h 403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908" h="4033439">
                <a:moveTo>
                  <a:pt x="0" y="182491"/>
                </a:moveTo>
                <a:cubicBezTo>
                  <a:pt x="0" y="81704"/>
                  <a:pt x="81704" y="0"/>
                  <a:pt x="182491" y="0"/>
                </a:cubicBezTo>
                <a:lnTo>
                  <a:pt x="1642417" y="0"/>
                </a:lnTo>
                <a:cubicBezTo>
                  <a:pt x="1743204" y="0"/>
                  <a:pt x="1824908" y="81704"/>
                  <a:pt x="1824908" y="182491"/>
                </a:cubicBezTo>
                <a:lnTo>
                  <a:pt x="1824908" y="3850948"/>
                </a:lnTo>
                <a:cubicBezTo>
                  <a:pt x="1824908" y="3951735"/>
                  <a:pt x="1743204" y="4033439"/>
                  <a:pt x="1642417" y="4033439"/>
                </a:cubicBezTo>
                <a:lnTo>
                  <a:pt x="182491" y="4033439"/>
                </a:lnTo>
                <a:cubicBezTo>
                  <a:pt x="81704" y="4033439"/>
                  <a:pt x="0" y="3951735"/>
                  <a:pt x="0" y="3850948"/>
                </a:cubicBezTo>
                <a:lnTo>
                  <a:pt x="0" y="182491"/>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018" tIns="153018" rIns="153018" bIns="153018" numCol="1" spcCol="1270" anchor="t" anchorCtr="0">
            <a:noAutofit/>
          </a:bodyPr>
          <a:lstStyle/>
          <a:p>
            <a:pPr marL="114300" lvl="1" indent="-114300" algn="l" defTabSz="622300">
              <a:lnSpc>
                <a:spcPct val="90000"/>
              </a:lnSpc>
              <a:spcBef>
                <a:spcPct val="0"/>
              </a:spcBef>
              <a:spcAft>
                <a:spcPct val="15000"/>
              </a:spcAft>
              <a:buChar char="•"/>
            </a:pPr>
            <a:r>
              <a:rPr lang="en-US" sz="1600" kern="1200" dirty="0">
                <a:latin typeface="Abadi Extra Light" panose="020B0204020104020204" pitchFamily="34" charset="0"/>
              </a:rPr>
              <a:t>In a patient with clinical signs and/or symptoms consistent with a diagnosis of sepsis or septic shock, avoidance of neuraxial procedures should be strongly considered in the risk assessment</a:t>
            </a:r>
          </a:p>
          <a:p>
            <a:pPr marL="114300" lvl="1" indent="-114300" algn="l" defTabSz="622300">
              <a:lnSpc>
                <a:spcPct val="90000"/>
              </a:lnSpc>
              <a:spcBef>
                <a:spcPct val="0"/>
              </a:spcBef>
              <a:spcAft>
                <a:spcPct val="15000"/>
              </a:spcAft>
              <a:buChar char="•"/>
            </a:pPr>
            <a:r>
              <a:rPr lang="en-US" sz="1600" kern="1200" dirty="0">
                <a:latin typeface="Abadi Extra Light" panose="020B0204020104020204" pitchFamily="34" charset="0"/>
              </a:rPr>
              <a:t>The physiologic status of the patient with sepsis or septic shock is compromised and the cardiovascular effects of a neuraxial block technique may cause further detriment in an already critical clinical situation, with high potential for maternal (and fetal) morbidity and mortality</a:t>
            </a:r>
          </a:p>
        </p:txBody>
      </p:sp>
    </p:spTree>
    <p:extLst>
      <p:ext uri="{BB962C8B-B14F-4D97-AF65-F5344CB8AC3E}">
        <p14:creationId xmlns:p14="http://schemas.microsoft.com/office/powerpoint/2010/main" val="4017028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CADA0-67E5-415D-92E8-90C708CBBC06}"/>
              </a:ext>
            </a:extLst>
          </p:cNvPr>
          <p:cNvSpPr>
            <a:spLocks noGrp="1"/>
          </p:cNvSpPr>
          <p:nvPr>
            <p:ph type="title"/>
          </p:nvPr>
        </p:nvSpPr>
        <p:spPr>
          <a:xfrm>
            <a:off x="142936" y="87956"/>
            <a:ext cx="9692640" cy="970824"/>
          </a:xfrm>
        </p:spPr>
        <p:txBody>
          <a:bodyPr/>
          <a:lstStyle/>
          <a:p>
            <a:r>
              <a:rPr lang="en-US" dirty="0"/>
              <a:t>Part 5:  Discharge Education</a:t>
            </a:r>
          </a:p>
        </p:txBody>
      </p:sp>
      <p:sp>
        <p:nvSpPr>
          <p:cNvPr id="4" name="Content Placeholder 3">
            <a:extLst>
              <a:ext uri="{FF2B5EF4-FFF2-40B4-BE49-F238E27FC236}">
                <a16:creationId xmlns:a16="http://schemas.microsoft.com/office/drawing/2014/main" id="{2178DB45-4735-4F9B-AB8E-35E212E1839B}"/>
              </a:ext>
            </a:extLst>
          </p:cNvPr>
          <p:cNvSpPr>
            <a:spLocks noGrp="1"/>
          </p:cNvSpPr>
          <p:nvPr>
            <p:ph sz="half" idx="2"/>
          </p:nvPr>
        </p:nvSpPr>
        <p:spPr>
          <a:xfrm>
            <a:off x="6534150" y="1191126"/>
            <a:ext cx="4686300" cy="5085849"/>
          </a:xfrm>
        </p:spPr>
        <p:txBody>
          <a:bodyPr>
            <a:normAutofit/>
          </a:bodyPr>
          <a:lstStyle/>
          <a:p>
            <a:r>
              <a:rPr lang="en-US" dirty="0"/>
              <a:t>Post Sepsis Care</a:t>
            </a:r>
          </a:p>
          <a:p>
            <a:pPr lvl="1"/>
            <a:r>
              <a:rPr lang="en-US" dirty="0"/>
              <a:t>Potential for cognitive impairment, psychological sequelae, re-hospitalization, recurrent infection, and death (Post-ICU syndrome)</a:t>
            </a:r>
          </a:p>
          <a:p>
            <a:pPr lvl="1"/>
            <a:r>
              <a:rPr lang="en-US" dirty="0"/>
              <a:t>Refer to rehabilitation</a:t>
            </a:r>
          </a:p>
          <a:p>
            <a:pPr lvl="1"/>
            <a:r>
              <a:rPr lang="en-US" dirty="0"/>
              <a:t>Screen for Depression/Anxiety/PTSD</a:t>
            </a:r>
          </a:p>
          <a:p>
            <a:pPr lvl="1"/>
            <a:r>
              <a:rPr lang="en-US" dirty="0"/>
              <a:t>Follow up appointments</a:t>
            </a:r>
          </a:p>
          <a:p>
            <a:r>
              <a:rPr lang="en-US" dirty="0"/>
              <a:t>Discharge Instructions</a:t>
            </a:r>
          </a:p>
          <a:p>
            <a:pPr lvl="1"/>
            <a:r>
              <a:rPr lang="en-US" dirty="0"/>
              <a:t>Specific to sepsis diagnosis</a:t>
            </a:r>
          </a:p>
          <a:p>
            <a:pPr lvl="1"/>
            <a:r>
              <a:rPr lang="en-US" dirty="0"/>
              <a:t>Standard postpartum discharge teaching</a:t>
            </a:r>
          </a:p>
          <a:p>
            <a:pPr lvl="1"/>
            <a:r>
              <a:rPr lang="en-US" dirty="0"/>
              <a:t>Include Family members/Support persons in education</a:t>
            </a:r>
          </a:p>
        </p:txBody>
      </p:sp>
      <p:pic>
        <p:nvPicPr>
          <p:cNvPr id="6" name="Picture 5">
            <a:extLst>
              <a:ext uri="{FF2B5EF4-FFF2-40B4-BE49-F238E27FC236}">
                <a16:creationId xmlns:a16="http://schemas.microsoft.com/office/drawing/2014/main" id="{0BCA8B8C-51E9-4B6B-AF47-1E91A37AE373}"/>
              </a:ext>
            </a:extLst>
          </p:cNvPr>
          <p:cNvPicPr>
            <a:picLocks noChangeAspect="1"/>
          </p:cNvPicPr>
          <p:nvPr/>
        </p:nvPicPr>
        <p:blipFill rotWithShape="1">
          <a:blip r:embed="rId3"/>
          <a:srcRect l="36659" t="59122" r="11660" b="16141"/>
          <a:stretch/>
        </p:blipFill>
        <p:spPr>
          <a:xfrm>
            <a:off x="328506" y="1316455"/>
            <a:ext cx="5676857" cy="2695074"/>
          </a:xfrm>
          <a:prstGeom prst="rect">
            <a:avLst/>
          </a:prstGeom>
        </p:spPr>
      </p:pic>
      <p:pic>
        <p:nvPicPr>
          <p:cNvPr id="7" name="Picture 6">
            <a:extLst>
              <a:ext uri="{FF2B5EF4-FFF2-40B4-BE49-F238E27FC236}">
                <a16:creationId xmlns:a16="http://schemas.microsoft.com/office/drawing/2014/main" id="{1CBA0B21-40E5-43BA-AAB8-747E8CD97823}"/>
              </a:ext>
            </a:extLst>
          </p:cNvPr>
          <p:cNvPicPr>
            <a:picLocks noChangeAspect="1"/>
          </p:cNvPicPr>
          <p:nvPr/>
        </p:nvPicPr>
        <p:blipFill rotWithShape="1">
          <a:blip r:embed="rId4"/>
          <a:srcRect l="6176" t="49791" r="25440" b="30384"/>
          <a:stretch/>
        </p:blipFill>
        <p:spPr>
          <a:xfrm>
            <a:off x="202893" y="4757009"/>
            <a:ext cx="6072313" cy="1745984"/>
          </a:xfrm>
          <a:prstGeom prst="rect">
            <a:avLst/>
          </a:prstGeom>
        </p:spPr>
      </p:pic>
    </p:spTree>
    <p:extLst>
      <p:ext uri="{BB962C8B-B14F-4D97-AF65-F5344CB8AC3E}">
        <p14:creationId xmlns:p14="http://schemas.microsoft.com/office/powerpoint/2010/main" val="296944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F02EF4-6DC9-4879-A3E0-F0655CF9D3F1}"/>
              </a:ext>
            </a:extLst>
          </p:cNvPr>
          <p:cNvSpPr>
            <a:spLocks noGrp="1"/>
          </p:cNvSpPr>
          <p:nvPr>
            <p:ph sz="half" idx="4294967295"/>
          </p:nvPr>
        </p:nvSpPr>
        <p:spPr>
          <a:xfrm>
            <a:off x="7710488" y="1828800"/>
            <a:ext cx="4481512" cy="4351338"/>
          </a:xfrm>
        </p:spPr>
        <p:txBody>
          <a:bodyPr/>
          <a:lstStyle/>
          <a:p>
            <a:r>
              <a:rPr lang="en-US" dirty="0"/>
              <a:t>Post Birth warning Signs</a:t>
            </a:r>
          </a:p>
        </p:txBody>
      </p:sp>
      <p:pic>
        <p:nvPicPr>
          <p:cNvPr id="8" name="Picture 7">
            <a:extLst>
              <a:ext uri="{FF2B5EF4-FFF2-40B4-BE49-F238E27FC236}">
                <a16:creationId xmlns:a16="http://schemas.microsoft.com/office/drawing/2014/main" id="{CE622EFE-50CD-4A48-9F12-8FAC43DAA207}"/>
              </a:ext>
            </a:extLst>
          </p:cNvPr>
          <p:cNvPicPr>
            <a:picLocks noChangeAspect="1"/>
          </p:cNvPicPr>
          <p:nvPr/>
        </p:nvPicPr>
        <p:blipFill rotWithShape="1">
          <a:blip r:embed="rId3"/>
          <a:srcRect l="30690" t="13199" r="33980" b="628"/>
          <a:stretch/>
        </p:blipFill>
        <p:spPr>
          <a:xfrm>
            <a:off x="517358" y="262392"/>
            <a:ext cx="4837339" cy="6391233"/>
          </a:xfrm>
          <a:prstGeom prst="rect">
            <a:avLst/>
          </a:prstGeom>
        </p:spPr>
      </p:pic>
      <p:pic>
        <p:nvPicPr>
          <p:cNvPr id="9" name="Picture 8">
            <a:extLst>
              <a:ext uri="{FF2B5EF4-FFF2-40B4-BE49-F238E27FC236}">
                <a16:creationId xmlns:a16="http://schemas.microsoft.com/office/drawing/2014/main" id="{3CD3CA3A-181C-4642-A7D3-DF2C8643C8F1}"/>
              </a:ext>
            </a:extLst>
          </p:cNvPr>
          <p:cNvPicPr>
            <a:picLocks noChangeAspect="1"/>
          </p:cNvPicPr>
          <p:nvPr/>
        </p:nvPicPr>
        <p:blipFill rotWithShape="1">
          <a:blip r:embed="rId4"/>
          <a:srcRect l="35131" t="11376" r="35264" b="15203"/>
          <a:stretch/>
        </p:blipFill>
        <p:spPr>
          <a:xfrm>
            <a:off x="6096000" y="262392"/>
            <a:ext cx="4714550" cy="6333214"/>
          </a:xfrm>
          <a:prstGeom prst="rect">
            <a:avLst/>
          </a:prstGeom>
        </p:spPr>
      </p:pic>
    </p:spTree>
    <p:extLst>
      <p:ext uri="{BB962C8B-B14F-4D97-AF65-F5344CB8AC3E}">
        <p14:creationId xmlns:p14="http://schemas.microsoft.com/office/powerpoint/2010/main" val="1785828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D0F27D-FE05-4504-8BAB-4FC204F76E6D}"/>
              </a:ext>
            </a:extLst>
          </p:cNvPr>
          <p:cNvPicPr>
            <a:picLocks noChangeAspect="1"/>
          </p:cNvPicPr>
          <p:nvPr/>
        </p:nvPicPr>
        <p:blipFill rotWithShape="1">
          <a:blip r:embed="rId3"/>
          <a:srcRect l="23684" t="20486" r="24013" b="8341"/>
          <a:stretch/>
        </p:blipFill>
        <p:spPr>
          <a:xfrm>
            <a:off x="1505052" y="0"/>
            <a:ext cx="8474759" cy="6246691"/>
          </a:xfrm>
          <a:prstGeom prst="rect">
            <a:avLst/>
          </a:prstGeom>
        </p:spPr>
      </p:pic>
      <p:sp>
        <p:nvSpPr>
          <p:cNvPr id="10" name="TextBox 9">
            <a:extLst>
              <a:ext uri="{FF2B5EF4-FFF2-40B4-BE49-F238E27FC236}">
                <a16:creationId xmlns:a16="http://schemas.microsoft.com/office/drawing/2014/main" id="{95160E2F-EC49-4F29-BA39-877A505E7F13}"/>
              </a:ext>
            </a:extLst>
          </p:cNvPr>
          <p:cNvSpPr txBox="1"/>
          <p:nvPr/>
        </p:nvSpPr>
        <p:spPr>
          <a:xfrm>
            <a:off x="1027016" y="6426330"/>
            <a:ext cx="9927496" cy="338554"/>
          </a:xfrm>
          <a:prstGeom prst="rect">
            <a:avLst/>
          </a:prstGeom>
          <a:noFill/>
        </p:spPr>
        <p:txBody>
          <a:bodyPr wrap="square">
            <a:spAutoFit/>
          </a:bodyPr>
          <a:lstStyle/>
          <a:p>
            <a:r>
              <a:rPr lang="en-US" sz="1600">
                <a:latin typeface="Abadi Extra Light" panose="020B0204020104020204" pitchFamily="34" charset="0"/>
                <a:hlinkClick r:id="rId4"/>
              </a:rPr>
              <a:t>https://www.acog.org/community/districts-and-sections/district-ii/programs-and-resources/safe-motherhood-initiative</a:t>
            </a:r>
            <a:r>
              <a:rPr lang="en-US" sz="1600">
                <a:latin typeface="Abadi Extra Light" panose="020B0204020104020204" pitchFamily="34" charset="0"/>
              </a:rPr>
              <a:t> </a:t>
            </a:r>
            <a:endParaRPr lang="en-US" sz="1600" dirty="0">
              <a:latin typeface="Abadi Extra Light" panose="020B0204020104020204" pitchFamily="34" charset="0"/>
            </a:endParaRPr>
          </a:p>
        </p:txBody>
      </p:sp>
    </p:spTree>
    <p:extLst>
      <p:ext uri="{BB962C8B-B14F-4D97-AF65-F5344CB8AC3E}">
        <p14:creationId xmlns:p14="http://schemas.microsoft.com/office/powerpoint/2010/main" val="400461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B58E-8E77-4702-8CD1-DDDE7BD8D446}"/>
              </a:ext>
            </a:extLst>
          </p:cNvPr>
          <p:cNvSpPr>
            <a:spLocks noGrp="1"/>
          </p:cNvSpPr>
          <p:nvPr>
            <p:ph type="title"/>
          </p:nvPr>
        </p:nvSpPr>
        <p:spPr>
          <a:xfrm>
            <a:off x="503882" y="156718"/>
            <a:ext cx="9692640" cy="1428929"/>
          </a:xfrm>
        </p:spPr>
        <p:txBody>
          <a:bodyPr>
            <a:normAutofit/>
          </a:bodyPr>
          <a:lstStyle/>
          <a:p>
            <a:r>
              <a:rPr lang="en-US" dirty="0"/>
              <a:t>Safe Motherhood Initiative:</a:t>
            </a:r>
            <a:br>
              <a:rPr lang="en-US" dirty="0"/>
            </a:br>
            <a:r>
              <a:rPr lang="en-US" dirty="0"/>
              <a:t>Maternal Early Warning System (MEWS)</a:t>
            </a:r>
          </a:p>
        </p:txBody>
      </p:sp>
      <p:sp>
        <p:nvSpPr>
          <p:cNvPr id="3" name="Content Placeholder 2">
            <a:extLst>
              <a:ext uri="{FF2B5EF4-FFF2-40B4-BE49-F238E27FC236}">
                <a16:creationId xmlns:a16="http://schemas.microsoft.com/office/drawing/2014/main" id="{1C1207AC-087D-483F-BD81-5C6F6FE78289}"/>
              </a:ext>
            </a:extLst>
          </p:cNvPr>
          <p:cNvSpPr>
            <a:spLocks noGrp="1"/>
          </p:cNvSpPr>
          <p:nvPr>
            <p:ph sz="half" idx="1"/>
          </p:nvPr>
        </p:nvSpPr>
        <p:spPr>
          <a:xfrm>
            <a:off x="503882" y="1821607"/>
            <a:ext cx="4480560" cy="4351337"/>
          </a:xfrm>
        </p:spPr>
        <p:txBody>
          <a:bodyPr>
            <a:normAutofit/>
          </a:bodyPr>
          <a:lstStyle/>
          <a:p>
            <a:r>
              <a:rPr lang="en-US" dirty="0"/>
              <a:t>Definition: Set of specific vital sign and physical exam findings that prompt a bedside evaluation and/or work-up</a:t>
            </a:r>
          </a:p>
          <a:p>
            <a:r>
              <a:rPr lang="en-US" dirty="0"/>
              <a:t>Action: Positive MEWS screen  Prompt provider bedside evaluation  clinical judgement, differential diagnosis leads provider to implement appropriate bundle(s)</a:t>
            </a:r>
          </a:p>
          <a:p>
            <a:r>
              <a:rPr lang="en-US" dirty="0"/>
              <a:t>Goal: Prompt and timely identification and treatment of women developing critical illness</a:t>
            </a:r>
          </a:p>
        </p:txBody>
      </p:sp>
      <p:pic>
        <p:nvPicPr>
          <p:cNvPr id="6" name="Picture 5">
            <a:extLst>
              <a:ext uri="{FF2B5EF4-FFF2-40B4-BE49-F238E27FC236}">
                <a16:creationId xmlns:a16="http://schemas.microsoft.com/office/drawing/2014/main" id="{9F98E4B8-7764-4B47-A340-8C34373201B6}"/>
              </a:ext>
            </a:extLst>
          </p:cNvPr>
          <p:cNvPicPr>
            <a:picLocks noChangeAspect="1"/>
          </p:cNvPicPr>
          <p:nvPr/>
        </p:nvPicPr>
        <p:blipFill rotWithShape="1">
          <a:blip r:embed="rId3"/>
          <a:srcRect l="24003" t="13260" r="24188" b="14656"/>
          <a:stretch/>
        </p:blipFill>
        <p:spPr>
          <a:xfrm>
            <a:off x="5520247" y="1781491"/>
            <a:ext cx="6021641" cy="4538134"/>
          </a:xfrm>
          <a:prstGeom prst="rect">
            <a:avLst/>
          </a:prstGeom>
        </p:spPr>
      </p:pic>
      <p:sp>
        <p:nvSpPr>
          <p:cNvPr id="8" name="TextBox 7">
            <a:extLst>
              <a:ext uri="{FF2B5EF4-FFF2-40B4-BE49-F238E27FC236}">
                <a16:creationId xmlns:a16="http://schemas.microsoft.com/office/drawing/2014/main" id="{F8B94137-3BDA-45C9-8DBF-CE2C6B6E1264}"/>
              </a:ext>
            </a:extLst>
          </p:cNvPr>
          <p:cNvSpPr txBox="1"/>
          <p:nvPr/>
        </p:nvSpPr>
        <p:spPr>
          <a:xfrm>
            <a:off x="830180" y="6334486"/>
            <a:ext cx="8662736" cy="369332"/>
          </a:xfrm>
          <a:prstGeom prst="rect">
            <a:avLst/>
          </a:prstGeom>
          <a:noFill/>
        </p:spPr>
        <p:txBody>
          <a:bodyPr wrap="square">
            <a:spAutoFit/>
          </a:bodyPr>
          <a:lstStyle/>
          <a:p>
            <a:r>
              <a:rPr lang="en-US" dirty="0">
                <a:hlinkClick r:id="rId4"/>
              </a:rPr>
              <a:t>smi-mews-bundle.pdf (acog.org)</a:t>
            </a:r>
            <a:endParaRPr lang="en-US" dirty="0"/>
          </a:p>
        </p:txBody>
      </p:sp>
    </p:spTree>
    <p:extLst>
      <p:ext uri="{BB962C8B-B14F-4D97-AF65-F5344CB8AC3E}">
        <p14:creationId xmlns:p14="http://schemas.microsoft.com/office/powerpoint/2010/main" val="260879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F6677-7E2A-4390-843C-2D0B38D60D56}"/>
              </a:ext>
            </a:extLst>
          </p:cNvPr>
          <p:cNvSpPr>
            <a:spLocks noGrp="1"/>
          </p:cNvSpPr>
          <p:nvPr>
            <p:ph type="title"/>
          </p:nvPr>
        </p:nvSpPr>
        <p:spPr>
          <a:xfrm>
            <a:off x="368623" y="262394"/>
            <a:ext cx="10989187" cy="952796"/>
          </a:xfrm>
        </p:spPr>
        <p:txBody>
          <a:bodyPr>
            <a:normAutofit fontScale="90000"/>
          </a:bodyPr>
          <a:lstStyle/>
          <a:p>
            <a:r>
              <a:rPr lang="en-US" dirty="0"/>
              <a:t>Sample Maternal Early Warning System (MEWS)</a:t>
            </a:r>
          </a:p>
        </p:txBody>
      </p:sp>
      <p:pic>
        <p:nvPicPr>
          <p:cNvPr id="6" name="Picture 5">
            <a:extLst>
              <a:ext uri="{FF2B5EF4-FFF2-40B4-BE49-F238E27FC236}">
                <a16:creationId xmlns:a16="http://schemas.microsoft.com/office/drawing/2014/main" id="{DAF48959-B52B-4C3B-AB41-644FB3A6EE4F}"/>
              </a:ext>
            </a:extLst>
          </p:cNvPr>
          <p:cNvPicPr>
            <a:picLocks noChangeAspect="1"/>
          </p:cNvPicPr>
          <p:nvPr/>
        </p:nvPicPr>
        <p:blipFill rotWithShape="1">
          <a:blip r:embed="rId3"/>
          <a:srcRect l="23586" t="15568" r="24605" b="11194"/>
          <a:stretch/>
        </p:blipFill>
        <p:spPr>
          <a:xfrm>
            <a:off x="200182" y="1479884"/>
            <a:ext cx="5373808" cy="4114800"/>
          </a:xfrm>
          <a:prstGeom prst="rect">
            <a:avLst/>
          </a:prstGeom>
        </p:spPr>
      </p:pic>
      <p:pic>
        <p:nvPicPr>
          <p:cNvPr id="7" name="Picture 6">
            <a:extLst>
              <a:ext uri="{FF2B5EF4-FFF2-40B4-BE49-F238E27FC236}">
                <a16:creationId xmlns:a16="http://schemas.microsoft.com/office/drawing/2014/main" id="{4E422680-C54E-4776-B849-75C7825BC9B5}"/>
              </a:ext>
            </a:extLst>
          </p:cNvPr>
          <p:cNvPicPr>
            <a:picLocks noChangeAspect="1"/>
          </p:cNvPicPr>
          <p:nvPr/>
        </p:nvPicPr>
        <p:blipFill rotWithShape="1">
          <a:blip r:embed="rId4"/>
          <a:srcRect l="24573" t="10465" r="24112" b="14292"/>
          <a:stretch/>
        </p:blipFill>
        <p:spPr>
          <a:xfrm>
            <a:off x="6248227" y="1390165"/>
            <a:ext cx="5651777" cy="4488815"/>
          </a:xfrm>
          <a:prstGeom prst="rect">
            <a:avLst/>
          </a:prstGeom>
        </p:spPr>
      </p:pic>
    </p:spTree>
    <p:extLst>
      <p:ext uri="{BB962C8B-B14F-4D97-AF65-F5344CB8AC3E}">
        <p14:creationId xmlns:p14="http://schemas.microsoft.com/office/powerpoint/2010/main" val="2305197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CCEF-4B8E-4E1D-B755-C1B4F8FD76CB}"/>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3B99926D-0584-468E-BF99-1F367531511C}"/>
              </a:ext>
            </a:extLst>
          </p:cNvPr>
          <p:cNvSpPr>
            <a:spLocks noGrp="1"/>
          </p:cNvSpPr>
          <p:nvPr>
            <p:ph sz="half" idx="1"/>
          </p:nvPr>
        </p:nvSpPr>
        <p:spPr>
          <a:xfrm>
            <a:off x="1261871" y="1828800"/>
            <a:ext cx="9692639" cy="4351337"/>
          </a:xfrm>
        </p:spPr>
        <p:txBody>
          <a:bodyPr/>
          <a:lstStyle/>
          <a:p>
            <a:r>
              <a:rPr lang="en-US" dirty="0"/>
              <a:t>A 24-year-old nulliparous Hispanic woman with no past medical history presented at 40 weeks of gestation in active labor. </a:t>
            </a:r>
          </a:p>
          <a:p>
            <a:r>
              <a:rPr lang="en-US" dirty="0"/>
              <a:t>Her antenatal course had been uncomplicated and her labor was uneventful.</a:t>
            </a:r>
          </a:p>
        </p:txBody>
      </p:sp>
      <p:sp>
        <p:nvSpPr>
          <p:cNvPr id="6" name="TextBox 5">
            <a:extLst>
              <a:ext uri="{FF2B5EF4-FFF2-40B4-BE49-F238E27FC236}">
                <a16:creationId xmlns:a16="http://schemas.microsoft.com/office/drawing/2014/main" id="{879F1D04-174E-4598-8155-0F2D033A9D91}"/>
              </a:ext>
            </a:extLst>
          </p:cNvPr>
          <p:cNvSpPr txBox="1"/>
          <p:nvPr/>
        </p:nvSpPr>
        <p:spPr>
          <a:xfrm>
            <a:off x="457201" y="6464802"/>
            <a:ext cx="10803834" cy="261610"/>
          </a:xfrm>
          <a:prstGeom prst="rect">
            <a:avLst/>
          </a:prstGeom>
          <a:noFill/>
        </p:spPr>
        <p:txBody>
          <a:bodyPr wrap="square">
            <a:spAutoFit/>
          </a:bodyPr>
          <a:lstStyle/>
          <a:p>
            <a:r>
              <a:rPr lang="en-US" sz="1100" b="0" i="0" dirty="0" err="1">
                <a:solidFill>
                  <a:srgbClr val="333333"/>
                </a:solidFill>
                <a:effectLst/>
                <a:latin typeface="-apple-system"/>
              </a:rPr>
              <a:t>Mazzeffi</a:t>
            </a:r>
            <a:r>
              <a:rPr lang="en-US" sz="1100" b="0" i="0" dirty="0">
                <a:solidFill>
                  <a:srgbClr val="333333"/>
                </a:solidFill>
                <a:effectLst/>
                <a:latin typeface="-apple-system"/>
              </a:rPr>
              <a:t>, M.A., Chen, K.T. Severe postpartum sepsis with prolonged myocardial dysfunction: a case report. </a:t>
            </a:r>
            <a:r>
              <a:rPr lang="en-US" sz="1100" b="0" i="1" dirty="0">
                <a:solidFill>
                  <a:srgbClr val="333333"/>
                </a:solidFill>
                <a:effectLst/>
                <a:latin typeface="-apple-system"/>
              </a:rPr>
              <a:t>J Med Case Reports</a:t>
            </a:r>
            <a:r>
              <a:rPr lang="en-US" sz="1100" b="0" i="0" dirty="0">
                <a:solidFill>
                  <a:srgbClr val="333333"/>
                </a:solidFill>
                <a:effectLst/>
                <a:latin typeface="-apple-system"/>
              </a:rPr>
              <a:t> </a:t>
            </a:r>
            <a:r>
              <a:rPr lang="en-US" sz="1100" b="1" i="0" dirty="0">
                <a:solidFill>
                  <a:srgbClr val="333333"/>
                </a:solidFill>
                <a:effectLst/>
                <a:latin typeface="-apple-system"/>
              </a:rPr>
              <a:t>4, </a:t>
            </a:r>
            <a:r>
              <a:rPr lang="en-US" sz="1100" b="0" i="0" dirty="0">
                <a:solidFill>
                  <a:srgbClr val="333333"/>
                </a:solidFill>
                <a:effectLst/>
                <a:latin typeface="-apple-system"/>
              </a:rPr>
              <a:t>318 (2010). https://doi.org/10.1186/1752-1947-4-318</a:t>
            </a:r>
            <a:endParaRPr lang="en-US" sz="1100" dirty="0"/>
          </a:p>
        </p:txBody>
      </p:sp>
    </p:spTree>
    <p:extLst>
      <p:ext uri="{BB962C8B-B14F-4D97-AF65-F5344CB8AC3E}">
        <p14:creationId xmlns:p14="http://schemas.microsoft.com/office/powerpoint/2010/main" val="4084558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CD13-05D6-47CC-8485-4D5E920069A8}"/>
              </a:ext>
            </a:extLst>
          </p:cNvPr>
          <p:cNvSpPr>
            <a:spLocks noGrp="1"/>
          </p:cNvSpPr>
          <p:nvPr>
            <p:ph type="title"/>
          </p:nvPr>
        </p:nvSpPr>
        <p:spPr>
          <a:xfrm>
            <a:off x="838200" y="365125"/>
            <a:ext cx="5257800" cy="1325563"/>
          </a:xfrm>
        </p:spPr>
        <p:txBody>
          <a:bodyPr/>
          <a:lstStyle/>
          <a:p>
            <a:r>
              <a:rPr lang="en-US" dirty="0"/>
              <a:t>Toolkit/Bundle</a:t>
            </a:r>
          </a:p>
        </p:txBody>
      </p:sp>
      <p:sp>
        <p:nvSpPr>
          <p:cNvPr id="3" name="Content Placeholder 2">
            <a:extLst>
              <a:ext uri="{FF2B5EF4-FFF2-40B4-BE49-F238E27FC236}">
                <a16:creationId xmlns:a16="http://schemas.microsoft.com/office/drawing/2014/main" id="{F6FFA242-6805-489F-8A40-8AE58BBF6775}"/>
              </a:ext>
            </a:extLst>
          </p:cNvPr>
          <p:cNvSpPr>
            <a:spLocks noGrp="1"/>
          </p:cNvSpPr>
          <p:nvPr>
            <p:ph idx="1"/>
          </p:nvPr>
        </p:nvSpPr>
        <p:spPr>
          <a:xfrm>
            <a:off x="838200" y="1825625"/>
            <a:ext cx="5257800" cy="4351338"/>
          </a:xfrm>
        </p:spPr>
        <p:txBody>
          <a:bodyPr/>
          <a:lstStyle/>
          <a:p>
            <a:r>
              <a:rPr lang="en-US" sz="3200" dirty="0"/>
              <a:t>Currently have CMQCC Toolkit </a:t>
            </a:r>
          </a:p>
          <a:p>
            <a:pPr lvl="1"/>
            <a:r>
              <a:rPr lang="en-US" sz="2800" dirty="0"/>
              <a:t>January 2020</a:t>
            </a:r>
          </a:p>
          <a:p>
            <a:pPr lvl="1"/>
            <a:r>
              <a:rPr lang="en-US" sz="2800" dirty="0">
                <a:hlinkClick r:id="rId3"/>
              </a:rPr>
              <a:t>https://www.cmqcc.org/resource/improving-diagnosis-and-treatment-maternal-sepsis</a:t>
            </a:r>
            <a:r>
              <a:rPr lang="en-US" sz="2800" dirty="0"/>
              <a:t> </a:t>
            </a:r>
          </a:p>
          <a:p>
            <a:r>
              <a:rPr lang="en-US" sz="3200" dirty="0"/>
              <a:t>AIM Sepsis Bundle</a:t>
            </a:r>
          </a:p>
          <a:p>
            <a:pPr lvl="1"/>
            <a:r>
              <a:rPr lang="en-US" sz="2800" dirty="0"/>
              <a:t>?  2022</a:t>
            </a:r>
          </a:p>
          <a:p>
            <a:pPr lvl="1"/>
            <a:endParaRPr lang="en-US" dirty="0"/>
          </a:p>
          <a:p>
            <a:pPr lvl="1"/>
            <a:endParaRPr lang="en-US" dirty="0"/>
          </a:p>
        </p:txBody>
      </p:sp>
      <p:pic>
        <p:nvPicPr>
          <p:cNvPr id="5" name="Picture 4">
            <a:extLst>
              <a:ext uri="{FF2B5EF4-FFF2-40B4-BE49-F238E27FC236}">
                <a16:creationId xmlns:a16="http://schemas.microsoft.com/office/drawing/2014/main" id="{27B97FAD-88BF-42AC-B148-AB2A429E2350}"/>
              </a:ext>
            </a:extLst>
          </p:cNvPr>
          <p:cNvPicPr>
            <a:picLocks noChangeAspect="1"/>
          </p:cNvPicPr>
          <p:nvPr/>
        </p:nvPicPr>
        <p:blipFill rotWithShape="1">
          <a:blip r:embed="rId4"/>
          <a:srcRect l="32344" t="12933" r="35547" b="10625"/>
          <a:stretch/>
        </p:blipFill>
        <p:spPr>
          <a:xfrm>
            <a:off x="6534150" y="143337"/>
            <a:ext cx="5095875" cy="6571325"/>
          </a:xfrm>
          <a:prstGeom prst="rect">
            <a:avLst/>
          </a:prstGeom>
        </p:spPr>
      </p:pic>
    </p:spTree>
    <p:extLst>
      <p:ext uri="{BB962C8B-B14F-4D97-AF65-F5344CB8AC3E}">
        <p14:creationId xmlns:p14="http://schemas.microsoft.com/office/powerpoint/2010/main" val="4276212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CCEF-4B8E-4E1D-B755-C1B4F8FD76CB}"/>
              </a:ext>
            </a:extLst>
          </p:cNvPr>
          <p:cNvSpPr>
            <a:spLocks noGrp="1"/>
          </p:cNvSpPr>
          <p:nvPr>
            <p:ph type="title"/>
          </p:nvPr>
        </p:nvSpPr>
        <p:spPr>
          <a:xfrm>
            <a:off x="1261871" y="262393"/>
            <a:ext cx="9692641" cy="1428929"/>
          </a:xfrm>
        </p:spPr>
        <p:txBody>
          <a:bodyPr/>
          <a:lstStyle/>
          <a:p>
            <a:r>
              <a:rPr lang="en-US" dirty="0"/>
              <a:t>Case: 12 hours after delivery </a:t>
            </a:r>
          </a:p>
        </p:txBody>
      </p:sp>
      <p:sp>
        <p:nvSpPr>
          <p:cNvPr id="3" name="Content Placeholder 2">
            <a:extLst>
              <a:ext uri="{FF2B5EF4-FFF2-40B4-BE49-F238E27FC236}">
                <a16:creationId xmlns:a16="http://schemas.microsoft.com/office/drawing/2014/main" id="{3B99926D-0584-468E-BF99-1F367531511C}"/>
              </a:ext>
            </a:extLst>
          </p:cNvPr>
          <p:cNvSpPr>
            <a:spLocks noGrp="1"/>
          </p:cNvSpPr>
          <p:nvPr>
            <p:ph sz="half" idx="1"/>
          </p:nvPr>
        </p:nvSpPr>
        <p:spPr>
          <a:xfrm>
            <a:off x="595950" y="1808921"/>
            <a:ext cx="4834129" cy="4351337"/>
          </a:xfrm>
        </p:spPr>
        <p:txBody>
          <a:bodyPr>
            <a:normAutofit fontScale="92500" lnSpcReduction="20000"/>
          </a:bodyPr>
          <a:lstStyle/>
          <a:p>
            <a:r>
              <a:rPr lang="en-US" dirty="0"/>
              <a:t>Patient complained of chills, diaphoresis, and right sided back pain. </a:t>
            </a:r>
          </a:p>
          <a:p>
            <a:r>
              <a:rPr lang="en-US" dirty="0"/>
              <a:t>Vitals</a:t>
            </a:r>
          </a:p>
          <a:p>
            <a:pPr lvl="1"/>
            <a:r>
              <a:rPr lang="en-US" dirty="0"/>
              <a:t>T:  40°C</a:t>
            </a:r>
          </a:p>
          <a:p>
            <a:pPr lvl="1"/>
            <a:r>
              <a:rPr lang="en-US" dirty="0"/>
              <a:t>HR:  110 bpm </a:t>
            </a:r>
          </a:p>
          <a:p>
            <a:pPr lvl="1"/>
            <a:r>
              <a:rPr lang="en-US" dirty="0"/>
              <a:t>B/P: 136/85mmHg</a:t>
            </a:r>
          </a:p>
          <a:p>
            <a:pPr lvl="1"/>
            <a:r>
              <a:rPr lang="en-US" dirty="0"/>
              <a:t>RR:  20 </a:t>
            </a:r>
          </a:p>
          <a:p>
            <a:r>
              <a:rPr lang="en-US" dirty="0"/>
              <a:t>Exam:  </a:t>
            </a:r>
          </a:p>
          <a:p>
            <a:pPr lvl="1"/>
            <a:r>
              <a:rPr lang="en-US" dirty="0"/>
              <a:t>Marked right costovertebral tenderness. </a:t>
            </a:r>
          </a:p>
          <a:p>
            <a:pPr lvl="1"/>
            <a:r>
              <a:rPr lang="en-US" dirty="0"/>
              <a:t>Laboratory:</a:t>
            </a:r>
          </a:p>
          <a:p>
            <a:pPr lvl="2"/>
            <a:r>
              <a:rPr lang="en-US" dirty="0"/>
              <a:t>WBC:  18,000 white blood cells/</a:t>
            </a:r>
            <a:r>
              <a:rPr lang="en-US" dirty="0" err="1"/>
              <a:t>μL</a:t>
            </a:r>
            <a:r>
              <a:rPr lang="en-US" dirty="0"/>
              <a:t> </a:t>
            </a:r>
          </a:p>
          <a:p>
            <a:pPr lvl="2"/>
            <a:r>
              <a:rPr lang="en-US" dirty="0"/>
              <a:t>Urinalysis:  3+ blood, 3+ leukocyte esterase, and 49 white blood cells per high powered field. </a:t>
            </a:r>
          </a:p>
          <a:p>
            <a:r>
              <a:rPr lang="en-US" dirty="0"/>
              <a:t>Our patient was started on intravenous antibiotics for presumed pyelonephritis.</a:t>
            </a:r>
          </a:p>
        </p:txBody>
      </p:sp>
      <p:pic>
        <p:nvPicPr>
          <p:cNvPr id="4" name="Picture 3">
            <a:extLst>
              <a:ext uri="{FF2B5EF4-FFF2-40B4-BE49-F238E27FC236}">
                <a16:creationId xmlns:a16="http://schemas.microsoft.com/office/drawing/2014/main" id="{494FD7C4-4878-4384-90E7-FFD791C8D721}"/>
              </a:ext>
            </a:extLst>
          </p:cNvPr>
          <p:cNvPicPr>
            <a:picLocks noChangeAspect="1"/>
          </p:cNvPicPr>
          <p:nvPr/>
        </p:nvPicPr>
        <p:blipFill rotWithShape="1">
          <a:blip r:embed="rId3"/>
          <a:srcRect l="38658" t="24635" r="39844" b="59951"/>
          <a:stretch/>
        </p:blipFill>
        <p:spPr>
          <a:xfrm>
            <a:off x="5635487" y="2370983"/>
            <a:ext cx="5448356" cy="2116034"/>
          </a:xfrm>
          <a:prstGeom prst="rect">
            <a:avLst/>
          </a:prstGeom>
        </p:spPr>
      </p:pic>
      <p:sp>
        <p:nvSpPr>
          <p:cNvPr id="7" name="Oval 6">
            <a:extLst>
              <a:ext uri="{FF2B5EF4-FFF2-40B4-BE49-F238E27FC236}">
                <a16:creationId xmlns:a16="http://schemas.microsoft.com/office/drawing/2014/main" id="{9E2C4CA2-D0C4-46BE-AD11-22727FEF5489}"/>
              </a:ext>
            </a:extLst>
          </p:cNvPr>
          <p:cNvSpPr/>
          <p:nvPr/>
        </p:nvSpPr>
        <p:spPr>
          <a:xfrm rot="20946380">
            <a:off x="9590513" y="4171362"/>
            <a:ext cx="1713982" cy="6062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6931A7B-28DA-409B-959A-F02F4B1C74E9}"/>
              </a:ext>
            </a:extLst>
          </p:cNvPr>
          <p:cNvCxnSpPr/>
          <p:nvPr/>
        </p:nvCxnSpPr>
        <p:spPr>
          <a:xfrm flipH="1">
            <a:off x="1997765" y="2852531"/>
            <a:ext cx="157038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B6AC711-8C1D-4C2D-A94B-F823B498D804}"/>
              </a:ext>
            </a:extLst>
          </p:cNvPr>
          <p:cNvCxnSpPr/>
          <p:nvPr/>
        </p:nvCxnSpPr>
        <p:spPr>
          <a:xfrm flipH="1">
            <a:off x="4207565" y="4813852"/>
            <a:ext cx="157038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F7FA93E-A44E-4ABA-8637-131D20C61528}"/>
              </a:ext>
            </a:extLst>
          </p:cNvPr>
          <p:cNvPicPr>
            <a:picLocks noChangeAspect="1"/>
          </p:cNvPicPr>
          <p:nvPr/>
        </p:nvPicPr>
        <p:blipFill rotWithShape="1">
          <a:blip r:embed="rId3"/>
          <a:srcRect l="38804" t="39527" r="46888" b="52873"/>
          <a:stretch/>
        </p:blipFill>
        <p:spPr>
          <a:xfrm>
            <a:off x="6108191" y="4474505"/>
            <a:ext cx="4573028" cy="1315824"/>
          </a:xfrm>
          <a:prstGeom prst="rect">
            <a:avLst/>
          </a:prstGeom>
        </p:spPr>
      </p:pic>
      <p:sp>
        <p:nvSpPr>
          <p:cNvPr id="13" name="TextBox 12">
            <a:extLst>
              <a:ext uri="{FF2B5EF4-FFF2-40B4-BE49-F238E27FC236}">
                <a16:creationId xmlns:a16="http://schemas.microsoft.com/office/drawing/2014/main" id="{8CA71E89-9474-4625-A7D2-E7B67B9ADF7C}"/>
              </a:ext>
            </a:extLst>
          </p:cNvPr>
          <p:cNvSpPr txBox="1"/>
          <p:nvPr/>
        </p:nvSpPr>
        <p:spPr>
          <a:xfrm>
            <a:off x="457201" y="6464802"/>
            <a:ext cx="10803834" cy="261610"/>
          </a:xfrm>
          <a:prstGeom prst="rect">
            <a:avLst/>
          </a:prstGeom>
          <a:noFill/>
        </p:spPr>
        <p:txBody>
          <a:bodyPr wrap="square">
            <a:spAutoFit/>
          </a:bodyPr>
          <a:lstStyle/>
          <a:p>
            <a:r>
              <a:rPr lang="en-US" sz="1100" b="0" i="0" dirty="0" err="1">
                <a:solidFill>
                  <a:srgbClr val="333333"/>
                </a:solidFill>
                <a:effectLst/>
                <a:latin typeface="-apple-system"/>
              </a:rPr>
              <a:t>Mazzeffi</a:t>
            </a:r>
            <a:r>
              <a:rPr lang="en-US" sz="1100" b="0" i="0" dirty="0">
                <a:solidFill>
                  <a:srgbClr val="333333"/>
                </a:solidFill>
                <a:effectLst/>
                <a:latin typeface="-apple-system"/>
              </a:rPr>
              <a:t>, M.A., Chen, K.T. Severe postpartum sepsis with prolonged myocardial dysfunction: a case report. </a:t>
            </a:r>
            <a:r>
              <a:rPr lang="en-US" sz="1100" b="0" i="1" dirty="0">
                <a:solidFill>
                  <a:srgbClr val="333333"/>
                </a:solidFill>
                <a:effectLst/>
                <a:latin typeface="-apple-system"/>
              </a:rPr>
              <a:t>J Med Case Reports</a:t>
            </a:r>
            <a:r>
              <a:rPr lang="en-US" sz="1100" b="0" i="0" dirty="0">
                <a:solidFill>
                  <a:srgbClr val="333333"/>
                </a:solidFill>
                <a:effectLst/>
                <a:latin typeface="-apple-system"/>
              </a:rPr>
              <a:t> </a:t>
            </a:r>
            <a:r>
              <a:rPr lang="en-US" sz="1100" b="1" i="0" dirty="0">
                <a:solidFill>
                  <a:srgbClr val="333333"/>
                </a:solidFill>
                <a:effectLst/>
                <a:latin typeface="-apple-system"/>
              </a:rPr>
              <a:t>4, </a:t>
            </a:r>
            <a:r>
              <a:rPr lang="en-US" sz="1100" b="0" i="0" dirty="0">
                <a:solidFill>
                  <a:srgbClr val="333333"/>
                </a:solidFill>
                <a:effectLst/>
                <a:latin typeface="-apple-system"/>
              </a:rPr>
              <a:t>318 (2010). https://doi.org/10.1186/1752-1947-4-318</a:t>
            </a:r>
            <a:endParaRPr lang="en-US" sz="1100" dirty="0"/>
          </a:p>
        </p:txBody>
      </p:sp>
    </p:spTree>
    <p:extLst>
      <p:ext uri="{BB962C8B-B14F-4D97-AF65-F5344CB8AC3E}">
        <p14:creationId xmlns:p14="http://schemas.microsoft.com/office/powerpoint/2010/main" val="26460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CCEF-4B8E-4E1D-B755-C1B4F8FD76CB}"/>
              </a:ext>
            </a:extLst>
          </p:cNvPr>
          <p:cNvSpPr>
            <a:spLocks noGrp="1"/>
          </p:cNvSpPr>
          <p:nvPr>
            <p:ph type="title"/>
          </p:nvPr>
        </p:nvSpPr>
        <p:spPr/>
        <p:txBody>
          <a:bodyPr/>
          <a:lstStyle/>
          <a:p>
            <a:r>
              <a:rPr lang="en-US" dirty="0"/>
              <a:t>Case: 36 hours after delivery </a:t>
            </a:r>
          </a:p>
        </p:txBody>
      </p:sp>
      <p:sp>
        <p:nvSpPr>
          <p:cNvPr id="3" name="Content Placeholder 2">
            <a:extLst>
              <a:ext uri="{FF2B5EF4-FFF2-40B4-BE49-F238E27FC236}">
                <a16:creationId xmlns:a16="http://schemas.microsoft.com/office/drawing/2014/main" id="{3B99926D-0584-468E-BF99-1F367531511C}"/>
              </a:ext>
            </a:extLst>
          </p:cNvPr>
          <p:cNvSpPr>
            <a:spLocks noGrp="1"/>
          </p:cNvSpPr>
          <p:nvPr>
            <p:ph sz="half" idx="1"/>
          </p:nvPr>
        </p:nvSpPr>
        <p:spPr>
          <a:xfrm>
            <a:off x="1261871" y="1828800"/>
            <a:ext cx="4502825" cy="4351337"/>
          </a:xfrm>
        </p:spPr>
        <p:txBody>
          <a:bodyPr>
            <a:normAutofit fontScale="92500" lnSpcReduction="10000"/>
          </a:bodyPr>
          <a:lstStyle/>
          <a:p>
            <a:r>
              <a:rPr lang="en-US" dirty="0"/>
              <a:t>Patient complains of extreme difficulty breathing, non-productive cough, and generalized malaise. </a:t>
            </a:r>
          </a:p>
          <a:p>
            <a:r>
              <a:rPr lang="en-US" dirty="0"/>
              <a:t>Vitals:</a:t>
            </a:r>
          </a:p>
          <a:p>
            <a:pPr lvl="1"/>
            <a:r>
              <a:rPr lang="en-US" dirty="0"/>
              <a:t>T:  40.5°C</a:t>
            </a:r>
          </a:p>
          <a:p>
            <a:pPr lvl="1"/>
            <a:r>
              <a:rPr lang="en-US" dirty="0"/>
              <a:t>HR:  136 bpm </a:t>
            </a:r>
          </a:p>
          <a:p>
            <a:pPr lvl="1"/>
            <a:r>
              <a:rPr lang="en-US" dirty="0"/>
              <a:t>BP:  136/82mmHg</a:t>
            </a:r>
          </a:p>
          <a:p>
            <a:pPr lvl="1"/>
            <a:r>
              <a:rPr lang="en-US" dirty="0"/>
              <a:t>RR:  32 breaths per minute</a:t>
            </a:r>
          </a:p>
          <a:p>
            <a:pPr lvl="1"/>
            <a:r>
              <a:rPr lang="en-US" dirty="0"/>
              <a:t>Arterial oxygen saturation 76% on room air </a:t>
            </a:r>
          </a:p>
          <a:p>
            <a:r>
              <a:rPr lang="en-US" dirty="0"/>
              <a:t>A chest film showed poor aeration in both lung bases and large bilateral pleural effusions. </a:t>
            </a:r>
          </a:p>
          <a:p>
            <a:r>
              <a:rPr lang="en-US" dirty="0"/>
              <a:t>Blood cultures and urine cultures both grew E. coli.</a:t>
            </a:r>
          </a:p>
        </p:txBody>
      </p:sp>
      <p:pic>
        <p:nvPicPr>
          <p:cNvPr id="4" name="Picture 3">
            <a:extLst>
              <a:ext uri="{FF2B5EF4-FFF2-40B4-BE49-F238E27FC236}">
                <a16:creationId xmlns:a16="http://schemas.microsoft.com/office/drawing/2014/main" id="{C2445F8C-EA3A-4C4B-8202-AEAE864A31A6}"/>
              </a:ext>
            </a:extLst>
          </p:cNvPr>
          <p:cNvPicPr>
            <a:picLocks noChangeAspect="1"/>
          </p:cNvPicPr>
          <p:nvPr/>
        </p:nvPicPr>
        <p:blipFill rotWithShape="1">
          <a:blip r:embed="rId3"/>
          <a:srcRect l="35762" t="48498" r="41492" b="33883"/>
          <a:stretch/>
        </p:blipFill>
        <p:spPr>
          <a:xfrm>
            <a:off x="6318709" y="2381422"/>
            <a:ext cx="4993612" cy="2095155"/>
          </a:xfrm>
          <a:prstGeom prst="rect">
            <a:avLst/>
          </a:prstGeom>
        </p:spPr>
      </p:pic>
      <p:sp>
        <p:nvSpPr>
          <p:cNvPr id="5" name="TextBox 4">
            <a:extLst>
              <a:ext uri="{FF2B5EF4-FFF2-40B4-BE49-F238E27FC236}">
                <a16:creationId xmlns:a16="http://schemas.microsoft.com/office/drawing/2014/main" id="{18C14053-F876-4156-93B9-8A4133435751}"/>
              </a:ext>
            </a:extLst>
          </p:cNvPr>
          <p:cNvSpPr txBox="1"/>
          <p:nvPr/>
        </p:nvSpPr>
        <p:spPr>
          <a:xfrm>
            <a:off x="457201" y="6464802"/>
            <a:ext cx="10803834" cy="261610"/>
          </a:xfrm>
          <a:prstGeom prst="rect">
            <a:avLst/>
          </a:prstGeom>
          <a:noFill/>
        </p:spPr>
        <p:txBody>
          <a:bodyPr wrap="square">
            <a:spAutoFit/>
          </a:bodyPr>
          <a:lstStyle/>
          <a:p>
            <a:r>
              <a:rPr lang="en-US" sz="1100" b="0" i="0" dirty="0" err="1">
                <a:solidFill>
                  <a:srgbClr val="333333"/>
                </a:solidFill>
                <a:effectLst/>
                <a:latin typeface="-apple-system"/>
              </a:rPr>
              <a:t>Mazzeffi</a:t>
            </a:r>
            <a:r>
              <a:rPr lang="en-US" sz="1100" b="0" i="0" dirty="0">
                <a:solidFill>
                  <a:srgbClr val="333333"/>
                </a:solidFill>
                <a:effectLst/>
                <a:latin typeface="-apple-system"/>
              </a:rPr>
              <a:t>, M.A., Chen, K.T. Severe postpartum sepsis with prolonged myocardial dysfunction: a case report. </a:t>
            </a:r>
            <a:r>
              <a:rPr lang="en-US" sz="1100" b="0" i="1" dirty="0">
                <a:solidFill>
                  <a:srgbClr val="333333"/>
                </a:solidFill>
                <a:effectLst/>
                <a:latin typeface="-apple-system"/>
              </a:rPr>
              <a:t>J Med Case Reports</a:t>
            </a:r>
            <a:r>
              <a:rPr lang="en-US" sz="1100" b="0" i="0" dirty="0">
                <a:solidFill>
                  <a:srgbClr val="333333"/>
                </a:solidFill>
                <a:effectLst/>
                <a:latin typeface="-apple-system"/>
              </a:rPr>
              <a:t> </a:t>
            </a:r>
            <a:r>
              <a:rPr lang="en-US" sz="1100" b="1" i="0" dirty="0">
                <a:solidFill>
                  <a:srgbClr val="333333"/>
                </a:solidFill>
                <a:effectLst/>
                <a:latin typeface="-apple-system"/>
              </a:rPr>
              <a:t>4, </a:t>
            </a:r>
            <a:r>
              <a:rPr lang="en-US" sz="1100" b="0" i="0" dirty="0">
                <a:solidFill>
                  <a:srgbClr val="333333"/>
                </a:solidFill>
                <a:effectLst/>
                <a:latin typeface="-apple-system"/>
              </a:rPr>
              <a:t>318 (2010). https://doi.org/10.1186/1752-1947-4-318</a:t>
            </a:r>
            <a:endParaRPr lang="en-US" sz="1100" dirty="0"/>
          </a:p>
        </p:txBody>
      </p:sp>
    </p:spTree>
    <p:extLst>
      <p:ext uri="{BB962C8B-B14F-4D97-AF65-F5344CB8AC3E}">
        <p14:creationId xmlns:p14="http://schemas.microsoft.com/office/powerpoint/2010/main" val="87881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CCEF-4B8E-4E1D-B755-C1B4F8FD76CB}"/>
              </a:ext>
            </a:extLst>
          </p:cNvPr>
          <p:cNvSpPr>
            <a:spLocks noGrp="1"/>
          </p:cNvSpPr>
          <p:nvPr>
            <p:ph type="title"/>
          </p:nvPr>
        </p:nvSpPr>
        <p:spPr/>
        <p:txBody>
          <a:bodyPr/>
          <a:lstStyle/>
          <a:p>
            <a:r>
              <a:rPr lang="en-US" dirty="0"/>
              <a:t>Case:  40 hours after delivery </a:t>
            </a:r>
          </a:p>
        </p:txBody>
      </p:sp>
      <p:sp>
        <p:nvSpPr>
          <p:cNvPr id="3" name="Content Placeholder 2">
            <a:extLst>
              <a:ext uri="{FF2B5EF4-FFF2-40B4-BE49-F238E27FC236}">
                <a16:creationId xmlns:a16="http://schemas.microsoft.com/office/drawing/2014/main" id="{3B99926D-0584-468E-BF99-1F367531511C}"/>
              </a:ext>
            </a:extLst>
          </p:cNvPr>
          <p:cNvSpPr>
            <a:spLocks noGrp="1"/>
          </p:cNvSpPr>
          <p:nvPr>
            <p:ph sz="half" idx="1"/>
          </p:nvPr>
        </p:nvSpPr>
        <p:spPr>
          <a:xfrm>
            <a:off x="1261871" y="1828800"/>
            <a:ext cx="4718799" cy="4497859"/>
          </a:xfrm>
        </p:spPr>
        <p:txBody>
          <a:bodyPr>
            <a:normAutofit lnSpcReduction="10000"/>
          </a:bodyPr>
          <a:lstStyle/>
          <a:p>
            <a:r>
              <a:rPr lang="en-US" dirty="0"/>
              <a:t>Patient intubated</a:t>
            </a:r>
          </a:p>
          <a:p>
            <a:r>
              <a:rPr lang="en-US" dirty="0"/>
              <a:t>12-lead electrocardiogram:  sinus tachycardia with no ischemic changes</a:t>
            </a:r>
          </a:p>
          <a:p>
            <a:r>
              <a:rPr lang="en-US" dirty="0"/>
              <a:t>Troponins levels were not elevated </a:t>
            </a:r>
          </a:p>
          <a:p>
            <a:r>
              <a:rPr lang="en-US" dirty="0"/>
              <a:t>Transthoracic echocardiogram:  </a:t>
            </a:r>
          </a:p>
          <a:p>
            <a:pPr lvl="1"/>
            <a:r>
              <a:rPr lang="en-US" dirty="0"/>
              <a:t>Ventricular ejection fraction of 35%</a:t>
            </a:r>
          </a:p>
          <a:p>
            <a:pPr lvl="1"/>
            <a:r>
              <a:rPr lang="en-US" dirty="0"/>
              <a:t>Right and left ventricle appeared hypokinetic with normal end diastolic diameters</a:t>
            </a:r>
          </a:p>
          <a:p>
            <a:pPr lvl="1"/>
            <a:r>
              <a:rPr lang="en-US" dirty="0"/>
              <a:t>Valvular function was normal</a:t>
            </a:r>
          </a:p>
          <a:p>
            <a:r>
              <a:rPr lang="en-US" dirty="0"/>
              <a:t>Chest CT with intravenous contrast</a:t>
            </a:r>
          </a:p>
          <a:p>
            <a:pPr lvl="1"/>
            <a:r>
              <a:rPr lang="en-US" dirty="0"/>
              <a:t>Significant bilateral airway disease and no evidence of a pulmonary embolus</a:t>
            </a:r>
          </a:p>
        </p:txBody>
      </p:sp>
      <p:pic>
        <p:nvPicPr>
          <p:cNvPr id="4" name="Picture 3">
            <a:extLst>
              <a:ext uri="{FF2B5EF4-FFF2-40B4-BE49-F238E27FC236}">
                <a16:creationId xmlns:a16="http://schemas.microsoft.com/office/drawing/2014/main" id="{FA7EB472-D46F-4E79-8478-F1936A99A663}"/>
              </a:ext>
            </a:extLst>
          </p:cNvPr>
          <p:cNvPicPr>
            <a:picLocks noChangeAspect="1"/>
          </p:cNvPicPr>
          <p:nvPr/>
        </p:nvPicPr>
        <p:blipFill rotWithShape="1">
          <a:blip r:embed="rId3"/>
          <a:srcRect l="35762" t="48498" r="41492" b="33883"/>
          <a:stretch/>
        </p:blipFill>
        <p:spPr>
          <a:xfrm>
            <a:off x="6800622" y="2381422"/>
            <a:ext cx="4993612" cy="2095155"/>
          </a:xfrm>
          <a:prstGeom prst="rect">
            <a:avLst/>
          </a:prstGeom>
        </p:spPr>
      </p:pic>
      <p:cxnSp>
        <p:nvCxnSpPr>
          <p:cNvPr id="5" name="Straight Arrow Connector 4">
            <a:extLst>
              <a:ext uri="{FF2B5EF4-FFF2-40B4-BE49-F238E27FC236}">
                <a16:creationId xmlns:a16="http://schemas.microsoft.com/office/drawing/2014/main" id="{630ABBC0-AFDB-40E5-AB32-409805FEEDA7}"/>
              </a:ext>
            </a:extLst>
          </p:cNvPr>
          <p:cNvCxnSpPr/>
          <p:nvPr/>
        </p:nvCxnSpPr>
        <p:spPr>
          <a:xfrm flipH="1">
            <a:off x="3369365" y="2037523"/>
            <a:ext cx="157038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584BAD6-6B30-49C6-8FC4-FF6D8592D4E9}"/>
              </a:ext>
            </a:extLst>
          </p:cNvPr>
          <p:cNvSpPr txBox="1"/>
          <p:nvPr/>
        </p:nvSpPr>
        <p:spPr>
          <a:xfrm>
            <a:off x="457201" y="6464802"/>
            <a:ext cx="10803834" cy="261610"/>
          </a:xfrm>
          <a:prstGeom prst="rect">
            <a:avLst/>
          </a:prstGeom>
          <a:noFill/>
        </p:spPr>
        <p:txBody>
          <a:bodyPr wrap="square">
            <a:spAutoFit/>
          </a:bodyPr>
          <a:lstStyle/>
          <a:p>
            <a:r>
              <a:rPr lang="en-US" sz="1100" b="0" i="0" dirty="0" err="1">
                <a:solidFill>
                  <a:srgbClr val="333333"/>
                </a:solidFill>
                <a:effectLst/>
                <a:latin typeface="-apple-system"/>
              </a:rPr>
              <a:t>Mazzeffi</a:t>
            </a:r>
            <a:r>
              <a:rPr lang="en-US" sz="1100" b="0" i="0" dirty="0">
                <a:solidFill>
                  <a:srgbClr val="333333"/>
                </a:solidFill>
                <a:effectLst/>
                <a:latin typeface="-apple-system"/>
              </a:rPr>
              <a:t>, M.A., Chen, K.T. Severe postpartum sepsis with prolonged myocardial dysfunction: a case report. </a:t>
            </a:r>
            <a:r>
              <a:rPr lang="en-US" sz="1100" b="0" i="1" dirty="0">
                <a:solidFill>
                  <a:srgbClr val="333333"/>
                </a:solidFill>
                <a:effectLst/>
                <a:latin typeface="-apple-system"/>
              </a:rPr>
              <a:t>J Med Case Reports</a:t>
            </a:r>
            <a:r>
              <a:rPr lang="en-US" sz="1100" b="0" i="0" dirty="0">
                <a:solidFill>
                  <a:srgbClr val="333333"/>
                </a:solidFill>
                <a:effectLst/>
                <a:latin typeface="-apple-system"/>
              </a:rPr>
              <a:t> </a:t>
            </a:r>
            <a:r>
              <a:rPr lang="en-US" sz="1100" b="1" i="0" dirty="0">
                <a:solidFill>
                  <a:srgbClr val="333333"/>
                </a:solidFill>
                <a:effectLst/>
                <a:latin typeface="-apple-system"/>
              </a:rPr>
              <a:t>4, </a:t>
            </a:r>
            <a:r>
              <a:rPr lang="en-US" sz="1100" b="0" i="0" dirty="0">
                <a:solidFill>
                  <a:srgbClr val="333333"/>
                </a:solidFill>
                <a:effectLst/>
                <a:latin typeface="-apple-system"/>
              </a:rPr>
              <a:t>318 (2010). https://doi.org/10.1186/1752-1947-4-318</a:t>
            </a:r>
            <a:endParaRPr lang="en-US" sz="1100" dirty="0"/>
          </a:p>
        </p:txBody>
      </p:sp>
    </p:spTree>
    <p:extLst>
      <p:ext uri="{BB962C8B-B14F-4D97-AF65-F5344CB8AC3E}">
        <p14:creationId xmlns:p14="http://schemas.microsoft.com/office/powerpoint/2010/main" val="26229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CCEF-4B8E-4E1D-B755-C1B4F8FD76CB}"/>
              </a:ext>
            </a:extLst>
          </p:cNvPr>
          <p:cNvSpPr>
            <a:spLocks noGrp="1"/>
          </p:cNvSpPr>
          <p:nvPr>
            <p:ph type="title"/>
          </p:nvPr>
        </p:nvSpPr>
        <p:spPr/>
        <p:txBody>
          <a:bodyPr/>
          <a:lstStyle/>
          <a:p>
            <a:r>
              <a:rPr lang="en-US" dirty="0"/>
              <a:t>Case Continued</a:t>
            </a:r>
          </a:p>
        </p:txBody>
      </p:sp>
      <p:sp>
        <p:nvSpPr>
          <p:cNvPr id="3" name="Content Placeholder 2">
            <a:extLst>
              <a:ext uri="{FF2B5EF4-FFF2-40B4-BE49-F238E27FC236}">
                <a16:creationId xmlns:a16="http://schemas.microsoft.com/office/drawing/2014/main" id="{3B99926D-0584-468E-BF99-1F367531511C}"/>
              </a:ext>
            </a:extLst>
          </p:cNvPr>
          <p:cNvSpPr>
            <a:spLocks noGrp="1"/>
          </p:cNvSpPr>
          <p:nvPr>
            <p:ph sz="half" idx="1"/>
          </p:nvPr>
        </p:nvSpPr>
        <p:spPr>
          <a:xfrm>
            <a:off x="1261871" y="1828800"/>
            <a:ext cx="9692639" cy="4351337"/>
          </a:xfrm>
        </p:spPr>
        <p:txBody>
          <a:bodyPr>
            <a:normAutofit/>
          </a:bodyPr>
          <a:lstStyle/>
          <a:p>
            <a:r>
              <a:rPr lang="en-US" dirty="0"/>
              <a:t>Postpartum day 5</a:t>
            </a:r>
          </a:p>
          <a:p>
            <a:pPr lvl="1"/>
            <a:r>
              <a:rPr lang="en-US" dirty="0"/>
              <a:t>Patient was extubated</a:t>
            </a:r>
          </a:p>
          <a:p>
            <a:r>
              <a:rPr lang="en-US" dirty="0"/>
              <a:t>Postpartum day 8</a:t>
            </a:r>
          </a:p>
          <a:p>
            <a:pPr lvl="1"/>
            <a:r>
              <a:rPr lang="en-US" dirty="0"/>
              <a:t>Cardiologist evaluated her for continued complaints of shortness of breath, orthopnea, and poor exercise tolerance</a:t>
            </a:r>
          </a:p>
          <a:p>
            <a:pPr lvl="1"/>
            <a:r>
              <a:rPr lang="en-US" dirty="0"/>
              <a:t>Metoprolol and furosemide were started for systolic heart failure; however, she continued to have persistent dyspnea and poor exercise tolerance despite pharmacologic treatment</a:t>
            </a:r>
          </a:p>
          <a:p>
            <a:r>
              <a:rPr lang="en-US" dirty="0"/>
              <a:t>Postpartum day 10</a:t>
            </a:r>
          </a:p>
          <a:p>
            <a:pPr lvl="1"/>
            <a:r>
              <a:rPr lang="en-US" dirty="0"/>
              <a:t>Second transthoracic echocardiogram which showed a persistent decreased ejection fraction of 35%. </a:t>
            </a:r>
          </a:p>
          <a:p>
            <a:r>
              <a:rPr lang="en-US" dirty="0"/>
              <a:t>Postpartum day 11</a:t>
            </a:r>
          </a:p>
          <a:p>
            <a:pPr lvl="1"/>
            <a:r>
              <a:rPr lang="en-US" dirty="0"/>
              <a:t>Patient discharged home on oral antibiotics, furosemide, and metoprolol</a:t>
            </a:r>
          </a:p>
        </p:txBody>
      </p:sp>
      <p:sp>
        <p:nvSpPr>
          <p:cNvPr id="4" name="TextBox 3">
            <a:extLst>
              <a:ext uri="{FF2B5EF4-FFF2-40B4-BE49-F238E27FC236}">
                <a16:creationId xmlns:a16="http://schemas.microsoft.com/office/drawing/2014/main" id="{0A0D18A8-EF44-4E10-9CA1-F9722A81EBDE}"/>
              </a:ext>
            </a:extLst>
          </p:cNvPr>
          <p:cNvSpPr txBox="1"/>
          <p:nvPr/>
        </p:nvSpPr>
        <p:spPr>
          <a:xfrm>
            <a:off x="457201" y="6464802"/>
            <a:ext cx="10803834" cy="261610"/>
          </a:xfrm>
          <a:prstGeom prst="rect">
            <a:avLst/>
          </a:prstGeom>
          <a:noFill/>
        </p:spPr>
        <p:txBody>
          <a:bodyPr wrap="square">
            <a:spAutoFit/>
          </a:bodyPr>
          <a:lstStyle/>
          <a:p>
            <a:r>
              <a:rPr lang="en-US" sz="1100" b="0" i="0" dirty="0" err="1">
                <a:solidFill>
                  <a:srgbClr val="333333"/>
                </a:solidFill>
                <a:effectLst/>
                <a:latin typeface="-apple-system"/>
              </a:rPr>
              <a:t>Mazzeffi</a:t>
            </a:r>
            <a:r>
              <a:rPr lang="en-US" sz="1100" b="0" i="0" dirty="0">
                <a:solidFill>
                  <a:srgbClr val="333333"/>
                </a:solidFill>
                <a:effectLst/>
                <a:latin typeface="-apple-system"/>
              </a:rPr>
              <a:t>, M.A., Chen, K.T. Severe postpartum sepsis with prolonged myocardial dysfunction: a case report. </a:t>
            </a:r>
            <a:r>
              <a:rPr lang="en-US" sz="1100" b="0" i="1" dirty="0">
                <a:solidFill>
                  <a:srgbClr val="333333"/>
                </a:solidFill>
                <a:effectLst/>
                <a:latin typeface="-apple-system"/>
              </a:rPr>
              <a:t>J Med Case Reports</a:t>
            </a:r>
            <a:r>
              <a:rPr lang="en-US" sz="1100" b="0" i="0" dirty="0">
                <a:solidFill>
                  <a:srgbClr val="333333"/>
                </a:solidFill>
                <a:effectLst/>
                <a:latin typeface="-apple-system"/>
              </a:rPr>
              <a:t> </a:t>
            </a:r>
            <a:r>
              <a:rPr lang="en-US" sz="1100" b="1" i="0" dirty="0">
                <a:solidFill>
                  <a:srgbClr val="333333"/>
                </a:solidFill>
                <a:effectLst/>
                <a:latin typeface="-apple-system"/>
              </a:rPr>
              <a:t>4, </a:t>
            </a:r>
            <a:r>
              <a:rPr lang="en-US" sz="1100" b="0" i="0" dirty="0">
                <a:solidFill>
                  <a:srgbClr val="333333"/>
                </a:solidFill>
                <a:effectLst/>
                <a:latin typeface="-apple-system"/>
              </a:rPr>
              <a:t>318 (2010). https://doi.org/10.1186/1752-1947-4-318</a:t>
            </a:r>
            <a:endParaRPr lang="en-US" sz="1100" dirty="0"/>
          </a:p>
        </p:txBody>
      </p:sp>
    </p:spTree>
    <p:extLst>
      <p:ext uri="{BB962C8B-B14F-4D97-AF65-F5344CB8AC3E}">
        <p14:creationId xmlns:p14="http://schemas.microsoft.com/office/powerpoint/2010/main" val="230632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CCEF-4B8E-4E1D-B755-C1B4F8FD76CB}"/>
              </a:ext>
            </a:extLst>
          </p:cNvPr>
          <p:cNvSpPr>
            <a:spLocks noGrp="1"/>
          </p:cNvSpPr>
          <p:nvPr>
            <p:ph type="title"/>
          </p:nvPr>
        </p:nvSpPr>
        <p:spPr/>
        <p:txBody>
          <a:bodyPr/>
          <a:lstStyle/>
          <a:p>
            <a:r>
              <a:rPr lang="en-US" dirty="0"/>
              <a:t>Case Continued</a:t>
            </a:r>
          </a:p>
        </p:txBody>
      </p:sp>
      <p:sp>
        <p:nvSpPr>
          <p:cNvPr id="3" name="Content Placeholder 2">
            <a:extLst>
              <a:ext uri="{FF2B5EF4-FFF2-40B4-BE49-F238E27FC236}">
                <a16:creationId xmlns:a16="http://schemas.microsoft.com/office/drawing/2014/main" id="{3B99926D-0584-468E-BF99-1F367531511C}"/>
              </a:ext>
            </a:extLst>
          </p:cNvPr>
          <p:cNvSpPr>
            <a:spLocks noGrp="1"/>
          </p:cNvSpPr>
          <p:nvPr>
            <p:ph sz="half" idx="1"/>
          </p:nvPr>
        </p:nvSpPr>
        <p:spPr>
          <a:xfrm>
            <a:off x="1261871" y="1828800"/>
            <a:ext cx="9692639" cy="4351337"/>
          </a:xfrm>
        </p:spPr>
        <p:txBody>
          <a:bodyPr>
            <a:normAutofit fontScale="92500" lnSpcReduction="10000"/>
          </a:bodyPr>
          <a:lstStyle/>
          <a:p>
            <a:r>
              <a:rPr lang="en-US" dirty="0"/>
              <a:t>Postpartum day 21</a:t>
            </a:r>
          </a:p>
          <a:p>
            <a:pPr lvl="1"/>
            <a:r>
              <a:rPr lang="en-US" dirty="0"/>
              <a:t>Patient presented to the Emergency Department with complaints of heavy vaginal bleeding for which she received treatment with intravenous crystalloid solution</a:t>
            </a:r>
          </a:p>
          <a:p>
            <a:pPr lvl="1"/>
            <a:r>
              <a:rPr lang="en-US" dirty="0"/>
              <a:t>During this visit, she reported adherence with her medications, but continued dyspnea and poor exercise tolerance. </a:t>
            </a:r>
          </a:p>
          <a:p>
            <a:pPr lvl="2"/>
            <a:r>
              <a:rPr lang="en-US" dirty="0"/>
              <a:t>She could walk only one block without developing shortness of breath and was having considerable difficulty ascending three flights of stairs. </a:t>
            </a:r>
          </a:p>
          <a:p>
            <a:pPr lvl="1"/>
            <a:r>
              <a:rPr lang="en-US" dirty="0"/>
              <a:t>Vital signs:  </a:t>
            </a:r>
          </a:p>
          <a:p>
            <a:pPr lvl="2"/>
            <a:r>
              <a:rPr lang="en-US" dirty="0"/>
              <a:t>T:  36°C</a:t>
            </a:r>
          </a:p>
          <a:p>
            <a:pPr lvl="2"/>
            <a:r>
              <a:rPr lang="en-US" dirty="0"/>
              <a:t>RR:  16 breaths per minute</a:t>
            </a:r>
          </a:p>
          <a:p>
            <a:pPr lvl="2"/>
            <a:r>
              <a:rPr lang="en-US" dirty="0"/>
              <a:t>HR:  57 bpm</a:t>
            </a:r>
          </a:p>
          <a:p>
            <a:pPr lvl="2"/>
            <a:r>
              <a:rPr lang="en-US" dirty="0"/>
              <a:t>BP:  120/72mmHg</a:t>
            </a:r>
          </a:p>
          <a:p>
            <a:pPr lvl="1"/>
            <a:r>
              <a:rPr lang="en-US" dirty="0"/>
              <a:t>She had a normal blood hematocrit and did not require blood transfusion</a:t>
            </a:r>
          </a:p>
          <a:p>
            <a:pPr lvl="1"/>
            <a:r>
              <a:rPr lang="en-US" dirty="0"/>
              <a:t>She was advised to continue her diuretic and beta blocker and discharged from the emergency department with a plan to follow up as an outpatient. </a:t>
            </a:r>
          </a:p>
          <a:p>
            <a:pPr lvl="2"/>
            <a:r>
              <a:rPr lang="en-US" dirty="0"/>
              <a:t>Note:  Patient did not return to medical center after this visit and we were unable to contact her despite numerous attempts.</a:t>
            </a:r>
          </a:p>
        </p:txBody>
      </p:sp>
      <p:sp>
        <p:nvSpPr>
          <p:cNvPr id="4" name="TextBox 3">
            <a:extLst>
              <a:ext uri="{FF2B5EF4-FFF2-40B4-BE49-F238E27FC236}">
                <a16:creationId xmlns:a16="http://schemas.microsoft.com/office/drawing/2014/main" id="{52D632A1-53C7-4A62-ACD1-D668D9DBD66D}"/>
              </a:ext>
            </a:extLst>
          </p:cNvPr>
          <p:cNvSpPr txBox="1"/>
          <p:nvPr/>
        </p:nvSpPr>
        <p:spPr>
          <a:xfrm>
            <a:off x="457201" y="6464802"/>
            <a:ext cx="10803834" cy="261610"/>
          </a:xfrm>
          <a:prstGeom prst="rect">
            <a:avLst/>
          </a:prstGeom>
          <a:noFill/>
        </p:spPr>
        <p:txBody>
          <a:bodyPr wrap="square">
            <a:spAutoFit/>
          </a:bodyPr>
          <a:lstStyle/>
          <a:p>
            <a:r>
              <a:rPr lang="en-US" sz="1100" b="0" i="0" dirty="0" err="1">
                <a:solidFill>
                  <a:srgbClr val="333333"/>
                </a:solidFill>
                <a:effectLst/>
                <a:latin typeface="-apple-system"/>
              </a:rPr>
              <a:t>Mazzeffi</a:t>
            </a:r>
            <a:r>
              <a:rPr lang="en-US" sz="1100" b="0" i="0" dirty="0">
                <a:solidFill>
                  <a:srgbClr val="333333"/>
                </a:solidFill>
                <a:effectLst/>
                <a:latin typeface="-apple-system"/>
              </a:rPr>
              <a:t>, M.A., Chen, K.T. Severe postpartum sepsis with prolonged myocardial dysfunction: a case report. </a:t>
            </a:r>
            <a:r>
              <a:rPr lang="en-US" sz="1100" b="0" i="1" dirty="0">
                <a:solidFill>
                  <a:srgbClr val="333333"/>
                </a:solidFill>
                <a:effectLst/>
                <a:latin typeface="-apple-system"/>
              </a:rPr>
              <a:t>J Med Case Reports</a:t>
            </a:r>
            <a:r>
              <a:rPr lang="en-US" sz="1100" b="0" i="0" dirty="0">
                <a:solidFill>
                  <a:srgbClr val="333333"/>
                </a:solidFill>
                <a:effectLst/>
                <a:latin typeface="-apple-system"/>
              </a:rPr>
              <a:t> </a:t>
            </a:r>
            <a:r>
              <a:rPr lang="en-US" sz="1100" b="1" i="0" dirty="0">
                <a:solidFill>
                  <a:srgbClr val="333333"/>
                </a:solidFill>
                <a:effectLst/>
                <a:latin typeface="-apple-system"/>
              </a:rPr>
              <a:t>4, </a:t>
            </a:r>
            <a:r>
              <a:rPr lang="en-US" sz="1100" b="0" i="0" dirty="0">
                <a:solidFill>
                  <a:srgbClr val="333333"/>
                </a:solidFill>
                <a:effectLst/>
                <a:latin typeface="-apple-system"/>
              </a:rPr>
              <a:t>318 (2010). https://doi.org/10.1186/1752-1947-4-318</a:t>
            </a:r>
            <a:endParaRPr lang="en-US" sz="1100" dirty="0"/>
          </a:p>
        </p:txBody>
      </p:sp>
    </p:spTree>
    <p:extLst>
      <p:ext uri="{BB962C8B-B14F-4D97-AF65-F5344CB8AC3E}">
        <p14:creationId xmlns:p14="http://schemas.microsoft.com/office/powerpoint/2010/main" val="398451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36AE-BE63-4F60-A7C7-C1C13AACE7DB}"/>
              </a:ext>
            </a:extLst>
          </p:cNvPr>
          <p:cNvSpPr>
            <a:spLocks noGrp="1"/>
          </p:cNvSpPr>
          <p:nvPr>
            <p:ph type="title"/>
          </p:nvPr>
        </p:nvSpPr>
        <p:spPr>
          <a:xfrm>
            <a:off x="377687" y="46951"/>
            <a:ext cx="6640998" cy="1553250"/>
          </a:xfrm>
        </p:spPr>
        <p:txBody>
          <a:bodyPr>
            <a:noAutofit/>
          </a:bodyPr>
          <a:lstStyle/>
          <a:p>
            <a:r>
              <a:rPr lang="en-US" sz="3200" dirty="0"/>
              <a:t>Top 10 Pearls for the Recognition, Evaluation, and Management of Maternal Sepsis</a:t>
            </a:r>
          </a:p>
        </p:txBody>
      </p:sp>
      <p:pic>
        <p:nvPicPr>
          <p:cNvPr id="8" name="Picture 7">
            <a:extLst>
              <a:ext uri="{FF2B5EF4-FFF2-40B4-BE49-F238E27FC236}">
                <a16:creationId xmlns:a16="http://schemas.microsoft.com/office/drawing/2014/main" id="{06A6800C-608F-49EE-852C-7129FC5FE215}"/>
              </a:ext>
            </a:extLst>
          </p:cNvPr>
          <p:cNvPicPr>
            <a:picLocks noChangeAspect="1"/>
          </p:cNvPicPr>
          <p:nvPr/>
        </p:nvPicPr>
        <p:blipFill rotWithShape="1">
          <a:blip r:embed="rId3"/>
          <a:srcRect l="31386" t="28327" r="42771" b="11021"/>
          <a:stretch/>
        </p:blipFill>
        <p:spPr>
          <a:xfrm>
            <a:off x="1356689" y="1683918"/>
            <a:ext cx="3816627" cy="4852053"/>
          </a:xfrm>
          <a:prstGeom prst="rect">
            <a:avLst/>
          </a:prstGeom>
        </p:spPr>
      </p:pic>
      <p:pic>
        <p:nvPicPr>
          <p:cNvPr id="9" name="Picture 8">
            <a:extLst>
              <a:ext uri="{FF2B5EF4-FFF2-40B4-BE49-F238E27FC236}">
                <a16:creationId xmlns:a16="http://schemas.microsoft.com/office/drawing/2014/main" id="{60C35A64-E7B5-44FB-BE6C-11C51F658789}"/>
              </a:ext>
            </a:extLst>
          </p:cNvPr>
          <p:cNvPicPr>
            <a:picLocks noChangeAspect="1"/>
          </p:cNvPicPr>
          <p:nvPr/>
        </p:nvPicPr>
        <p:blipFill rotWithShape="1">
          <a:blip r:embed="rId3"/>
          <a:srcRect l="57718" t="16137" r="17381" b="11020"/>
          <a:stretch/>
        </p:blipFill>
        <p:spPr>
          <a:xfrm>
            <a:off x="6890139" y="499525"/>
            <a:ext cx="3945172" cy="6250968"/>
          </a:xfrm>
          <a:prstGeom prst="rect">
            <a:avLst/>
          </a:prstGeom>
        </p:spPr>
      </p:pic>
      <p:sp>
        <p:nvSpPr>
          <p:cNvPr id="13" name="TextBox 12">
            <a:extLst>
              <a:ext uri="{FF2B5EF4-FFF2-40B4-BE49-F238E27FC236}">
                <a16:creationId xmlns:a16="http://schemas.microsoft.com/office/drawing/2014/main" id="{8ABBFB53-214C-4C33-92E1-9A839AB0BBD4}"/>
              </a:ext>
            </a:extLst>
          </p:cNvPr>
          <p:cNvSpPr txBox="1"/>
          <p:nvPr/>
        </p:nvSpPr>
        <p:spPr>
          <a:xfrm>
            <a:off x="449744" y="6619688"/>
            <a:ext cx="8946875" cy="261610"/>
          </a:xfrm>
          <a:prstGeom prst="rect">
            <a:avLst/>
          </a:prstGeom>
          <a:noFill/>
        </p:spPr>
        <p:txBody>
          <a:bodyPr wrap="square">
            <a:spAutoFit/>
          </a:bodyPr>
          <a:lstStyle/>
          <a:p>
            <a:r>
              <a:rPr lang="en-US" sz="1100" dirty="0">
                <a:latin typeface="Abadi Extra Light" panose="020B0204020104020204" pitchFamily="34" charset="0"/>
              </a:rPr>
              <a:t>Shields et al Pearls for Managing Maternal Sepsis. </a:t>
            </a:r>
            <a:r>
              <a:rPr lang="pt-BR" sz="1100" dirty="0">
                <a:latin typeface="Abadi Extra Light" panose="020B0204020104020204" pitchFamily="34" charset="0"/>
              </a:rPr>
              <a:t>VOL. 138, NO. 2, AUGUST 2021</a:t>
            </a:r>
            <a:endParaRPr lang="en-US" sz="1100" dirty="0">
              <a:latin typeface="Abadi Extra Light" panose="020B0204020104020204" pitchFamily="34" charset="0"/>
            </a:endParaRPr>
          </a:p>
        </p:txBody>
      </p:sp>
    </p:spTree>
    <p:extLst>
      <p:ext uri="{BB962C8B-B14F-4D97-AF65-F5344CB8AC3E}">
        <p14:creationId xmlns:p14="http://schemas.microsoft.com/office/powerpoint/2010/main" val="2250824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481982-8173-664B-BF55-1109F0A4AFFA}"/>
              </a:ext>
            </a:extLst>
          </p:cNvPr>
          <p:cNvSpPr txBox="1"/>
          <p:nvPr/>
        </p:nvSpPr>
        <p:spPr>
          <a:xfrm>
            <a:off x="414721" y="184523"/>
            <a:ext cx="11333747" cy="1508105"/>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Project ECHO South Carolina Pregnancy Wellness</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Visit Our Website: </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hlinkClick r:id="rId2">
                  <a:extLst>
                    <a:ext uri="{A12FA001-AC4F-418D-AE19-62706E023703}">
                      <ahyp:hlinkClr xmlns:ahyp="http://schemas.microsoft.com/office/drawing/2018/hyperlinkcolor" val="tx"/>
                    </a:ext>
                  </a:extLst>
                </a:hlinkClick>
              </a:rPr>
              <a:t>https://sctelehealth.org/services/pregnancy-wellness</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B1EAA25D-74F2-0949-AF13-B4385BEB48D0}"/>
              </a:ext>
            </a:extLst>
          </p:cNvPr>
          <p:cNvGraphicFramePr>
            <a:graphicFrameLocks noGrp="1"/>
          </p:cNvGraphicFramePr>
          <p:nvPr>
            <p:extLst>
              <p:ext uri="{D42A27DB-BD31-4B8C-83A1-F6EECF244321}">
                <p14:modId xmlns:p14="http://schemas.microsoft.com/office/powerpoint/2010/main" val="1500995704"/>
              </p:ext>
            </p:extLst>
          </p:nvPr>
        </p:nvGraphicFramePr>
        <p:xfrm>
          <a:off x="1010685" y="1576136"/>
          <a:ext cx="10574957" cy="3230880"/>
        </p:xfrm>
        <a:graphic>
          <a:graphicData uri="http://schemas.openxmlformats.org/drawingml/2006/table">
            <a:tbl>
              <a:tblPr firstRow="1" firstCol="1" bandRow="1"/>
              <a:tblGrid>
                <a:gridCol w="10574957">
                  <a:extLst>
                    <a:ext uri="{9D8B030D-6E8A-4147-A177-3AD203B41FA5}">
                      <a16:colId xmlns:a16="http://schemas.microsoft.com/office/drawing/2014/main" val="103686759"/>
                    </a:ext>
                  </a:extLst>
                </a:gridCol>
              </a:tblGrid>
              <a:tr h="568879">
                <a:tc>
                  <a:txBody>
                    <a:bodyPr/>
                    <a:lstStyle/>
                    <a:p>
                      <a:pPr marL="0" marR="0" algn="ctr">
                        <a:spcBef>
                          <a:spcPts val="0"/>
                        </a:spcBef>
                        <a:spcAft>
                          <a:spcPts val="0"/>
                        </a:spcAft>
                      </a:pPr>
                      <a:r>
                        <a:rPr lang="en-US"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1</a:t>
                      </a:r>
                      <a:r>
                        <a:rPr lang="en-US" sz="2400" b="1" baseline="30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st</a:t>
                      </a:r>
                      <a:r>
                        <a:rPr lang="en-US"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&amp; 3</a:t>
                      </a:r>
                      <a:r>
                        <a:rPr lang="en-US" sz="2400" b="1" baseline="30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rd</a:t>
                      </a:r>
                      <a:r>
                        <a:rPr lang="en-US"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Wednesday/Month</a:t>
                      </a:r>
                    </a:p>
                    <a:p>
                      <a:pPr marL="0" marR="0" algn="ctr">
                        <a:spcBef>
                          <a:spcPts val="0"/>
                        </a:spcBef>
                        <a:spcAft>
                          <a:spcPts val="0"/>
                        </a:spcAft>
                      </a:pPr>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12:15 pm – 1:00 pm</a:t>
                      </a:r>
                    </a:p>
                    <a:p>
                      <a:pPr marL="0" marR="0" algn="ctr">
                        <a:spcBef>
                          <a:spcPts val="0"/>
                        </a:spcBef>
                        <a:spcAft>
                          <a:spcPts val="0"/>
                        </a:spcAft>
                      </a:pPr>
                      <a:endParaRPr lang="en-US" sz="2400" b="1" dirty="0">
                        <a:solidFill>
                          <a:srgbClr val="00919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5324360"/>
                  </a:ext>
                </a:extLst>
              </a:tr>
              <a:tr h="568879">
                <a:tc>
                  <a:txBody>
                    <a:bodyPr/>
                    <a:lstStyle/>
                    <a:p>
                      <a:pPr marL="0" marR="0" algn="ctr">
                        <a:spcBef>
                          <a:spcPts val="0"/>
                        </a:spcBef>
                        <a:spcAft>
                          <a:spcPts val="0"/>
                        </a:spcAft>
                      </a:pPr>
                      <a:r>
                        <a:rPr lang="en-US" sz="3200" b="1"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Hot Topics</a:t>
                      </a:r>
                    </a:p>
                    <a:p>
                      <a:pPr marL="0" marR="0" algn="ctr">
                        <a:spcBef>
                          <a:spcPts val="0"/>
                        </a:spcBef>
                        <a:spcAft>
                          <a:spcPts val="0"/>
                        </a:spcAft>
                      </a:pPr>
                      <a:r>
                        <a:rPr lang="en-US" sz="3200" b="1"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September 15,2021</a:t>
                      </a:r>
                      <a:endParaRPr lang="en-US" sz="3200" b="1" dirty="0">
                        <a:solidFill>
                          <a:srgbClr val="00919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400" b="1" u="non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Isoimmunization</a:t>
                      </a:r>
                    </a:p>
                    <a:p>
                      <a:pPr marL="0" marR="0" algn="ctr">
                        <a:spcBef>
                          <a:spcPts val="0"/>
                        </a:spcBef>
                        <a:spcAft>
                          <a:spcPts val="0"/>
                        </a:spcAft>
                      </a:pPr>
                      <a:r>
                        <a:rPr lang="en-US" sz="3200" b="1" u="non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Johnson/Campbell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4186730"/>
                  </a:ext>
                </a:extLst>
              </a:tr>
            </a:tbl>
          </a:graphicData>
        </a:graphic>
      </p:graphicFrame>
      <p:sp>
        <p:nvSpPr>
          <p:cNvPr id="2" name="Rectangle 1">
            <a:extLst>
              <a:ext uri="{FF2B5EF4-FFF2-40B4-BE49-F238E27FC236}">
                <a16:creationId xmlns:a16="http://schemas.microsoft.com/office/drawing/2014/main" id="{63361F97-0255-4487-8C68-930E24350685}"/>
              </a:ext>
            </a:extLst>
          </p:cNvPr>
          <p:cNvSpPr/>
          <p:nvPr/>
        </p:nvSpPr>
        <p:spPr>
          <a:xfrm>
            <a:off x="3048000" y="3105835"/>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E2ACF6E-F7BE-407A-BF05-653AA639CC51}"/>
              </a:ext>
            </a:extLst>
          </p:cNvPr>
          <p:cNvSpPr/>
          <p:nvPr/>
        </p:nvSpPr>
        <p:spPr>
          <a:xfrm>
            <a:off x="3048000" y="3105835"/>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168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3676EB-C9BD-1041-AE28-30C77A553DFA}"/>
              </a:ext>
            </a:extLst>
          </p:cNvPr>
          <p:cNvSpPr txBox="1">
            <a:spLocks/>
          </p:cNvSpPr>
          <p:nvPr/>
        </p:nvSpPr>
        <p:spPr>
          <a:xfrm>
            <a:off x="0" y="1061502"/>
            <a:ext cx="12192000" cy="2456442"/>
          </a:xfrm>
          <a:prstGeom prst="rect">
            <a:avLst/>
          </a:prstGeom>
          <a:solidFill>
            <a:schemeClr val="bg1"/>
          </a:solidFill>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t>To Request a Copy of today’s </a:t>
            </a:r>
            <a:b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t>Didactic Video Presentation</a:t>
            </a:r>
            <a:b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br>
            <a:b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t>Contact</a:t>
            </a:r>
            <a:b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t>Rachel Grater, Program Coordinator</a:t>
            </a:r>
            <a:b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t>grater@musc.edu</a:t>
            </a:r>
            <a:b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srgbClr val="002060"/>
                </a:solidFill>
                <a:effectLst/>
                <a:uLnTx/>
                <a:uFillTx/>
                <a:latin typeface="Calibri Light" panose="020F0302020204030204"/>
                <a:ea typeface="+mj-ea"/>
                <a:cs typeface="+mj-cs"/>
              </a:rPr>
              <a:t> </a:t>
            </a:r>
            <a:endParaRPr kumimoji="0" lang="en-US" sz="4000" b="0" i="0" u="none" strike="noStrike" kern="1200" cap="none" spc="0" normalizeH="0" baseline="0" noProof="0" dirty="0">
              <a:ln>
                <a:noFill/>
              </a:ln>
              <a:solidFill>
                <a:srgbClr val="00206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08462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9225AD-FFE6-4801-A80F-3D8795C0E389}"/>
              </a:ext>
            </a:extLst>
          </p:cNvPr>
          <p:cNvSpPr>
            <a:spLocks noGrp="1"/>
          </p:cNvSpPr>
          <p:nvPr>
            <p:ph type="title"/>
          </p:nvPr>
        </p:nvSpPr>
        <p:spPr>
          <a:xfrm>
            <a:off x="273182" y="153378"/>
            <a:ext cx="10515600" cy="659572"/>
          </a:xfrm>
        </p:spPr>
        <p:txBody>
          <a:bodyPr>
            <a:normAutofit fontScale="90000"/>
          </a:bodyPr>
          <a:lstStyle/>
          <a:p>
            <a:r>
              <a:rPr lang="en-US" dirty="0"/>
              <a:t>Why Sepsis Toolkits &amp; Bundles? </a:t>
            </a:r>
          </a:p>
        </p:txBody>
      </p:sp>
      <p:sp>
        <p:nvSpPr>
          <p:cNvPr id="3" name="Content Placeholder 2">
            <a:extLst>
              <a:ext uri="{FF2B5EF4-FFF2-40B4-BE49-F238E27FC236}">
                <a16:creationId xmlns:a16="http://schemas.microsoft.com/office/drawing/2014/main" id="{73362D1A-D8F8-4E6D-8AA1-BD0DF9E66809}"/>
              </a:ext>
            </a:extLst>
          </p:cNvPr>
          <p:cNvSpPr>
            <a:spLocks noGrp="1"/>
          </p:cNvSpPr>
          <p:nvPr>
            <p:ph sz="half" idx="1"/>
          </p:nvPr>
        </p:nvSpPr>
        <p:spPr>
          <a:xfrm>
            <a:off x="465791" y="914400"/>
            <a:ext cx="5423338" cy="4565650"/>
          </a:xfrm>
        </p:spPr>
        <p:txBody>
          <a:bodyPr>
            <a:normAutofit lnSpcReduction="10000"/>
          </a:bodyPr>
          <a:lstStyle/>
          <a:p>
            <a:r>
              <a:rPr lang="en-US" sz="2800" dirty="0"/>
              <a:t>“Sepsis is a leading cause of maternal morbidity and mortality. The Centers for Disease Control and Prevention notes that the proportion of U.S. maternal deaths from sepsis (12.7%) is similar to the proportion of deaths from obstetric hemorrhage (11.4%) and hypertensive disorders (7.4%).” </a:t>
            </a:r>
          </a:p>
          <a:p>
            <a:pPr marL="0" indent="0">
              <a:buNone/>
            </a:pPr>
            <a:r>
              <a:rPr lang="en-US" sz="2400" dirty="0"/>
              <a:t>	-CMQCC Sepsis Toolkit</a:t>
            </a:r>
          </a:p>
          <a:p>
            <a:endParaRPr lang="en-US" sz="2400" dirty="0"/>
          </a:p>
        </p:txBody>
      </p:sp>
      <p:sp>
        <p:nvSpPr>
          <p:cNvPr id="7" name="Content Placeholder 6">
            <a:extLst>
              <a:ext uri="{FF2B5EF4-FFF2-40B4-BE49-F238E27FC236}">
                <a16:creationId xmlns:a16="http://schemas.microsoft.com/office/drawing/2014/main" id="{D398091E-7B07-43DE-A27C-38BD1E39B888}"/>
              </a:ext>
            </a:extLst>
          </p:cNvPr>
          <p:cNvSpPr>
            <a:spLocks noGrp="1"/>
          </p:cNvSpPr>
          <p:nvPr>
            <p:ph sz="half" idx="2"/>
          </p:nvPr>
        </p:nvSpPr>
        <p:spPr>
          <a:xfrm>
            <a:off x="6096000" y="914401"/>
            <a:ext cx="4480560" cy="659572"/>
          </a:xfrm>
        </p:spPr>
        <p:txBody>
          <a:bodyPr>
            <a:normAutofit lnSpcReduction="10000"/>
          </a:bodyPr>
          <a:lstStyle/>
          <a:p>
            <a:r>
              <a:rPr lang="en-US" dirty="0"/>
              <a:t>SC MMRC Data </a:t>
            </a:r>
          </a:p>
          <a:p>
            <a:pPr lvl="1"/>
            <a:r>
              <a:rPr lang="en-US" dirty="0"/>
              <a:t>March 2020 Legislative Report*</a:t>
            </a:r>
          </a:p>
        </p:txBody>
      </p:sp>
      <p:pic>
        <p:nvPicPr>
          <p:cNvPr id="5" name="Picture 4">
            <a:extLst>
              <a:ext uri="{FF2B5EF4-FFF2-40B4-BE49-F238E27FC236}">
                <a16:creationId xmlns:a16="http://schemas.microsoft.com/office/drawing/2014/main" id="{2A3B73DB-1785-4BA9-AB36-63A6A29BCCEE}"/>
              </a:ext>
            </a:extLst>
          </p:cNvPr>
          <p:cNvPicPr>
            <a:picLocks noChangeAspect="1"/>
          </p:cNvPicPr>
          <p:nvPr/>
        </p:nvPicPr>
        <p:blipFill rotWithShape="1">
          <a:blip r:embed="rId3"/>
          <a:srcRect l="57585" t="36819" r="23375" b="35817"/>
          <a:stretch/>
        </p:blipFill>
        <p:spPr>
          <a:xfrm>
            <a:off x="6607398" y="1649760"/>
            <a:ext cx="2766527" cy="2153690"/>
          </a:xfrm>
          <a:prstGeom prst="rect">
            <a:avLst/>
          </a:prstGeom>
        </p:spPr>
      </p:pic>
      <p:sp>
        <p:nvSpPr>
          <p:cNvPr id="10" name="TextBox 9">
            <a:extLst>
              <a:ext uri="{FF2B5EF4-FFF2-40B4-BE49-F238E27FC236}">
                <a16:creationId xmlns:a16="http://schemas.microsoft.com/office/drawing/2014/main" id="{9D70C9A6-E850-4455-A7F7-2C41686548BB}"/>
              </a:ext>
            </a:extLst>
          </p:cNvPr>
          <p:cNvSpPr txBox="1"/>
          <p:nvPr/>
        </p:nvSpPr>
        <p:spPr>
          <a:xfrm>
            <a:off x="9354572" y="2323394"/>
            <a:ext cx="1813437" cy="646331"/>
          </a:xfrm>
          <a:prstGeom prst="rect">
            <a:avLst/>
          </a:prstGeom>
          <a:noFill/>
        </p:spPr>
        <p:txBody>
          <a:bodyPr wrap="square" rtlCol="0">
            <a:spAutoFit/>
          </a:bodyPr>
          <a:lstStyle/>
          <a:p>
            <a:r>
              <a:rPr lang="en-US" sz="1200" i="1" dirty="0">
                <a:latin typeface="Abadi Extra Light" panose="020B0204020104020204" pitchFamily="34" charset="0"/>
              </a:rPr>
              <a:t>*Between 2016 and 2019, there were 27 maternal deaths reviewed. </a:t>
            </a:r>
          </a:p>
        </p:txBody>
      </p:sp>
      <p:pic>
        <p:nvPicPr>
          <p:cNvPr id="4" name="Picture 3">
            <a:extLst>
              <a:ext uri="{FF2B5EF4-FFF2-40B4-BE49-F238E27FC236}">
                <a16:creationId xmlns:a16="http://schemas.microsoft.com/office/drawing/2014/main" id="{7FAFF8B7-DB2C-4D21-B461-B8BD173994E5}"/>
              </a:ext>
            </a:extLst>
          </p:cNvPr>
          <p:cNvPicPr>
            <a:picLocks noChangeAspect="1"/>
          </p:cNvPicPr>
          <p:nvPr/>
        </p:nvPicPr>
        <p:blipFill rotWithShape="1">
          <a:blip r:embed="rId4"/>
          <a:srcRect l="45804" t="25770" r="16033" b="13879"/>
          <a:stretch/>
        </p:blipFill>
        <p:spPr>
          <a:xfrm>
            <a:off x="6959051" y="4500619"/>
            <a:ext cx="2572910" cy="2204003"/>
          </a:xfrm>
          <a:prstGeom prst="rect">
            <a:avLst/>
          </a:prstGeom>
        </p:spPr>
      </p:pic>
      <p:sp>
        <p:nvSpPr>
          <p:cNvPr id="11" name="Content Placeholder 6">
            <a:extLst>
              <a:ext uri="{FF2B5EF4-FFF2-40B4-BE49-F238E27FC236}">
                <a16:creationId xmlns:a16="http://schemas.microsoft.com/office/drawing/2014/main" id="{386A07A7-799D-46C2-BCF4-5E88AB0FDC48}"/>
              </a:ext>
            </a:extLst>
          </p:cNvPr>
          <p:cNvSpPr txBox="1">
            <a:spLocks/>
          </p:cNvSpPr>
          <p:nvPr/>
        </p:nvSpPr>
        <p:spPr>
          <a:xfrm>
            <a:off x="6096000" y="3965706"/>
            <a:ext cx="4480560" cy="659572"/>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Abadi Extra Light" panose="020B0204020104020204" pitchFamily="34" charset="0"/>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Abadi Extra Light" panose="020B0204020104020204" pitchFamily="34" charset="0"/>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Abadi Extra Light" panose="020B0204020104020204" pitchFamily="34" charset="0"/>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Abadi Extra Light" panose="020B0204020104020204" pitchFamily="34" charset="0"/>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Abadi Extra Light" panose="020B0204020104020204" pitchFamily="34" charset="0"/>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SC MMRC Data </a:t>
            </a:r>
          </a:p>
          <a:p>
            <a:pPr lvl="1"/>
            <a:r>
              <a:rPr lang="en-US" dirty="0"/>
              <a:t>March 2021 Legislative Report**</a:t>
            </a:r>
          </a:p>
        </p:txBody>
      </p:sp>
      <p:sp>
        <p:nvSpPr>
          <p:cNvPr id="12" name="TextBox 11">
            <a:extLst>
              <a:ext uri="{FF2B5EF4-FFF2-40B4-BE49-F238E27FC236}">
                <a16:creationId xmlns:a16="http://schemas.microsoft.com/office/drawing/2014/main" id="{B126FB15-0756-45D6-AA3D-3FBC75CF806B}"/>
              </a:ext>
            </a:extLst>
          </p:cNvPr>
          <p:cNvSpPr txBox="1"/>
          <p:nvPr/>
        </p:nvSpPr>
        <p:spPr>
          <a:xfrm>
            <a:off x="9233584" y="5602620"/>
            <a:ext cx="2055412" cy="1015663"/>
          </a:xfrm>
          <a:prstGeom prst="rect">
            <a:avLst/>
          </a:prstGeom>
          <a:noFill/>
        </p:spPr>
        <p:txBody>
          <a:bodyPr wrap="square">
            <a:spAutoFit/>
          </a:bodyPr>
          <a:lstStyle/>
          <a:p>
            <a:pPr algn="l"/>
            <a:r>
              <a:rPr lang="en-US" sz="1200" b="0" i="1" u="none" strike="noStrike" baseline="0" dirty="0">
                <a:latin typeface="Abadi Extra Light" panose="020B0204020104020204" pitchFamily="34" charset="0"/>
              </a:rPr>
              <a:t>**Between 2016 and 2020, there were 63 maternal deaths</a:t>
            </a:r>
          </a:p>
          <a:p>
            <a:pPr algn="l"/>
            <a:r>
              <a:rPr lang="en-US" sz="1200" b="0" i="1" u="none" strike="noStrike" baseline="0" dirty="0">
                <a:latin typeface="Abadi Extra Light" panose="020B0204020104020204" pitchFamily="34" charset="0"/>
              </a:rPr>
              <a:t>reviewed. Of which, 60 were within the scope of case</a:t>
            </a:r>
          </a:p>
          <a:p>
            <a:pPr algn="l"/>
            <a:r>
              <a:rPr lang="en-US" sz="1200" b="0" i="1" u="none" strike="noStrike" baseline="0" dirty="0">
                <a:latin typeface="Abadi Extra Light" panose="020B0204020104020204" pitchFamily="34" charset="0"/>
              </a:rPr>
              <a:t>review.</a:t>
            </a:r>
            <a:endParaRPr lang="en-US" sz="1200" i="1" dirty="0">
              <a:latin typeface="Abadi Extra Light" panose="020B0204020104020204" pitchFamily="34" charset="0"/>
            </a:endParaRPr>
          </a:p>
        </p:txBody>
      </p:sp>
    </p:spTree>
    <p:extLst>
      <p:ext uri="{BB962C8B-B14F-4D97-AF65-F5344CB8AC3E}">
        <p14:creationId xmlns:p14="http://schemas.microsoft.com/office/powerpoint/2010/main" val="283950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8A7-1B9C-474A-8DCC-A089E461C4A8}"/>
              </a:ext>
            </a:extLst>
          </p:cNvPr>
          <p:cNvSpPr>
            <a:spLocks noGrp="1"/>
          </p:cNvSpPr>
          <p:nvPr>
            <p:ph type="title"/>
          </p:nvPr>
        </p:nvSpPr>
        <p:spPr>
          <a:xfrm>
            <a:off x="451945" y="271447"/>
            <a:ext cx="9692640" cy="769702"/>
          </a:xfrm>
        </p:spPr>
        <p:txBody>
          <a:bodyPr>
            <a:normAutofit/>
          </a:bodyPr>
          <a:lstStyle/>
          <a:p>
            <a:r>
              <a:rPr lang="en-US" sz="3200" dirty="0"/>
              <a:t>Table 1.  Leading Causes of Maternal Sepsis</a:t>
            </a:r>
          </a:p>
        </p:txBody>
      </p:sp>
      <p:graphicFrame>
        <p:nvGraphicFramePr>
          <p:cNvPr id="5" name="Table 5">
            <a:extLst>
              <a:ext uri="{FF2B5EF4-FFF2-40B4-BE49-F238E27FC236}">
                <a16:creationId xmlns:a16="http://schemas.microsoft.com/office/drawing/2014/main" id="{EB639984-19DC-4768-8C50-486F909F2922}"/>
              </a:ext>
            </a:extLst>
          </p:cNvPr>
          <p:cNvGraphicFramePr>
            <a:graphicFrameLocks noGrp="1"/>
          </p:cNvGraphicFramePr>
          <p:nvPr>
            <p:ph sz="half" idx="1"/>
            <p:extLst>
              <p:ext uri="{D42A27DB-BD31-4B8C-83A1-F6EECF244321}">
                <p14:modId xmlns:p14="http://schemas.microsoft.com/office/powerpoint/2010/main" val="474435587"/>
              </p:ext>
            </p:extLst>
          </p:nvPr>
        </p:nvGraphicFramePr>
        <p:xfrm>
          <a:off x="451945" y="1195368"/>
          <a:ext cx="10566122" cy="5133002"/>
        </p:xfrm>
        <a:graphic>
          <a:graphicData uri="http://schemas.openxmlformats.org/drawingml/2006/table">
            <a:tbl>
              <a:tblPr firstRow="1" bandRow="1">
                <a:tableStyleId>{5C22544A-7EE6-4342-B048-85BDC9FD1C3A}</a:tableStyleId>
              </a:tblPr>
              <a:tblGrid>
                <a:gridCol w="3505530">
                  <a:extLst>
                    <a:ext uri="{9D8B030D-6E8A-4147-A177-3AD203B41FA5}">
                      <a16:colId xmlns:a16="http://schemas.microsoft.com/office/drawing/2014/main" val="785026423"/>
                    </a:ext>
                  </a:extLst>
                </a:gridCol>
                <a:gridCol w="3486533">
                  <a:extLst>
                    <a:ext uri="{9D8B030D-6E8A-4147-A177-3AD203B41FA5}">
                      <a16:colId xmlns:a16="http://schemas.microsoft.com/office/drawing/2014/main" val="338728150"/>
                    </a:ext>
                  </a:extLst>
                </a:gridCol>
                <a:gridCol w="3574059">
                  <a:extLst>
                    <a:ext uri="{9D8B030D-6E8A-4147-A177-3AD203B41FA5}">
                      <a16:colId xmlns:a16="http://schemas.microsoft.com/office/drawing/2014/main" val="1517665182"/>
                    </a:ext>
                  </a:extLst>
                </a:gridCol>
              </a:tblGrid>
              <a:tr h="1118974">
                <a:tc>
                  <a:txBody>
                    <a:bodyPr/>
                    <a:lstStyle/>
                    <a:p>
                      <a:pPr algn="ctr"/>
                      <a:r>
                        <a:rPr lang="en-US" sz="2400" dirty="0">
                          <a:latin typeface="Abadi" panose="020B0604020104020204" pitchFamily="34" charset="0"/>
                        </a:rPr>
                        <a:t>Antepartum</a:t>
                      </a:r>
                    </a:p>
                  </a:txBody>
                  <a:tcPr anchor="ctr"/>
                </a:tc>
                <a:tc>
                  <a:txBody>
                    <a:bodyPr/>
                    <a:lstStyle/>
                    <a:p>
                      <a:pPr algn="ctr"/>
                      <a:r>
                        <a:rPr lang="en-US" sz="2400" dirty="0">
                          <a:latin typeface="Abadi" panose="020B0604020104020204" pitchFamily="34" charset="0"/>
                        </a:rPr>
                        <a:t>Intrapartum/</a:t>
                      </a:r>
                    </a:p>
                    <a:p>
                      <a:pPr algn="ctr"/>
                      <a:r>
                        <a:rPr lang="en-US" sz="2400" dirty="0">
                          <a:latin typeface="Abadi" panose="020B0604020104020204" pitchFamily="34" charset="0"/>
                        </a:rPr>
                        <a:t>Immediate Postpartum</a:t>
                      </a:r>
                    </a:p>
                  </a:txBody>
                  <a:tcPr anchor="ctr"/>
                </a:tc>
                <a:tc>
                  <a:txBody>
                    <a:bodyPr/>
                    <a:lstStyle/>
                    <a:p>
                      <a:pPr algn="ctr"/>
                      <a:r>
                        <a:rPr lang="en-US" sz="2400" dirty="0">
                          <a:latin typeface="Abadi" panose="020B0604020104020204" pitchFamily="34" charset="0"/>
                        </a:rPr>
                        <a:t>Post-discharge</a:t>
                      </a:r>
                    </a:p>
                  </a:txBody>
                  <a:tcPr anchor="ctr"/>
                </a:tc>
                <a:extLst>
                  <a:ext uri="{0D108BD9-81ED-4DB2-BD59-A6C34878D82A}">
                    <a16:rowId xmlns:a16="http://schemas.microsoft.com/office/drawing/2014/main" val="1567293193"/>
                  </a:ext>
                </a:extLst>
              </a:tr>
              <a:tr h="807128">
                <a:tc>
                  <a:txBody>
                    <a:bodyPr/>
                    <a:lstStyle/>
                    <a:p>
                      <a:pPr algn="ctr"/>
                      <a:r>
                        <a:rPr lang="en-US" sz="1800" b="0" i="0" u="none" strike="noStrike" kern="1200" baseline="0" dirty="0">
                          <a:solidFill>
                            <a:schemeClr val="dk1"/>
                          </a:solidFill>
                          <a:latin typeface="Abadi Extra Light" panose="020B0204020104020204" pitchFamily="34" charset="0"/>
                          <a:ea typeface="+mn-ea"/>
                          <a:cs typeface="+mn-cs"/>
                        </a:rPr>
                        <a:t>Septic abortion </a:t>
                      </a:r>
                    </a:p>
                  </a:txBody>
                  <a:tcPr anchor="ctr"/>
                </a:tc>
                <a:tc>
                  <a:txBody>
                    <a:bodyPr/>
                    <a:lstStyle/>
                    <a:p>
                      <a:pPr algn="ctr"/>
                      <a:r>
                        <a:rPr lang="en-US" dirty="0">
                          <a:latin typeface="Abadi Extra Light" panose="020B0204020104020204" pitchFamily="34" charset="0"/>
                        </a:rPr>
                        <a:t>Chorioamnionitis / Intraamniotic Infection </a:t>
                      </a:r>
                    </a:p>
                  </a:txBody>
                  <a:tcPr anchor="ctr"/>
                </a:tc>
                <a:tc>
                  <a:txBody>
                    <a:bodyPr/>
                    <a:lstStyle/>
                    <a:p>
                      <a:pPr algn="ctr"/>
                      <a:r>
                        <a:rPr lang="en-US" dirty="0">
                          <a:latin typeface="Abadi Extra Light" panose="020B0204020104020204" pitchFamily="34" charset="0"/>
                        </a:rPr>
                        <a:t>Pneumonia / Influenza</a:t>
                      </a:r>
                    </a:p>
                    <a:p>
                      <a:pPr algn="ctr"/>
                      <a:endParaRPr lang="en-US" dirty="0">
                        <a:latin typeface="Abadi Extra Light" panose="020B0204020104020204" pitchFamily="34" charset="0"/>
                      </a:endParaRPr>
                    </a:p>
                  </a:txBody>
                  <a:tcPr anchor="ctr"/>
                </a:tc>
                <a:extLst>
                  <a:ext uri="{0D108BD9-81ED-4DB2-BD59-A6C34878D82A}">
                    <a16:rowId xmlns:a16="http://schemas.microsoft.com/office/drawing/2014/main" val="2332322486"/>
                  </a:ext>
                </a:extLst>
              </a:tr>
              <a:tr h="801725">
                <a:tc>
                  <a:txBody>
                    <a:bodyPr/>
                    <a:lstStyle/>
                    <a:p>
                      <a:pPr algn="ctr"/>
                      <a:r>
                        <a:rPr lang="en-US" sz="1800" b="0" i="0" u="none" strike="noStrike" kern="1200" baseline="0" dirty="0">
                          <a:solidFill>
                            <a:schemeClr val="dk1"/>
                          </a:solidFill>
                          <a:latin typeface="Abadi Extra Light" panose="020B0204020104020204" pitchFamily="34" charset="0"/>
                          <a:ea typeface="+mn-ea"/>
                          <a:cs typeface="+mn-cs"/>
                        </a:rPr>
                        <a:t>Chorioamnionitis / </a:t>
                      </a:r>
                    </a:p>
                    <a:p>
                      <a:pPr algn="ctr"/>
                      <a:r>
                        <a:rPr lang="en-US" sz="1800" b="0" i="0" u="none" strike="noStrike" kern="1200" baseline="0" dirty="0">
                          <a:solidFill>
                            <a:schemeClr val="dk1"/>
                          </a:solidFill>
                          <a:latin typeface="Abadi Extra Light" panose="020B0204020104020204" pitchFamily="34" charset="0"/>
                          <a:ea typeface="+mn-ea"/>
                          <a:cs typeface="+mn-cs"/>
                        </a:rPr>
                        <a:t>Intraamniotic Infection </a:t>
                      </a:r>
                      <a:endParaRPr lang="en-US" dirty="0">
                        <a:latin typeface="Abadi Extra Light" panose="020B0204020104020204" pitchFamily="34" charset="0"/>
                      </a:endParaRPr>
                    </a:p>
                  </a:txBody>
                  <a:tcPr anchor="ctr"/>
                </a:tc>
                <a:tc>
                  <a:txBody>
                    <a:bodyPr/>
                    <a:lstStyle/>
                    <a:p>
                      <a:pPr algn="ctr"/>
                      <a:r>
                        <a:rPr lang="en-US" dirty="0">
                          <a:latin typeface="Abadi Extra Light" panose="020B0204020104020204" pitchFamily="34" charset="0"/>
                        </a:rPr>
                        <a:t>Endometritis</a:t>
                      </a:r>
                    </a:p>
                  </a:txBody>
                  <a:tcPr anchor="ctr"/>
                </a:tc>
                <a:tc>
                  <a:txBody>
                    <a:bodyPr/>
                    <a:lstStyle/>
                    <a:p>
                      <a:pPr algn="ctr"/>
                      <a:r>
                        <a:rPr lang="en-US" dirty="0">
                          <a:latin typeface="Abadi Extra Light" panose="020B0204020104020204" pitchFamily="34" charset="0"/>
                        </a:rPr>
                        <a:t>Pyelonephritis</a:t>
                      </a:r>
                    </a:p>
                    <a:p>
                      <a:pPr algn="ctr"/>
                      <a:endParaRPr lang="en-US" dirty="0">
                        <a:latin typeface="Abadi Extra Light" panose="020B0204020104020204" pitchFamily="34" charset="0"/>
                      </a:endParaRPr>
                    </a:p>
                  </a:txBody>
                  <a:tcPr anchor="ctr"/>
                </a:tc>
                <a:extLst>
                  <a:ext uri="{0D108BD9-81ED-4DB2-BD59-A6C34878D82A}">
                    <a16:rowId xmlns:a16="http://schemas.microsoft.com/office/drawing/2014/main" val="2591906921"/>
                  </a:ext>
                </a:extLst>
              </a:tr>
              <a:tr h="8017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Abadi Extra Light" panose="020B0204020104020204" pitchFamily="34" charset="0"/>
                          <a:ea typeface="+mn-ea"/>
                          <a:cs typeface="+mn-cs"/>
                        </a:rPr>
                        <a:t>Pneumonia / Influenza </a:t>
                      </a:r>
                    </a:p>
                    <a:p>
                      <a:pPr algn="ctr"/>
                      <a:endParaRPr lang="en-US" dirty="0">
                        <a:latin typeface="Abadi Extra Light" panose="020B0204020104020204" pitchFamily="34" charset="0"/>
                      </a:endParaRPr>
                    </a:p>
                  </a:txBody>
                  <a:tcPr anchor="ctr"/>
                </a:tc>
                <a:tc>
                  <a:txBody>
                    <a:bodyPr/>
                    <a:lstStyle/>
                    <a:p>
                      <a:pPr algn="ctr"/>
                      <a:r>
                        <a:rPr lang="en-US" dirty="0">
                          <a:latin typeface="Abadi Extra Light" panose="020B0204020104020204" pitchFamily="34" charset="0"/>
                        </a:rPr>
                        <a:t>Pneumonia / Influenza </a:t>
                      </a:r>
                    </a:p>
                  </a:txBody>
                  <a:tcPr anchor="ctr"/>
                </a:tc>
                <a:tc>
                  <a:txBody>
                    <a:bodyPr/>
                    <a:lstStyle/>
                    <a:p>
                      <a:pPr algn="ctr"/>
                      <a:r>
                        <a:rPr lang="en-US" dirty="0">
                          <a:latin typeface="Abadi Extra Light" panose="020B0204020104020204" pitchFamily="34" charset="0"/>
                        </a:rPr>
                        <a:t>Wound Infection / </a:t>
                      </a:r>
                    </a:p>
                    <a:p>
                      <a:pPr algn="ctr"/>
                      <a:r>
                        <a:rPr lang="en-US" dirty="0">
                          <a:latin typeface="Abadi Extra Light" panose="020B0204020104020204" pitchFamily="34" charset="0"/>
                        </a:rPr>
                        <a:t>Necrotizing Fasciitis</a:t>
                      </a:r>
                    </a:p>
                  </a:txBody>
                  <a:tcPr anchor="ctr"/>
                </a:tc>
                <a:extLst>
                  <a:ext uri="{0D108BD9-81ED-4DB2-BD59-A6C34878D82A}">
                    <a16:rowId xmlns:a16="http://schemas.microsoft.com/office/drawing/2014/main" val="1902238161"/>
                  </a:ext>
                </a:extLst>
              </a:tr>
              <a:tr h="8017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Abadi Extra Light" panose="020B0204020104020204" pitchFamily="34" charset="0"/>
                          <a:ea typeface="+mn-ea"/>
                          <a:cs typeface="+mn-cs"/>
                        </a:rPr>
                        <a:t>Pyelonephritis</a:t>
                      </a:r>
                    </a:p>
                    <a:p>
                      <a:pPr algn="ctr"/>
                      <a:endParaRPr lang="en-US" dirty="0">
                        <a:latin typeface="Abadi Extra Light" panose="020B02040201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badi Extra Light" panose="020B0204020104020204" pitchFamily="34" charset="0"/>
                        </a:rPr>
                        <a:t>Pyelonephritis</a:t>
                      </a:r>
                    </a:p>
                    <a:p>
                      <a:pPr algn="ctr"/>
                      <a:endParaRPr lang="en-US" dirty="0">
                        <a:latin typeface="Abadi Extra Light" panose="020B0204020104020204" pitchFamily="34" charset="0"/>
                      </a:endParaRPr>
                    </a:p>
                  </a:txBody>
                  <a:tcPr anchor="ctr"/>
                </a:tc>
                <a:tc>
                  <a:txBody>
                    <a:bodyPr/>
                    <a:lstStyle/>
                    <a:p>
                      <a:pPr algn="ctr"/>
                      <a:r>
                        <a:rPr lang="en-US" dirty="0">
                          <a:latin typeface="Abadi Extra Light" panose="020B0204020104020204" pitchFamily="34" charset="0"/>
                        </a:rPr>
                        <a:t>Mastitis</a:t>
                      </a:r>
                    </a:p>
                    <a:p>
                      <a:pPr algn="ctr"/>
                      <a:endParaRPr lang="en-US" dirty="0">
                        <a:latin typeface="Abadi Extra Light" panose="020B0204020104020204" pitchFamily="34" charset="0"/>
                      </a:endParaRPr>
                    </a:p>
                  </a:txBody>
                  <a:tcPr anchor="ctr"/>
                </a:tc>
                <a:extLst>
                  <a:ext uri="{0D108BD9-81ED-4DB2-BD59-A6C34878D82A}">
                    <a16:rowId xmlns:a16="http://schemas.microsoft.com/office/drawing/2014/main" val="3602285396"/>
                  </a:ext>
                </a:extLst>
              </a:tr>
              <a:tr h="8017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Abadi Extra Light" panose="020B0204020104020204" pitchFamily="34" charset="0"/>
                          <a:ea typeface="+mn-ea"/>
                          <a:cs typeface="+mn-cs"/>
                        </a:rPr>
                        <a:t>Appendicitis</a:t>
                      </a:r>
                      <a:endParaRPr lang="en-US" dirty="0">
                        <a:latin typeface="Abadi Extra Light" panose="020B0204020104020204" pitchFamily="34" charset="0"/>
                      </a:endParaRPr>
                    </a:p>
                    <a:p>
                      <a:pPr algn="ctr"/>
                      <a:endParaRPr lang="en-US" dirty="0">
                        <a:latin typeface="Abadi Extra Light" panose="020B0204020104020204" pitchFamily="34" charset="0"/>
                      </a:endParaRPr>
                    </a:p>
                  </a:txBody>
                  <a:tcPr anchor="ctr"/>
                </a:tc>
                <a:tc>
                  <a:txBody>
                    <a:bodyPr/>
                    <a:lstStyle/>
                    <a:p>
                      <a:pPr algn="ctr"/>
                      <a:r>
                        <a:rPr lang="en-US" dirty="0">
                          <a:latin typeface="Abadi Extra Light" panose="020B0204020104020204" pitchFamily="34" charset="0"/>
                        </a:rPr>
                        <a:t>Wound Infection/</a:t>
                      </a:r>
                    </a:p>
                    <a:p>
                      <a:pPr algn="ctr"/>
                      <a:r>
                        <a:rPr lang="en-US" dirty="0">
                          <a:latin typeface="Abadi Extra Light" panose="020B0204020104020204" pitchFamily="34" charset="0"/>
                        </a:rPr>
                        <a:t>Necrotizing Fasciitis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badi Extra Light" panose="020B0204020104020204" pitchFamily="34" charset="0"/>
                        </a:rPr>
                        <a:t>Cholecystitis</a:t>
                      </a:r>
                    </a:p>
                    <a:p>
                      <a:pPr algn="ctr"/>
                      <a:endParaRPr lang="en-US" dirty="0">
                        <a:latin typeface="Abadi Extra Light" panose="020B0204020104020204" pitchFamily="34" charset="0"/>
                      </a:endParaRPr>
                    </a:p>
                  </a:txBody>
                  <a:tcPr anchor="ctr"/>
                </a:tc>
                <a:extLst>
                  <a:ext uri="{0D108BD9-81ED-4DB2-BD59-A6C34878D82A}">
                    <a16:rowId xmlns:a16="http://schemas.microsoft.com/office/drawing/2014/main" val="1896400012"/>
                  </a:ext>
                </a:extLst>
              </a:tr>
            </a:tbl>
          </a:graphicData>
        </a:graphic>
      </p:graphicFrame>
      <p:sp>
        <p:nvSpPr>
          <p:cNvPr id="6" name="TextBox 5">
            <a:extLst>
              <a:ext uri="{FF2B5EF4-FFF2-40B4-BE49-F238E27FC236}">
                <a16:creationId xmlns:a16="http://schemas.microsoft.com/office/drawing/2014/main" id="{49E6836C-5367-4699-A481-B2479E6508D9}"/>
              </a:ext>
            </a:extLst>
          </p:cNvPr>
          <p:cNvSpPr txBox="1"/>
          <p:nvPr/>
        </p:nvSpPr>
        <p:spPr>
          <a:xfrm>
            <a:off x="451945" y="6595607"/>
            <a:ext cx="9017252" cy="261610"/>
          </a:xfrm>
          <a:prstGeom prst="rect">
            <a:avLst/>
          </a:prstGeom>
          <a:noFill/>
        </p:spPr>
        <p:txBody>
          <a:bodyPr wrap="square">
            <a:spAutoFit/>
          </a:bodyPr>
          <a:lstStyle/>
          <a:p>
            <a:r>
              <a:rPr lang="en-US" sz="1100" dirty="0">
                <a:latin typeface="Abadi Extra Light" panose="020B0204020104020204" pitchFamily="34" charset="0"/>
              </a:rPr>
              <a:t>Adapted from:  Table 1 - Improving Diagnosis and Treatment of Maternal Sepsis A CMQCC Quality Improvement Toolkit</a:t>
            </a:r>
          </a:p>
        </p:txBody>
      </p:sp>
    </p:spTree>
    <p:extLst>
      <p:ext uri="{BB962C8B-B14F-4D97-AF65-F5344CB8AC3E}">
        <p14:creationId xmlns:p14="http://schemas.microsoft.com/office/powerpoint/2010/main" val="331832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597FA4-203B-4F08-BC52-46DEB52E9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1">
            <a:extLst>
              <a:ext uri="{FF2B5EF4-FFF2-40B4-BE49-F238E27FC236}">
                <a16:creationId xmlns:a16="http://schemas.microsoft.com/office/drawing/2014/main" id="{ED025F99-599A-49C8-8B0C-824ED37DB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796FB40-5953-40CD-AF3C-001AD06D6F07}"/>
              </a:ext>
            </a:extLst>
          </p:cNvPr>
          <p:cNvSpPr>
            <a:spLocks noGrp="1"/>
          </p:cNvSpPr>
          <p:nvPr>
            <p:ph type="title"/>
          </p:nvPr>
        </p:nvSpPr>
        <p:spPr>
          <a:xfrm>
            <a:off x="457200" y="0"/>
            <a:ext cx="10791367" cy="1513490"/>
          </a:xfrm>
        </p:spPr>
        <p:txBody>
          <a:bodyPr vert="horz" lIns="91440" tIns="27432" rIns="91440" bIns="45720" rtlCol="0" anchor="b">
            <a:normAutofit/>
          </a:bodyPr>
          <a:lstStyle/>
          <a:p>
            <a:r>
              <a:rPr lang="en-US" dirty="0"/>
              <a:t>CMQCC Quality Improvement Toolkit</a:t>
            </a:r>
            <a:br>
              <a:rPr lang="en-US" dirty="0"/>
            </a:br>
            <a:r>
              <a:rPr lang="en-US" sz="3600" dirty="0"/>
              <a:t>“Improving Diagnosis and Treatment of Maternal Sepsis”</a:t>
            </a:r>
          </a:p>
        </p:txBody>
      </p:sp>
      <p:graphicFrame>
        <p:nvGraphicFramePr>
          <p:cNvPr id="5" name="Content Placeholder 4">
            <a:extLst>
              <a:ext uri="{FF2B5EF4-FFF2-40B4-BE49-F238E27FC236}">
                <a16:creationId xmlns:a16="http://schemas.microsoft.com/office/drawing/2014/main" id="{C656F0A1-0717-495C-BBFA-7D31B855458F}"/>
              </a:ext>
            </a:extLst>
          </p:cNvPr>
          <p:cNvGraphicFramePr>
            <a:graphicFrameLocks noGrp="1"/>
          </p:cNvGraphicFramePr>
          <p:nvPr>
            <p:ph sz="half" idx="1"/>
            <p:extLst>
              <p:ext uri="{D42A27DB-BD31-4B8C-83A1-F6EECF244321}">
                <p14:modId xmlns:p14="http://schemas.microsoft.com/office/powerpoint/2010/main" val="3349194725"/>
              </p:ext>
            </p:extLst>
          </p:nvPr>
        </p:nvGraphicFramePr>
        <p:xfrm>
          <a:off x="504642" y="600907"/>
          <a:ext cx="11469548" cy="667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77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9377-5162-4044-9FB3-D53B8E8CD185}"/>
              </a:ext>
            </a:extLst>
          </p:cNvPr>
          <p:cNvSpPr>
            <a:spLocks noGrp="1"/>
          </p:cNvSpPr>
          <p:nvPr>
            <p:ph type="title"/>
          </p:nvPr>
        </p:nvSpPr>
        <p:spPr/>
        <p:txBody>
          <a:bodyPr>
            <a:normAutofit/>
          </a:bodyPr>
          <a:lstStyle/>
          <a:p>
            <a:r>
              <a:rPr lang="en-US" dirty="0">
                <a:latin typeface="Abadi" panose="020B0604020104020204" pitchFamily="34" charset="0"/>
              </a:rPr>
              <a:t>PART 1:</a:t>
            </a:r>
            <a:br>
              <a:rPr lang="en-US" dirty="0">
                <a:latin typeface="Abadi" panose="020B0604020104020204" pitchFamily="34" charset="0"/>
              </a:rPr>
            </a:br>
            <a:r>
              <a:rPr lang="en-US" dirty="0">
                <a:latin typeface="Abadi" panose="020B0604020104020204" pitchFamily="34" charset="0"/>
              </a:rPr>
              <a:t>Screening and Diagnosis of Sepsis</a:t>
            </a:r>
          </a:p>
        </p:txBody>
      </p:sp>
      <p:sp>
        <p:nvSpPr>
          <p:cNvPr id="4" name="Content Placeholder 3">
            <a:extLst>
              <a:ext uri="{FF2B5EF4-FFF2-40B4-BE49-F238E27FC236}">
                <a16:creationId xmlns:a16="http://schemas.microsoft.com/office/drawing/2014/main" id="{6EA2067E-A89E-4489-8D25-D719D9638D8F}"/>
              </a:ext>
            </a:extLst>
          </p:cNvPr>
          <p:cNvSpPr>
            <a:spLocks noGrp="1"/>
          </p:cNvSpPr>
          <p:nvPr>
            <p:ph sz="half" idx="2"/>
          </p:nvPr>
        </p:nvSpPr>
        <p:spPr>
          <a:xfrm>
            <a:off x="7502652" y="1954809"/>
            <a:ext cx="4480560" cy="4051854"/>
          </a:xfrm>
          <a:solidFill>
            <a:schemeClr val="accent5"/>
          </a:solidFill>
        </p:spPr>
        <p:txBody>
          <a:bodyPr>
            <a:normAutofit fontScale="92500"/>
          </a:bodyPr>
          <a:lstStyle/>
          <a:p>
            <a:r>
              <a:rPr lang="en-US" sz="2400" b="1" dirty="0">
                <a:solidFill>
                  <a:schemeClr val="bg1"/>
                </a:solidFill>
                <a:latin typeface="Abadi Extra Light" panose="020B0204020104020204" pitchFamily="34" charset="0"/>
              </a:rPr>
              <a:t>“The World Health Organization (WHO) has defined maternal sepsis simply as a life-threatening condition with organ dysfunction resulting from infection during pregnancy, childbirth, post-abortion, or the postpartum period (up to 42 days).  Defining the criteria for sepsis and organ dysfunction during pregnancy and labor has been challenging.”</a:t>
            </a:r>
          </a:p>
          <a:p>
            <a:endParaRPr lang="en-US" sz="2400" b="1" dirty="0">
              <a:solidFill>
                <a:schemeClr val="bg1"/>
              </a:solidFill>
              <a:latin typeface="Abadi Extra Light" panose="020B0204020104020204" pitchFamily="34" charset="0"/>
            </a:endParaRPr>
          </a:p>
        </p:txBody>
      </p:sp>
      <p:pic>
        <p:nvPicPr>
          <p:cNvPr id="13" name="Picture 12">
            <a:extLst>
              <a:ext uri="{FF2B5EF4-FFF2-40B4-BE49-F238E27FC236}">
                <a16:creationId xmlns:a16="http://schemas.microsoft.com/office/drawing/2014/main" id="{9487A5A5-E19E-4E62-90D2-AB0C6D29BE7D}"/>
              </a:ext>
            </a:extLst>
          </p:cNvPr>
          <p:cNvPicPr>
            <a:picLocks noChangeAspect="1"/>
          </p:cNvPicPr>
          <p:nvPr/>
        </p:nvPicPr>
        <p:blipFill rotWithShape="1">
          <a:blip r:embed="rId3"/>
          <a:srcRect l="37313" t="31846" r="4962" b="8611"/>
          <a:stretch/>
        </p:blipFill>
        <p:spPr>
          <a:xfrm>
            <a:off x="208788" y="1954808"/>
            <a:ext cx="7037832" cy="3932238"/>
          </a:xfrm>
          <a:prstGeom prst="rect">
            <a:avLst/>
          </a:prstGeom>
        </p:spPr>
      </p:pic>
    </p:spTree>
    <p:extLst>
      <p:ext uri="{BB962C8B-B14F-4D97-AF65-F5344CB8AC3E}">
        <p14:creationId xmlns:p14="http://schemas.microsoft.com/office/powerpoint/2010/main" val="297125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42C3-B1D2-4B47-BEF5-694B857D14A4}"/>
              </a:ext>
            </a:extLst>
          </p:cNvPr>
          <p:cNvSpPr>
            <a:spLocks noGrp="1"/>
          </p:cNvSpPr>
          <p:nvPr>
            <p:ph type="title"/>
          </p:nvPr>
        </p:nvSpPr>
        <p:spPr>
          <a:xfrm>
            <a:off x="125629" y="101504"/>
            <a:ext cx="5725881" cy="601884"/>
          </a:xfrm>
        </p:spPr>
        <p:txBody>
          <a:bodyPr>
            <a:normAutofit fontScale="90000"/>
          </a:bodyPr>
          <a:lstStyle/>
          <a:p>
            <a:r>
              <a:rPr lang="en-US" dirty="0"/>
              <a:t>2 Step Screening Process:</a:t>
            </a:r>
          </a:p>
        </p:txBody>
      </p:sp>
      <p:pic>
        <p:nvPicPr>
          <p:cNvPr id="10" name="Picture 9">
            <a:extLst>
              <a:ext uri="{FF2B5EF4-FFF2-40B4-BE49-F238E27FC236}">
                <a16:creationId xmlns:a16="http://schemas.microsoft.com/office/drawing/2014/main" id="{D155C82A-16F5-42C2-8421-215565B5A13A}"/>
              </a:ext>
            </a:extLst>
          </p:cNvPr>
          <p:cNvPicPr>
            <a:picLocks noChangeAspect="1"/>
          </p:cNvPicPr>
          <p:nvPr/>
        </p:nvPicPr>
        <p:blipFill rotWithShape="1">
          <a:blip r:embed="rId3"/>
          <a:srcRect l="48038" t="17708" r="23665" b="12536"/>
          <a:stretch/>
        </p:blipFill>
        <p:spPr>
          <a:xfrm>
            <a:off x="8019747" y="1454185"/>
            <a:ext cx="3991278" cy="5329443"/>
          </a:xfrm>
          <a:prstGeom prst="rect">
            <a:avLst/>
          </a:prstGeom>
        </p:spPr>
      </p:pic>
      <p:sp>
        <p:nvSpPr>
          <p:cNvPr id="7" name="Freeform: Shape 6">
            <a:extLst>
              <a:ext uri="{FF2B5EF4-FFF2-40B4-BE49-F238E27FC236}">
                <a16:creationId xmlns:a16="http://schemas.microsoft.com/office/drawing/2014/main" id="{6DA944DE-0E01-431D-A10F-B6C5D23D62F8}"/>
              </a:ext>
            </a:extLst>
          </p:cNvPr>
          <p:cNvSpPr/>
          <p:nvPr/>
        </p:nvSpPr>
        <p:spPr>
          <a:xfrm rot="16200000">
            <a:off x="-1918743" y="3867303"/>
            <a:ext cx="5107890" cy="596503"/>
          </a:xfrm>
          <a:custGeom>
            <a:avLst/>
            <a:gdLst>
              <a:gd name="connsiteX0" fmla="*/ 0 w 4956159"/>
              <a:gd name="connsiteY0" fmla="*/ 0 h 543531"/>
              <a:gd name="connsiteX1" fmla="*/ 4956159 w 4956159"/>
              <a:gd name="connsiteY1" fmla="*/ 0 h 543531"/>
              <a:gd name="connsiteX2" fmla="*/ 4956159 w 4956159"/>
              <a:gd name="connsiteY2" fmla="*/ 543531 h 543531"/>
              <a:gd name="connsiteX3" fmla="*/ 0 w 4956159"/>
              <a:gd name="connsiteY3" fmla="*/ 543531 h 543531"/>
              <a:gd name="connsiteX4" fmla="*/ 0 w 4956159"/>
              <a:gd name="connsiteY4" fmla="*/ 0 h 54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6159" h="543531">
                <a:moveTo>
                  <a:pt x="0" y="0"/>
                </a:moveTo>
                <a:lnTo>
                  <a:pt x="4956159" y="0"/>
                </a:lnTo>
                <a:lnTo>
                  <a:pt x="4956159" y="543531"/>
                </a:lnTo>
                <a:lnTo>
                  <a:pt x="0" y="543531"/>
                </a:lnTo>
                <a:lnTo>
                  <a:pt x="0" y="0"/>
                </a:lnTo>
                <a:close/>
              </a:path>
            </a:pathLst>
          </a:custGeom>
          <a:ln>
            <a:solidFill>
              <a:schemeClr val="accent2"/>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79364" bIns="0" numCol="1" spcCol="1270" anchor="t" anchorCtr="0">
            <a:noAutofit/>
          </a:bodyPr>
          <a:lstStyle/>
          <a:p>
            <a:pPr marL="0" lvl="0" indent="0" defTabSz="1289050">
              <a:lnSpc>
                <a:spcPct val="90000"/>
              </a:lnSpc>
              <a:spcBef>
                <a:spcPct val="0"/>
              </a:spcBef>
              <a:spcAft>
                <a:spcPct val="35000"/>
              </a:spcAft>
              <a:buNone/>
            </a:pPr>
            <a:r>
              <a:rPr lang="en-US" sz="2900" kern="1200" dirty="0">
                <a:latin typeface="Abadi Extra Light" panose="020B0204020104020204" pitchFamily="34" charset="0"/>
              </a:rPr>
              <a:t>Step 1: Initial Sepsis Screen</a:t>
            </a:r>
          </a:p>
        </p:txBody>
      </p:sp>
      <p:sp>
        <p:nvSpPr>
          <p:cNvPr id="11" name="Freeform: Shape 10">
            <a:extLst>
              <a:ext uri="{FF2B5EF4-FFF2-40B4-BE49-F238E27FC236}">
                <a16:creationId xmlns:a16="http://schemas.microsoft.com/office/drawing/2014/main" id="{32D02D52-AC61-4653-A29A-F06E057B5A7E}"/>
              </a:ext>
            </a:extLst>
          </p:cNvPr>
          <p:cNvSpPr/>
          <p:nvPr/>
        </p:nvSpPr>
        <p:spPr>
          <a:xfrm>
            <a:off x="743215" y="1561626"/>
            <a:ext cx="2907491" cy="5157872"/>
          </a:xfrm>
          <a:custGeom>
            <a:avLst/>
            <a:gdLst>
              <a:gd name="connsiteX0" fmla="*/ 0 w 2707361"/>
              <a:gd name="connsiteY0" fmla="*/ 0 h 4956159"/>
              <a:gd name="connsiteX1" fmla="*/ 2707361 w 2707361"/>
              <a:gd name="connsiteY1" fmla="*/ 0 h 4956159"/>
              <a:gd name="connsiteX2" fmla="*/ 2707361 w 2707361"/>
              <a:gd name="connsiteY2" fmla="*/ 4956159 h 4956159"/>
              <a:gd name="connsiteX3" fmla="*/ 0 w 2707361"/>
              <a:gd name="connsiteY3" fmla="*/ 4956159 h 4956159"/>
              <a:gd name="connsiteX4" fmla="*/ 0 w 2707361"/>
              <a:gd name="connsiteY4" fmla="*/ 0 h 4956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61" h="4956159">
                <a:moveTo>
                  <a:pt x="0" y="0"/>
                </a:moveTo>
                <a:lnTo>
                  <a:pt x="2707361" y="0"/>
                </a:lnTo>
                <a:lnTo>
                  <a:pt x="2707361" y="4956159"/>
                </a:lnTo>
                <a:lnTo>
                  <a:pt x="0" y="495615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182880" rIns="128016" bIns="128016" numCol="1" spcCol="1270" anchor="t" anchorCtr="0">
            <a:noAutofit/>
          </a:bodyPr>
          <a:lstStyle/>
          <a:p>
            <a:pPr marL="114300" lvl="1" indent="-114300" algn="l" defTabSz="622300">
              <a:lnSpc>
                <a:spcPct val="90000"/>
              </a:lnSpc>
              <a:spcBef>
                <a:spcPct val="0"/>
              </a:spcBef>
              <a:spcAft>
                <a:spcPct val="15000"/>
              </a:spcAft>
              <a:buChar char="•"/>
            </a:pPr>
            <a:r>
              <a:rPr lang="en-US" sz="1600" kern="1200" dirty="0">
                <a:latin typeface="Abadi" panose="020B0604020104020204" pitchFamily="34" charset="0"/>
              </a:rPr>
              <a:t>Initial Sepsis Screen for All Patients with Suspected Infection (POSITIVE if two (2) or more criteria are met)</a:t>
            </a:r>
          </a:p>
          <a:p>
            <a:pPr marL="228600" lvl="2" indent="-114300" algn="l" defTabSz="622300">
              <a:lnSpc>
                <a:spcPct val="90000"/>
              </a:lnSpc>
              <a:spcBef>
                <a:spcPct val="0"/>
              </a:spcBef>
              <a:spcAft>
                <a:spcPct val="15000"/>
              </a:spcAft>
              <a:buChar char="•"/>
            </a:pPr>
            <a:r>
              <a:rPr lang="en-US" sz="1600" kern="1200" dirty="0">
                <a:latin typeface="Abadi" panose="020B0604020104020204" pitchFamily="34" charset="0"/>
              </a:rPr>
              <a:t>Oral temperature &lt; 36°C (96.8°F) or ≥ 38°C (100.4°F)</a:t>
            </a:r>
          </a:p>
          <a:p>
            <a:pPr marL="228600" lvl="2" indent="-114300" algn="l" defTabSz="622300">
              <a:lnSpc>
                <a:spcPct val="90000"/>
              </a:lnSpc>
              <a:spcBef>
                <a:spcPct val="0"/>
              </a:spcBef>
              <a:spcAft>
                <a:spcPct val="15000"/>
              </a:spcAft>
              <a:buChar char="•"/>
            </a:pPr>
            <a:r>
              <a:rPr lang="en-US" sz="1600" kern="1200" dirty="0">
                <a:latin typeface="Abadi" panose="020B0604020104020204" pitchFamily="34" charset="0"/>
              </a:rPr>
              <a:t>Heart rate &gt; 110 beats per minute and sustained for 15 minutes</a:t>
            </a:r>
          </a:p>
          <a:p>
            <a:pPr marL="228600" lvl="2" indent="-114300" algn="l" defTabSz="622300">
              <a:lnSpc>
                <a:spcPct val="90000"/>
              </a:lnSpc>
              <a:spcBef>
                <a:spcPct val="0"/>
              </a:spcBef>
              <a:spcAft>
                <a:spcPct val="15000"/>
              </a:spcAft>
              <a:buChar char="•"/>
            </a:pPr>
            <a:r>
              <a:rPr lang="en-US" sz="1600" kern="1200" dirty="0">
                <a:latin typeface="Abadi" panose="020B0604020104020204" pitchFamily="34" charset="0"/>
              </a:rPr>
              <a:t>Respiratory rate &gt; 24 breaths per minute and sustained for 15 minutes</a:t>
            </a:r>
          </a:p>
          <a:p>
            <a:pPr marL="228600" lvl="2" indent="-114300" algn="l" defTabSz="622300">
              <a:lnSpc>
                <a:spcPct val="90000"/>
              </a:lnSpc>
              <a:spcBef>
                <a:spcPct val="0"/>
              </a:spcBef>
              <a:spcAft>
                <a:spcPct val="15000"/>
              </a:spcAft>
              <a:buChar char="•"/>
            </a:pPr>
            <a:r>
              <a:rPr lang="en-US" sz="1600" kern="1200" dirty="0">
                <a:latin typeface="Abadi" panose="020B0604020104020204" pitchFamily="34" charset="0"/>
              </a:rPr>
              <a:t>White blood cell count &gt; 15,000/mm3 or &lt; 4,000/mm3 or &gt; 10% immature neutrophils (bands)</a:t>
            </a:r>
          </a:p>
        </p:txBody>
      </p:sp>
      <p:sp>
        <p:nvSpPr>
          <p:cNvPr id="12" name="Rectangle 11">
            <a:extLst>
              <a:ext uri="{FF2B5EF4-FFF2-40B4-BE49-F238E27FC236}">
                <a16:creationId xmlns:a16="http://schemas.microsoft.com/office/drawing/2014/main" id="{FCDF8FFA-BD59-4739-B8CB-4D96D756A720}"/>
              </a:ext>
            </a:extLst>
          </p:cNvPr>
          <p:cNvSpPr/>
          <p:nvPr/>
        </p:nvSpPr>
        <p:spPr>
          <a:xfrm>
            <a:off x="27708" y="752628"/>
            <a:ext cx="1140053" cy="1087062"/>
          </a:xfrm>
          <a:prstGeom prst="rect">
            <a:avLst/>
          </a:prstGeom>
          <a: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id="{495F84C3-E6BA-42A3-9412-B91513BE4171}"/>
              </a:ext>
            </a:extLst>
          </p:cNvPr>
          <p:cNvSpPr/>
          <p:nvPr/>
        </p:nvSpPr>
        <p:spPr>
          <a:xfrm rot="16200000">
            <a:off x="1594751" y="3811291"/>
            <a:ext cx="5246388" cy="570026"/>
          </a:xfrm>
          <a:custGeom>
            <a:avLst/>
            <a:gdLst>
              <a:gd name="connsiteX0" fmla="*/ 0 w 4956159"/>
              <a:gd name="connsiteY0" fmla="*/ 0 h 543531"/>
              <a:gd name="connsiteX1" fmla="*/ 4956159 w 4956159"/>
              <a:gd name="connsiteY1" fmla="*/ 0 h 543531"/>
              <a:gd name="connsiteX2" fmla="*/ 4956159 w 4956159"/>
              <a:gd name="connsiteY2" fmla="*/ 543531 h 543531"/>
              <a:gd name="connsiteX3" fmla="*/ 0 w 4956159"/>
              <a:gd name="connsiteY3" fmla="*/ 543531 h 543531"/>
              <a:gd name="connsiteX4" fmla="*/ 0 w 4956159"/>
              <a:gd name="connsiteY4" fmla="*/ 0 h 54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6159" h="543531">
                <a:moveTo>
                  <a:pt x="0" y="0"/>
                </a:moveTo>
                <a:lnTo>
                  <a:pt x="4956159" y="0"/>
                </a:lnTo>
                <a:lnTo>
                  <a:pt x="4956159" y="543531"/>
                </a:lnTo>
                <a:lnTo>
                  <a:pt x="0" y="543531"/>
                </a:lnTo>
                <a:lnTo>
                  <a:pt x="0" y="0"/>
                </a:lnTo>
                <a:close/>
              </a:path>
            </a:pathLst>
          </a:custGeom>
          <a:ln>
            <a:solidFill>
              <a:schemeClr val="accent3"/>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79365" bIns="-1" numCol="1" spcCol="1270" anchor="t" anchorCtr="0">
            <a:noAutofit/>
          </a:bodyPr>
          <a:lstStyle/>
          <a:p>
            <a:pPr marL="0" lvl="0" indent="0" defTabSz="1289050">
              <a:lnSpc>
                <a:spcPct val="90000"/>
              </a:lnSpc>
              <a:spcBef>
                <a:spcPct val="0"/>
              </a:spcBef>
              <a:spcAft>
                <a:spcPct val="35000"/>
              </a:spcAft>
              <a:buNone/>
            </a:pPr>
            <a:r>
              <a:rPr lang="en-US" sz="2900" kern="1200" dirty="0">
                <a:latin typeface="Abadi Extra Light" panose="020B0204020104020204" pitchFamily="34" charset="0"/>
              </a:rPr>
              <a:t>Step 2: Confirmation of Sepsis</a:t>
            </a:r>
          </a:p>
        </p:txBody>
      </p:sp>
      <p:sp>
        <p:nvSpPr>
          <p:cNvPr id="14" name="Freeform: Shape 13">
            <a:extLst>
              <a:ext uri="{FF2B5EF4-FFF2-40B4-BE49-F238E27FC236}">
                <a16:creationId xmlns:a16="http://schemas.microsoft.com/office/drawing/2014/main" id="{89878028-ACF8-43C3-A897-77091D82D047}"/>
              </a:ext>
            </a:extLst>
          </p:cNvPr>
          <p:cNvSpPr/>
          <p:nvPr/>
        </p:nvSpPr>
        <p:spPr>
          <a:xfrm>
            <a:off x="4355252" y="1473110"/>
            <a:ext cx="3140924" cy="5246389"/>
          </a:xfrm>
          <a:custGeom>
            <a:avLst/>
            <a:gdLst>
              <a:gd name="connsiteX0" fmla="*/ 0 w 2707361"/>
              <a:gd name="connsiteY0" fmla="*/ 0 h 4956159"/>
              <a:gd name="connsiteX1" fmla="*/ 2707361 w 2707361"/>
              <a:gd name="connsiteY1" fmla="*/ 0 h 4956159"/>
              <a:gd name="connsiteX2" fmla="*/ 2707361 w 2707361"/>
              <a:gd name="connsiteY2" fmla="*/ 4956159 h 4956159"/>
              <a:gd name="connsiteX3" fmla="*/ 0 w 2707361"/>
              <a:gd name="connsiteY3" fmla="*/ 4956159 h 4956159"/>
              <a:gd name="connsiteX4" fmla="*/ 0 w 2707361"/>
              <a:gd name="connsiteY4" fmla="*/ 0 h 4956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61" h="4956159">
                <a:moveTo>
                  <a:pt x="0" y="0"/>
                </a:moveTo>
                <a:lnTo>
                  <a:pt x="2707361" y="0"/>
                </a:lnTo>
                <a:lnTo>
                  <a:pt x="2707361" y="4956159"/>
                </a:lnTo>
                <a:lnTo>
                  <a:pt x="0" y="495615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 tIns="182880" rIns="128016" bIns="128016" numCol="1" spcCol="1270" anchor="t" anchorCtr="0">
            <a:noAutofit/>
          </a:bodyPr>
          <a:lstStyle/>
          <a:p>
            <a:pPr marL="114300" lvl="1" indent="-114300" algn="l" defTabSz="622300">
              <a:lnSpc>
                <a:spcPct val="90000"/>
              </a:lnSpc>
              <a:spcBef>
                <a:spcPct val="0"/>
              </a:spcBef>
              <a:spcAft>
                <a:spcPct val="15000"/>
              </a:spcAft>
              <a:buChar char="•"/>
            </a:pPr>
            <a:r>
              <a:rPr lang="en-US" sz="1600" kern="1200" dirty="0">
                <a:latin typeface="Abadi" panose="020B0604020104020204" pitchFamily="34" charset="0"/>
              </a:rPr>
              <a:t>Confirmation of Sepsis Test to Evaluate End Organ Injury</a:t>
            </a:r>
          </a:p>
          <a:p>
            <a:pPr marL="228600" lvl="2" indent="-114300" algn="l" defTabSz="622300">
              <a:lnSpc>
                <a:spcPct val="90000"/>
              </a:lnSpc>
              <a:spcBef>
                <a:spcPct val="0"/>
              </a:spcBef>
              <a:spcAft>
                <a:spcPct val="15000"/>
              </a:spcAft>
              <a:buChar char="•"/>
            </a:pPr>
            <a:r>
              <a:rPr lang="en-US" sz="1600" kern="1200" dirty="0">
                <a:latin typeface="Abadi" panose="020B0604020104020204" pitchFamily="34" charset="0"/>
              </a:rPr>
              <a:t>Laboratory values</a:t>
            </a:r>
          </a:p>
          <a:p>
            <a:pPr marL="342900" lvl="3" indent="-114300" algn="l" defTabSz="622300">
              <a:lnSpc>
                <a:spcPct val="90000"/>
              </a:lnSpc>
              <a:spcBef>
                <a:spcPct val="0"/>
              </a:spcBef>
              <a:spcAft>
                <a:spcPct val="15000"/>
              </a:spcAft>
              <a:buChar char="•"/>
            </a:pPr>
            <a:r>
              <a:rPr lang="en-US" sz="1600" kern="1200" dirty="0">
                <a:latin typeface="Abadi" panose="020B0604020104020204" pitchFamily="34" charset="0"/>
              </a:rPr>
              <a:t>Complete blood count (including % immature neutrophils [bands], platelets)</a:t>
            </a:r>
          </a:p>
          <a:p>
            <a:pPr marL="342900" lvl="3" indent="-114300" algn="l" defTabSz="622300">
              <a:lnSpc>
                <a:spcPct val="90000"/>
              </a:lnSpc>
              <a:spcBef>
                <a:spcPct val="0"/>
              </a:spcBef>
              <a:spcAft>
                <a:spcPct val="15000"/>
              </a:spcAft>
              <a:buChar char="•"/>
            </a:pPr>
            <a:r>
              <a:rPr lang="en-US" sz="1600" kern="1200" dirty="0">
                <a:latin typeface="Abadi" panose="020B0604020104020204" pitchFamily="34" charset="0"/>
              </a:rPr>
              <a:t>Coagulation status (prothrombin time/international normalized ratio/partial thromboplastin time)</a:t>
            </a:r>
          </a:p>
          <a:p>
            <a:pPr marL="342900" lvl="3" indent="-114300" algn="l" defTabSz="622300">
              <a:lnSpc>
                <a:spcPct val="90000"/>
              </a:lnSpc>
              <a:spcBef>
                <a:spcPct val="0"/>
              </a:spcBef>
              <a:spcAft>
                <a:spcPct val="15000"/>
              </a:spcAft>
              <a:buChar char="•"/>
            </a:pPr>
            <a:r>
              <a:rPr lang="en-US" sz="1600" kern="1200" dirty="0">
                <a:latin typeface="Abadi" panose="020B0604020104020204" pitchFamily="34" charset="0"/>
              </a:rPr>
              <a:t>Comprehensive metabolic panel (specifically </a:t>
            </a:r>
            <a:r>
              <a:rPr lang="en-US" sz="1600" kern="1200" dirty="0" err="1">
                <a:latin typeface="Abadi" panose="020B0604020104020204" pitchFamily="34" charset="0"/>
              </a:rPr>
              <a:t>includebilirubin</a:t>
            </a:r>
            <a:r>
              <a:rPr lang="en-US" sz="1600" kern="1200" dirty="0">
                <a:latin typeface="Abadi" panose="020B0604020104020204" pitchFamily="34" charset="0"/>
              </a:rPr>
              <a:t>, creatinine)</a:t>
            </a:r>
          </a:p>
          <a:p>
            <a:pPr marL="342900" lvl="3" indent="-114300" algn="l" defTabSz="622300">
              <a:lnSpc>
                <a:spcPct val="90000"/>
              </a:lnSpc>
              <a:spcBef>
                <a:spcPct val="0"/>
              </a:spcBef>
              <a:spcAft>
                <a:spcPct val="15000"/>
              </a:spcAft>
              <a:buChar char="•"/>
            </a:pPr>
            <a:r>
              <a:rPr lang="en-US" sz="1600" kern="1200" dirty="0">
                <a:latin typeface="Abadi" panose="020B0604020104020204" pitchFamily="34" charset="0"/>
              </a:rPr>
              <a:t>Venous lactic acid</a:t>
            </a:r>
          </a:p>
          <a:p>
            <a:pPr marL="228600" lvl="2" indent="-114300" algn="l" defTabSz="622300">
              <a:lnSpc>
                <a:spcPct val="90000"/>
              </a:lnSpc>
              <a:spcBef>
                <a:spcPct val="0"/>
              </a:spcBef>
              <a:spcAft>
                <a:spcPct val="15000"/>
              </a:spcAft>
              <a:buChar char="•"/>
            </a:pPr>
            <a:r>
              <a:rPr lang="en-US" sz="1600" kern="1200" dirty="0">
                <a:latin typeface="Abadi" panose="020B0604020104020204" pitchFamily="34" charset="0"/>
              </a:rPr>
              <a:t>Bedside assessment</a:t>
            </a:r>
          </a:p>
          <a:p>
            <a:pPr marL="342900" lvl="3" indent="-114300" algn="l" defTabSz="622300">
              <a:lnSpc>
                <a:spcPct val="90000"/>
              </a:lnSpc>
              <a:spcBef>
                <a:spcPct val="0"/>
              </a:spcBef>
              <a:spcAft>
                <a:spcPct val="15000"/>
              </a:spcAft>
              <a:buChar char="•"/>
            </a:pPr>
            <a:r>
              <a:rPr lang="en-US" sz="1600" kern="1200" dirty="0">
                <a:latin typeface="Abadi" panose="020B0604020104020204" pitchFamily="34" charset="0"/>
              </a:rPr>
              <a:t>Urine output (place Foley catheter with </a:t>
            </a:r>
            <a:r>
              <a:rPr lang="en-US" sz="1600" kern="1200" dirty="0" err="1">
                <a:latin typeface="Abadi" panose="020B0604020104020204" pitchFamily="34" charset="0"/>
              </a:rPr>
              <a:t>urometer</a:t>
            </a:r>
            <a:r>
              <a:rPr lang="en-US" sz="1600" kern="1200" dirty="0">
                <a:latin typeface="Abadi" panose="020B0604020104020204" pitchFamily="34" charset="0"/>
              </a:rPr>
              <a:t>)</a:t>
            </a:r>
          </a:p>
          <a:p>
            <a:pPr marL="342900" lvl="3" indent="-114300" algn="l" defTabSz="622300">
              <a:lnSpc>
                <a:spcPct val="90000"/>
              </a:lnSpc>
              <a:spcBef>
                <a:spcPct val="0"/>
              </a:spcBef>
              <a:spcAft>
                <a:spcPct val="15000"/>
              </a:spcAft>
              <a:buChar char="•"/>
            </a:pPr>
            <a:r>
              <a:rPr lang="en-US" sz="1600" kern="1200" dirty="0">
                <a:latin typeface="Abadi" panose="020B0604020104020204" pitchFamily="34" charset="0"/>
              </a:rPr>
              <a:t>Pulse oximetry</a:t>
            </a:r>
          </a:p>
          <a:p>
            <a:pPr marL="342900" lvl="3" indent="-114300" algn="l" defTabSz="622300">
              <a:lnSpc>
                <a:spcPct val="90000"/>
              </a:lnSpc>
              <a:spcBef>
                <a:spcPct val="0"/>
              </a:spcBef>
              <a:spcAft>
                <a:spcPct val="15000"/>
              </a:spcAft>
              <a:buChar char="•"/>
            </a:pPr>
            <a:r>
              <a:rPr lang="en-US" sz="1600" kern="1200" dirty="0">
                <a:latin typeface="Abadi" panose="020B0604020104020204" pitchFamily="34" charset="0"/>
              </a:rPr>
              <a:t>Mental status assessment</a:t>
            </a:r>
          </a:p>
        </p:txBody>
      </p:sp>
      <p:sp>
        <p:nvSpPr>
          <p:cNvPr id="9" name="TextBox 8">
            <a:extLst>
              <a:ext uri="{FF2B5EF4-FFF2-40B4-BE49-F238E27FC236}">
                <a16:creationId xmlns:a16="http://schemas.microsoft.com/office/drawing/2014/main" id="{AD38A331-7AAC-4A62-BA84-34D9F32A59B6}"/>
              </a:ext>
            </a:extLst>
          </p:cNvPr>
          <p:cNvSpPr txBox="1"/>
          <p:nvPr/>
        </p:nvSpPr>
        <p:spPr>
          <a:xfrm>
            <a:off x="4588684" y="6652823"/>
            <a:ext cx="2907492" cy="261610"/>
          </a:xfrm>
          <a:prstGeom prst="rect">
            <a:avLst/>
          </a:prstGeom>
          <a:noFill/>
        </p:spPr>
        <p:txBody>
          <a:bodyPr wrap="square">
            <a:spAutoFit/>
          </a:bodyPr>
          <a:lstStyle/>
          <a:p>
            <a:r>
              <a:rPr lang="en-US" sz="1050" b="0" i="1" u="none" strike="noStrike" baseline="0" dirty="0">
                <a:latin typeface="Abadi Extra Light" panose="020B0204020104020204" pitchFamily="34" charset="0"/>
              </a:rPr>
              <a:t>*See Table 3 for Criteria for End Organ Injury</a:t>
            </a:r>
            <a:endParaRPr lang="en-US" sz="1050" dirty="0">
              <a:latin typeface="Abadi Extra Light" panose="020B0204020104020204" pitchFamily="34" charset="0"/>
            </a:endParaRPr>
          </a:p>
        </p:txBody>
      </p:sp>
      <p:sp>
        <p:nvSpPr>
          <p:cNvPr id="15" name="Rectangle 14">
            <a:extLst>
              <a:ext uri="{FF2B5EF4-FFF2-40B4-BE49-F238E27FC236}">
                <a16:creationId xmlns:a16="http://schemas.microsoft.com/office/drawing/2014/main" id="{9669900A-4839-4A0D-AD5C-F9E54999EB98}"/>
              </a:ext>
            </a:extLst>
          </p:cNvPr>
          <p:cNvSpPr/>
          <p:nvPr/>
        </p:nvSpPr>
        <p:spPr>
          <a:xfrm>
            <a:off x="3576857" y="652580"/>
            <a:ext cx="1140053" cy="1087062"/>
          </a:xfrm>
          <a:prstGeom prst="rect">
            <a:avLst/>
          </a:prstGeom>
          <a: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5899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7A5A7D-69B8-492A-8634-738380A00F09}"/>
              </a:ext>
            </a:extLst>
          </p:cNvPr>
          <p:cNvPicPr>
            <a:picLocks noChangeAspect="1"/>
          </p:cNvPicPr>
          <p:nvPr/>
        </p:nvPicPr>
        <p:blipFill rotWithShape="1">
          <a:blip r:embed="rId3"/>
          <a:srcRect l="32619" t="24635" r="34589" b="7626"/>
          <a:stretch/>
        </p:blipFill>
        <p:spPr>
          <a:xfrm>
            <a:off x="4042612" y="56372"/>
            <a:ext cx="6003756" cy="6717829"/>
          </a:xfrm>
          <a:prstGeom prst="rect">
            <a:avLst/>
          </a:prstGeom>
        </p:spPr>
      </p:pic>
      <p:pic>
        <p:nvPicPr>
          <p:cNvPr id="9" name="Picture 8">
            <a:extLst>
              <a:ext uri="{FF2B5EF4-FFF2-40B4-BE49-F238E27FC236}">
                <a16:creationId xmlns:a16="http://schemas.microsoft.com/office/drawing/2014/main" id="{75F46B86-E508-408A-BBE7-A92B1C338710}"/>
              </a:ext>
            </a:extLst>
          </p:cNvPr>
          <p:cNvPicPr>
            <a:picLocks noChangeAspect="1"/>
          </p:cNvPicPr>
          <p:nvPr/>
        </p:nvPicPr>
        <p:blipFill rotWithShape="1">
          <a:blip r:embed="rId4"/>
          <a:srcRect l="3333" t="16638" r="71746" b="42478"/>
          <a:stretch/>
        </p:blipFill>
        <p:spPr>
          <a:xfrm>
            <a:off x="133350" y="114300"/>
            <a:ext cx="2990850" cy="1190626"/>
          </a:xfrm>
          <a:prstGeom prst="rect">
            <a:avLst/>
          </a:prstGeom>
        </p:spPr>
      </p:pic>
      <p:pic>
        <p:nvPicPr>
          <p:cNvPr id="11" name="Picture 10">
            <a:extLst>
              <a:ext uri="{FF2B5EF4-FFF2-40B4-BE49-F238E27FC236}">
                <a16:creationId xmlns:a16="http://schemas.microsoft.com/office/drawing/2014/main" id="{ED1A1028-D7C4-419B-B2E8-DD77B8FA5E15}"/>
              </a:ext>
            </a:extLst>
          </p:cNvPr>
          <p:cNvPicPr>
            <a:picLocks noChangeAspect="1"/>
          </p:cNvPicPr>
          <p:nvPr/>
        </p:nvPicPr>
        <p:blipFill rotWithShape="1">
          <a:blip r:embed="rId4"/>
          <a:srcRect l="5547" t="84670" r="57011" b="1593"/>
          <a:stretch/>
        </p:blipFill>
        <p:spPr>
          <a:xfrm>
            <a:off x="141343" y="1405880"/>
            <a:ext cx="4564886" cy="400050"/>
          </a:xfrm>
          <a:prstGeom prst="rect">
            <a:avLst/>
          </a:prstGeom>
        </p:spPr>
      </p:pic>
      <p:sp>
        <p:nvSpPr>
          <p:cNvPr id="12" name="TextBox 11">
            <a:extLst>
              <a:ext uri="{FF2B5EF4-FFF2-40B4-BE49-F238E27FC236}">
                <a16:creationId xmlns:a16="http://schemas.microsoft.com/office/drawing/2014/main" id="{77B5667C-5E89-4574-9996-D898DAE8A6AF}"/>
              </a:ext>
            </a:extLst>
          </p:cNvPr>
          <p:cNvSpPr txBox="1"/>
          <p:nvPr/>
        </p:nvSpPr>
        <p:spPr>
          <a:xfrm>
            <a:off x="141343" y="1828800"/>
            <a:ext cx="2313099" cy="1169551"/>
          </a:xfrm>
          <a:prstGeom prst="rect">
            <a:avLst/>
          </a:prstGeom>
          <a:noFill/>
        </p:spPr>
        <p:txBody>
          <a:bodyPr wrap="square" rtlCol="0">
            <a:spAutoFit/>
          </a:bodyPr>
          <a:lstStyle/>
          <a:p>
            <a:r>
              <a:rPr lang="en-US" sz="1400" dirty="0">
                <a:latin typeface="Abadi Extra Light" panose="020B0204020104020204" pitchFamily="34" charset="0"/>
              </a:rPr>
              <a:t>Figure 1 can be used to guide bedside care.  All such algorithms need local review and subsequent modifications to meet specific local issues.</a:t>
            </a:r>
          </a:p>
        </p:txBody>
      </p:sp>
      <p:sp>
        <p:nvSpPr>
          <p:cNvPr id="13" name="TextBox 12">
            <a:extLst>
              <a:ext uri="{FF2B5EF4-FFF2-40B4-BE49-F238E27FC236}">
                <a16:creationId xmlns:a16="http://schemas.microsoft.com/office/drawing/2014/main" id="{5751CD97-1478-46E0-8159-341D771A63E5}"/>
              </a:ext>
            </a:extLst>
          </p:cNvPr>
          <p:cNvSpPr txBox="1"/>
          <p:nvPr/>
        </p:nvSpPr>
        <p:spPr>
          <a:xfrm>
            <a:off x="9927206" y="6488668"/>
            <a:ext cx="934679" cy="276999"/>
          </a:xfrm>
          <a:prstGeom prst="rect">
            <a:avLst/>
          </a:prstGeom>
          <a:noFill/>
        </p:spPr>
        <p:txBody>
          <a:bodyPr wrap="none" rtlCol="0">
            <a:spAutoFit/>
          </a:bodyPr>
          <a:lstStyle/>
          <a:p>
            <a:r>
              <a:rPr lang="en-US" sz="1200" dirty="0">
                <a:latin typeface="Abadi Extra Light" panose="020B0204020104020204" pitchFamily="34" charset="0"/>
              </a:rPr>
              <a:t>Rev 4/2020</a:t>
            </a:r>
          </a:p>
        </p:txBody>
      </p:sp>
      <p:sp>
        <p:nvSpPr>
          <p:cNvPr id="14" name="Rectangle 13">
            <a:extLst>
              <a:ext uri="{FF2B5EF4-FFF2-40B4-BE49-F238E27FC236}">
                <a16:creationId xmlns:a16="http://schemas.microsoft.com/office/drawing/2014/main" id="{7A1DAFBA-A21C-480B-B988-E1448AA31B4D}"/>
              </a:ext>
            </a:extLst>
          </p:cNvPr>
          <p:cNvSpPr/>
          <p:nvPr/>
        </p:nvSpPr>
        <p:spPr>
          <a:xfrm>
            <a:off x="4042612" y="6677526"/>
            <a:ext cx="663617" cy="124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6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8CA8-39C1-4BD8-B11F-5FE826CA5A7C}"/>
              </a:ext>
            </a:extLst>
          </p:cNvPr>
          <p:cNvSpPr>
            <a:spLocks noGrp="1"/>
          </p:cNvSpPr>
          <p:nvPr>
            <p:ph type="title"/>
          </p:nvPr>
        </p:nvSpPr>
        <p:spPr>
          <a:xfrm>
            <a:off x="277792" y="262393"/>
            <a:ext cx="10972800" cy="1676692"/>
          </a:xfrm>
        </p:spPr>
        <p:txBody>
          <a:bodyPr>
            <a:normAutofit fontScale="90000"/>
          </a:bodyPr>
          <a:lstStyle/>
          <a:p>
            <a:r>
              <a:rPr lang="en-US" dirty="0"/>
              <a:t>Part 2:  </a:t>
            </a:r>
            <a:br>
              <a:rPr lang="en-US" dirty="0"/>
            </a:br>
            <a:r>
              <a:rPr lang="en-US" dirty="0"/>
              <a:t>Assessment and Treatment of Maternal Sepsis -   Care Bundles</a:t>
            </a:r>
          </a:p>
        </p:txBody>
      </p:sp>
      <p:pic>
        <p:nvPicPr>
          <p:cNvPr id="6" name="Picture 5">
            <a:extLst>
              <a:ext uri="{FF2B5EF4-FFF2-40B4-BE49-F238E27FC236}">
                <a16:creationId xmlns:a16="http://schemas.microsoft.com/office/drawing/2014/main" id="{F9B29AC3-C31D-4E8F-9FDF-5270AA67ADB4}"/>
              </a:ext>
            </a:extLst>
          </p:cNvPr>
          <p:cNvPicPr>
            <a:picLocks noChangeAspect="1"/>
          </p:cNvPicPr>
          <p:nvPr/>
        </p:nvPicPr>
        <p:blipFill rotWithShape="1">
          <a:blip r:embed="rId3"/>
          <a:srcRect l="40896" t="52797" r="22354" b="18791"/>
          <a:stretch/>
        </p:blipFill>
        <p:spPr>
          <a:xfrm>
            <a:off x="2363076" y="1950438"/>
            <a:ext cx="6588306" cy="2758966"/>
          </a:xfrm>
          <a:prstGeom prst="rect">
            <a:avLst/>
          </a:prstGeom>
        </p:spPr>
      </p:pic>
      <p:graphicFrame>
        <p:nvGraphicFramePr>
          <p:cNvPr id="5" name="Diagram 4">
            <a:extLst>
              <a:ext uri="{FF2B5EF4-FFF2-40B4-BE49-F238E27FC236}">
                <a16:creationId xmlns:a16="http://schemas.microsoft.com/office/drawing/2014/main" id="{909DF5AB-1AA4-4EBA-8BCB-FE771FFCD4A3}"/>
              </a:ext>
            </a:extLst>
          </p:cNvPr>
          <p:cNvGraphicFramePr/>
          <p:nvPr>
            <p:extLst>
              <p:ext uri="{D42A27DB-BD31-4B8C-83A1-F6EECF244321}">
                <p14:modId xmlns:p14="http://schemas.microsoft.com/office/powerpoint/2010/main" val="283676969"/>
              </p:ext>
            </p:extLst>
          </p:nvPr>
        </p:nvGraphicFramePr>
        <p:xfrm>
          <a:off x="1700924" y="4709404"/>
          <a:ext cx="8128000" cy="16766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80028905"/>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759</TotalTime>
  <Words>4747</Words>
  <Application>Microsoft Macintosh PowerPoint</Application>
  <PresentationFormat>Widescreen</PresentationFormat>
  <Paragraphs>330</Paragraphs>
  <Slides>27</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-apple-system</vt:lpstr>
      <vt:lpstr>Abadi</vt:lpstr>
      <vt:lpstr>Abadi Extra Light</vt:lpstr>
      <vt:lpstr>Arial</vt:lpstr>
      <vt:lpstr>Calibri</vt:lpstr>
      <vt:lpstr>Calibri Light</vt:lpstr>
      <vt:lpstr>Century Schoolbook</vt:lpstr>
      <vt:lpstr>Times New Roman</vt:lpstr>
      <vt:lpstr>Wingdings 2</vt:lpstr>
      <vt:lpstr>View</vt:lpstr>
      <vt:lpstr>1_Office Theme</vt:lpstr>
      <vt:lpstr>2_Office Theme</vt:lpstr>
      <vt:lpstr>“Sepsis Bundle” ≈ Sepsis Toolkit</vt:lpstr>
      <vt:lpstr>Toolkit/Bundle</vt:lpstr>
      <vt:lpstr>Why Sepsis Toolkits &amp; Bundles? </vt:lpstr>
      <vt:lpstr>Table 1.  Leading Causes of Maternal Sepsis</vt:lpstr>
      <vt:lpstr>CMQCC Quality Improvement Toolkit “Improving Diagnosis and Treatment of Maternal Sepsis”</vt:lpstr>
      <vt:lpstr>PART 1: Screening and Diagnosis of Sepsis</vt:lpstr>
      <vt:lpstr>2 Step Screening Process:</vt:lpstr>
      <vt:lpstr>PowerPoint Presentation</vt:lpstr>
      <vt:lpstr>Part 2:   Assessment and Treatment of Maternal Sepsis -   Care Bundles</vt:lpstr>
      <vt:lpstr>Part 2: Assessment and Treatment of Maternal Sepsis - Care Bundles</vt:lpstr>
      <vt:lpstr>Part 3:   Assessment and Treatment of Maternal Sepsis -   Antibiotics and Source Control</vt:lpstr>
      <vt:lpstr>Part 3:  Assessment and Treatment of Maternal Sepsis -  Antibiotics and Source Control</vt:lpstr>
      <vt:lpstr>Part 4:   Obstetric Considerations in the Case of Maternal Sepsis</vt:lpstr>
      <vt:lpstr>Part 5:  Discharge Education</vt:lpstr>
      <vt:lpstr>PowerPoint Presentation</vt:lpstr>
      <vt:lpstr>PowerPoint Presentation</vt:lpstr>
      <vt:lpstr>Safe Motherhood Initiative: Maternal Early Warning System (MEWS)</vt:lpstr>
      <vt:lpstr>Sample Maternal Early Warning System (MEWS)</vt:lpstr>
      <vt:lpstr>Case</vt:lpstr>
      <vt:lpstr>Case: 12 hours after delivery </vt:lpstr>
      <vt:lpstr>Case: 36 hours after delivery </vt:lpstr>
      <vt:lpstr>Case:  40 hours after delivery </vt:lpstr>
      <vt:lpstr>Case Continued</vt:lpstr>
      <vt:lpstr>Case Continued</vt:lpstr>
      <vt:lpstr>Top 10 Pearls for the Recognition, Evaluation, and Management of Maternal Sepsis</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“Sepsis Bundle” Sepsis Toolkit</dc:title>
  <dc:creator>Michelle Flanagan</dc:creator>
  <cp:lastModifiedBy>Grater, Rachel</cp:lastModifiedBy>
  <cp:revision>42</cp:revision>
  <cp:lastPrinted>2021-09-01T13:10:42Z</cp:lastPrinted>
  <dcterms:created xsi:type="dcterms:W3CDTF">2021-07-22T15:40:10Z</dcterms:created>
  <dcterms:modified xsi:type="dcterms:W3CDTF">2021-09-01T17:37:22Z</dcterms:modified>
</cp:coreProperties>
</file>