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7" r:id="rId5"/>
    <p:sldId id="258" r:id="rId6"/>
    <p:sldId id="259" r:id="rId7"/>
    <p:sldId id="263" r:id="rId8"/>
    <p:sldId id="264" r:id="rId9"/>
    <p:sldId id="265" r:id="rId10"/>
    <p:sldId id="261" r:id="rId11"/>
    <p:sldId id="268" r:id="rId12"/>
    <p:sldId id="262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B3C2-E610-7B43-98F4-68986D24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31EBD-4426-3346-AD28-F4B35C6CC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D0A43-5839-9D49-B888-E22266A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7C61-56F1-3D4F-891E-AF037897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DEEC-4DAB-6B4B-BC42-3F7CF9C9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E71-9742-904B-99DF-91ADD5E3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F4A3-73D4-4147-8BF8-0BF74FF4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763E-F8E8-224B-988E-FB946B9A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099B-1932-EC42-87A1-93DC55D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E924-8DAD-B747-B77B-B625F7FB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B546-2ED5-424B-AC9E-78C4CE05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EF64-3F3D-D740-A2E7-701A30AF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296-C5E9-7F44-8FCF-55D9C87F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A53B-9277-B741-B9AC-9986FBB3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500F-08EF-7844-8EE9-D01DF01A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406-643B-DE4D-8806-12BEBCD3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FD4B-496B-144E-94DD-4A089A259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7B82A-B6D5-7243-9107-1213C01A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E3534-E670-BC44-9FD5-8DFBC926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7F43-7D81-6A4B-8794-FE251659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2407-6838-3640-BC08-7B7071BB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0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5945-4133-5E43-9B9D-EA73C87F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AAD2-15C5-3340-B45E-D3F5DB95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1A504-CF37-2240-9E8B-3EFCDD83A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6AF69-F400-1049-995B-F3989DE13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E1A3D-D349-EE47-8EAE-575F43EBC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93D8E-1587-1F49-A5C5-7036E547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47390-7635-D741-9C1F-93576FC4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19280-6A78-1F43-933A-B8404556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03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1E22-7E4C-C744-B9FC-6A544709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F3FF9-0023-A642-A184-DE20B424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7F5A-5493-5445-A5EA-EA5B1721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BE1E3-BCAC-E148-9A9B-94A46B07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1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49328-5BEC-2A41-BF56-AB5FDADB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786B7-3900-8D47-B74C-3403BB03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307A-8AC4-B043-9A0B-B0EC5C21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B6D-DFB8-9F49-8D6C-FFFA144E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D70E-D033-FB48-B0DB-314552B2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D0A5C-AE1B-F047-8E67-5B65792C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21A0-33F7-E443-B0F1-3893479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AD3B7-E8B7-AB42-91DB-B8F6A47D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D281-419D-6F46-BE2A-FAB4AA2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2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AEC1-AF97-2E4D-BD34-82FCA14E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18FED-72F1-7949-99D5-01EFAFE36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87A5-95A2-AA4A-8CD9-99231C67F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3CFE-00AE-204C-9B8E-CDDDDB38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1D3FC-1777-F940-9C46-7A45D39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FB96-F1B2-6447-AF47-233D4290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02C-38C6-9B47-9FD6-43E0B414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B6F33-99EC-3A41-AFA4-3C8772A2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A8088-908D-C940-B698-6F229A56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4C38-A04C-C14E-9AC8-3AE3BC08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99C3-05FF-F940-A5BC-7341C29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9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1EFD3-DE61-704D-8FA1-B6014E25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FD0CF-8576-544B-B945-AB68FC2E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46CD-7C07-254C-AC5C-9C43BAB4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D6A42-2ACF-DD4D-8102-E5A6CBBA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760B-97A4-354F-8953-B0D21583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4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75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2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5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2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9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8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1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1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8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26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3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00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0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12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6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7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702A-D420-414F-8FE0-EB7B7FF4538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680D-E368-44E3-8D50-9BD73F58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E68D4-FBF2-EC43-89A3-4EB25240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6663-8DC7-8140-8331-231236732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9040-02D7-6D41-AB0D-6A38E635B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F88-4AA3-E346-ACE6-E4DFBD6631F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8504-7AEF-284B-A6F8-3A3BFEA6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1AD3-C2DD-F94B-9A3E-13261A59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A665-77CC-4CB3-BCD1-7D3F7860884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1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ctelehealth.org/services/pregnancy-wellness" TargetMode="Externa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Sepsis in Pregnancy/Postpartum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5686"/>
            <a:ext cx="9144000" cy="1132114"/>
          </a:xfrm>
        </p:spPr>
        <p:txBody>
          <a:bodyPr/>
          <a:lstStyle/>
          <a:p>
            <a:r>
              <a:rPr lang="en-US" b="1" dirty="0"/>
              <a:t>Berry A. Campbell, MD</a:t>
            </a:r>
          </a:p>
        </p:txBody>
      </p:sp>
    </p:spTree>
    <p:extLst>
      <p:ext uri="{BB962C8B-B14F-4D97-AF65-F5344CB8AC3E}">
        <p14:creationId xmlns:p14="http://schemas.microsoft.com/office/powerpoint/2010/main" val="376245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Organ Failure Assessment Score (SOFA)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baseline disease, score of 0 is normal</a:t>
            </a:r>
          </a:p>
        </p:txBody>
      </p:sp>
    </p:spTree>
    <p:extLst>
      <p:ext uri="{BB962C8B-B14F-4D97-AF65-F5344CB8AC3E}">
        <p14:creationId xmlns:p14="http://schemas.microsoft.com/office/powerpoint/2010/main" val="109156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qSOFA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Bedside rapid tool</a:t>
            </a:r>
          </a:p>
          <a:p>
            <a:r>
              <a:rPr lang="en-US" dirty="0"/>
              <a:t>Presence of 3 clinical criteria: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Systolic&lt;100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RR≥22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Altered mental status</a:t>
            </a:r>
          </a:p>
          <a:p>
            <a:pPr marL="0" indent="0">
              <a:buNone/>
            </a:pPr>
            <a:r>
              <a:rPr lang="en-US" dirty="0"/>
              <a:t>                   (≥ 2 of these associated with ↑ risk poor outcome)</a:t>
            </a:r>
          </a:p>
        </p:txBody>
      </p:sp>
    </p:spTree>
    <p:extLst>
      <p:ext uri="{BB962C8B-B14F-4D97-AF65-F5344CB8AC3E}">
        <p14:creationId xmlns:p14="http://schemas.microsoft.com/office/powerpoint/2010/main" val="176443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qSOFA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Fever NOT INCLUDED</a:t>
            </a:r>
          </a:p>
          <a:p>
            <a:endParaRPr lang="en-US" dirty="0"/>
          </a:p>
          <a:p>
            <a:r>
              <a:rPr lang="en-US" dirty="0"/>
              <a:t>Leukocytosis NOT INCLUDED</a:t>
            </a:r>
          </a:p>
        </p:txBody>
      </p:sp>
    </p:spTree>
    <p:extLst>
      <p:ext uri="{BB962C8B-B14F-4D97-AF65-F5344CB8AC3E}">
        <p14:creationId xmlns:p14="http://schemas.microsoft.com/office/powerpoint/2010/main" val="354450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Modified SOFA</a:t>
            </a:r>
            <a:br>
              <a:rPr lang="en-US" dirty="0"/>
            </a:br>
            <a:r>
              <a:rPr lang="en-US" dirty="0"/>
              <a:t>Society of OB Medicine in Australia/New Zealand (SOMANZ)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6629"/>
            <a:ext cx="10515600" cy="3760334"/>
          </a:xfrm>
        </p:spPr>
        <p:txBody>
          <a:bodyPr/>
          <a:lstStyle/>
          <a:p>
            <a:r>
              <a:rPr lang="en-US" dirty="0"/>
              <a:t>Systolic ≤ 90</a:t>
            </a:r>
          </a:p>
          <a:p>
            <a:r>
              <a:rPr lang="en-US" dirty="0"/>
              <a:t>RR &gt; 25</a:t>
            </a:r>
          </a:p>
          <a:p>
            <a:r>
              <a:rPr lang="en-US" dirty="0"/>
              <a:t>Altered mental status</a:t>
            </a:r>
          </a:p>
          <a:p>
            <a:r>
              <a:rPr lang="en-US" dirty="0"/>
              <a:t>1 point for Cr &gt; 1.02</a:t>
            </a:r>
          </a:p>
        </p:txBody>
      </p:sp>
    </p:spTree>
    <p:extLst>
      <p:ext uri="{BB962C8B-B14F-4D97-AF65-F5344CB8AC3E}">
        <p14:creationId xmlns:p14="http://schemas.microsoft.com/office/powerpoint/2010/main" val="362527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49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Tachycardia and leukocytosis common in pregnancy and postpartum</a:t>
            </a:r>
            <a:br>
              <a:rPr lang="en-US" dirty="0"/>
            </a:br>
            <a:r>
              <a:rPr lang="en-US" dirty="0"/>
              <a:t>↓↓</a:t>
            </a:r>
            <a:br>
              <a:rPr lang="en-US" dirty="0"/>
            </a:br>
            <a:r>
              <a:rPr lang="en-US" dirty="0"/>
              <a:t>under-action by OB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perfect scoring system in OB/pp</a:t>
            </a:r>
          </a:p>
        </p:txBody>
      </p:sp>
    </p:spTree>
    <p:extLst>
      <p:ext uri="{BB962C8B-B14F-4D97-AF65-F5344CB8AC3E}">
        <p14:creationId xmlns:p14="http://schemas.microsoft.com/office/powerpoint/2010/main" val="271023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Antepartum sepsis most are non-pelvic</a:t>
            </a:r>
          </a:p>
          <a:p>
            <a:r>
              <a:rPr lang="en-US" dirty="0"/>
              <a:t>Intra, postpartum most are pelvic</a:t>
            </a:r>
          </a:p>
          <a:p>
            <a:r>
              <a:rPr lang="en-US" dirty="0"/>
              <a:t>30% no source infection found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7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0" y="1871663"/>
            <a:ext cx="6669088" cy="45005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118D27-9885-4E87-9D13-D74FF825AC78}"/>
              </a:ext>
            </a:extLst>
          </p:cNvPr>
          <p:cNvSpPr txBox="1"/>
          <p:nvPr/>
        </p:nvSpPr>
        <p:spPr>
          <a:xfrm>
            <a:off x="9685338" y="6369764"/>
            <a:ext cx="2150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SMFM Consult Series #47, April 2019</a:t>
            </a:r>
          </a:p>
        </p:txBody>
      </p:sp>
    </p:spTree>
    <p:extLst>
      <p:ext uri="{BB962C8B-B14F-4D97-AF65-F5344CB8AC3E}">
        <p14:creationId xmlns:p14="http://schemas.microsoft.com/office/powerpoint/2010/main" val="61899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 coli</a:t>
            </a:r>
          </a:p>
          <a:p>
            <a:r>
              <a:rPr lang="en-US" dirty="0"/>
              <a:t>Group A and B strep</a:t>
            </a:r>
          </a:p>
          <a:p>
            <a:r>
              <a:rPr lang="en-US" dirty="0"/>
              <a:t>Staph</a:t>
            </a:r>
          </a:p>
          <a:p>
            <a:r>
              <a:rPr lang="en-US" dirty="0"/>
              <a:t>Other gram </a:t>
            </a:r>
            <a:r>
              <a:rPr lang="en-US" dirty="0" err="1"/>
              <a:t>neg</a:t>
            </a:r>
            <a:r>
              <a:rPr lang="en-US" dirty="0"/>
              <a:t> bacteria</a:t>
            </a:r>
          </a:p>
          <a:p>
            <a:r>
              <a:rPr lang="en-US" dirty="0"/>
              <a:t>Anaerobes</a:t>
            </a:r>
          </a:p>
          <a:p>
            <a:r>
              <a:rPr lang="en-US" dirty="0" err="1"/>
              <a:t>Polymicrobial</a:t>
            </a:r>
            <a:r>
              <a:rPr lang="en-US" dirty="0"/>
              <a:t> in &gt;15%</a:t>
            </a:r>
          </a:p>
        </p:txBody>
      </p:sp>
    </p:spTree>
    <p:extLst>
      <p:ext uri="{BB962C8B-B14F-4D97-AF65-F5344CB8AC3E}">
        <p14:creationId xmlns:p14="http://schemas.microsoft.com/office/powerpoint/2010/main" val="48926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Micro-organism found 64%</a:t>
            </a:r>
          </a:p>
          <a:p>
            <a:r>
              <a:rPr lang="en-US" dirty="0"/>
              <a:t>Clinical course found 74%</a:t>
            </a:r>
          </a:p>
        </p:txBody>
      </p:sp>
    </p:spTree>
    <p:extLst>
      <p:ext uri="{BB962C8B-B14F-4D97-AF65-F5344CB8AC3E}">
        <p14:creationId xmlns:p14="http://schemas.microsoft.com/office/powerpoint/2010/main" val="79010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Cultures</a:t>
            </a:r>
          </a:p>
          <a:p>
            <a:r>
              <a:rPr lang="en-US" dirty="0"/>
              <a:t>Serum lactate</a:t>
            </a:r>
          </a:p>
          <a:p>
            <a:r>
              <a:rPr lang="en-US" dirty="0"/>
              <a:t>Antibiotics within 1 hour of suspicion</a:t>
            </a:r>
          </a:p>
          <a:p>
            <a:r>
              <a:rPr lang="en-US" dirty="0"/>
              <a:t>Fluids (carefully—1-2 L)</a:t>
            </a:r>
          </a:p>
          <a:p>
            <a:r>
              <a:rPr lang="en-US" dirty="0"/>
              <a:t>Vasopressors</a:t>
            </a:r>
          </a:p>
        </p:txBody>
      </p:sp>
    </p:spTree>
    <p:extLst>
      <p:ext uri="{BB962C8B-B14F-4D97-AF65-F5344CB8AC3E}">
        <p14:creationId xmlns:p14="http://schemas.microsoft.com/office/powerpoint/2010/main" val="6527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 and pregnancy/postpartum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Kingdom → accounted for 25% maternal deaths</a:t>
            </a:r>
          </a:p>
          <a:p>
            <a:r>
              <a:rPr lang="en-US" dirty="0"/>
              <a:t>In 63%, maternal sepsis deaths had substandard care (most were on OB units)</a:t>
            </a:r>
          </a:p>
        </p:txBody>
      </p:sp>
    </p:spTree>
    <p:extLst>
      <p:ext uri="{BB962C8B-B14F-4D97-AF65-F5344CB8AC3E}">
        <p14:creationId xmlns:p14="http://schemas.microsoft.com/office/powerpoint/2010/main" val="136567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8513" y="58738"/>
            <a:ext cx="3630612" cy="667861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85B968-9119-4A17-82F9-19429F026F63}"/>
              </a:ext>
            </a:extLst>
          </p:cNvPr>
          <p:cNvSpPr txBox="1"/>
          <p:nvPr/>
        </p:nvSpPr>
        <p:spPr>
          <a:xfrm>
            <a:off x="9587639" y="6367243"/>
            <a:ext cx="21213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SMFM Consult Series #47, April 2019</a:t>
            </a:r>
          </a:p>
        </p:txBody>
      </p:sp>
    </p:spTree>
    <p:extLst>
      <p:ext uri="{BB962C8B-B14F-4D97-AF65-F5344CB8AC3E}">
        <p14:creationId xmlns:p14="http://schemas.microsoft.com/office/powerpoint/2010/main" val="373377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 strep 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Child-bed fever</a:t>
            </a:r>
          </a:p>
          <a:p>
            <a:r>
              <a:rPr lang="en-US" dirty="0"/>
              <a:t>Puerperal sepsis</a:t>
            </a:r>
          </a:p>
          <a:p>
            <a:r>
              <a:rPr lang="en-US" dirty="0"/>
              <a:t>Pre-antibiotic era, common cause of death</a:t>
            </a:r>
          </a:p>
          <a:p>
            <a:r>
              <a:rPr lang="en-US" dirty="0"/>
              <a:t>Not as common today BUT presentation is erratic and confuses</a:t>
            </a:r>
          </a:p>
          <a:p>
            <a:r>
              <a:rPr lang="en-US" dirty="0"/>
              <a:t>Rec:  empiric abs can save lives in situations that are unclear</a:t>
            </a:r>
          </a:p>
          <a:p>
            <a:r>
              <a:rPr lang="en-US" dirty="0"/>
              <a:t>Full lab panels INCLUDING lactate</a:t>
            </a:r>
          </a:p>
        </p:txBody>
      </p:sp>
    </p:spTree>
    <p:extLst>
      <p:ext uri="{BB962C8B-B14F-4D97-AF65-F5344CB8AC3E}">
        <p14:creationId xmlns:p14="http://schemas.microsoft.com/office/powerpoint/2010/main" val="225193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8325" y="138113"/>
            <a:ext cx="4094163" cy="66548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38AA1-4079-4270-A3F5-2BABCEF4FCBA}"/>
              </a:ext>
            </a:extLst>
          </p:cNvPr>
          <p:cNvSpPr txBox="1"/>
          <p:nvPr/>
        </p:nvSpPr>
        <p:spPr>
          <a:xfrm>
            <a:off x="9603137" y="6428046"/>
            <a:ext cx="22685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SMFM Consult Series #47, April 2019</a:t>
            </a:r>
          </a:p>
        </p:txBody>
      </p:sp>
    </p:spTree>
    <p:extLst>
      <p:ext uri="{BB962C8B-B14F-4D97-AF65-F5344CB8AC3E}">
        <p14:creationId xmlns:p14="http://schemas.microsoft.com/office/powerpoint/2010/main" val="402142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81982-8173-664B-BF55-1109F0A4AFFA}"/>
              </a:ext>
            </a:extLst>
          </p:cNvPr>
          <p:cNvSpPr txBox="1"/>
          <p:nvPr/>
        </p:nvSpPr>
        <p:spPr>
          <a:xfrm>
            <a:off x="414721" y="184523"/>
            <a:ext cx="113337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 ECHO South Carolina Pregnancy Wellness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Visit Our Website: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https://sctelehealth.org/services/pregnancy-wellness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EAA25D-74F2-0949-AF13-B4385BEB4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6970"/>
              </p:ext>
            </p:extLst>
          </p:nvPr>
        </p:nvGraphicFramePr>
        <p:xfrm>
          <a:off x="1010685" y="1576136"/>
          <a:ext cx="10574957" cy="3230880"/>
        </p:xfrm>
        <a:graphic>
          <a:graphicData uri="http://schemas.openxmlformats.org/drawingml/2006/table">
            <a:tbl>
              <a:tblPr firstRow="1" firstCol="1" bandRow="1"/>
              <a:tblGrid>
                <a:gridCol w="10574957">
                  <a:extLst>
                    <a:ext uri="{9D8B030D-6E8A-4147-A177-3AD203B41FA5}">
                      <a16:colId xmlns:a16="http://schemas.microsoft.com/office/drawing/2014/main" val="103686759"/>
                    </a:ext>
                  </a:extLst>
                </a:gridCol>
              </a:tblGrid>
              <a:tr h="568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3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Wednesday/Month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pm – 1:00 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324360"/>
                  </a:ext>
                </a:extLst>
              </a:tr>
              <a:tr h="568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Session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1, 2021</a:t>
                      </a:r>
                      <a:endParaRPr lang="en-US" sz="32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u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Sepsis Bundle and Tool Kit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Michelle Flanagan, </a:t>
                      </a:r>
                      <a:r>
                        <a:rPr lang="en-US" sz="3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BSN, RNC-OB, C-EFM</a:t>
                      </a:r>
                      <a:endParaRPr lang="en-US" sz="32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1867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3361F97-0255-4487-8C68-930E24350685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2ACF6E-F7BE-407A-BF05-653AA639CC5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75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3676EB-C9BD-1041-AE28-30C77A553DFA}"/>
              </a:ext>
            </a:extLst>
          </p:cNvPr>
          <p:cNvSpPr txBox="1">
            <a:spLocks/>
          </p:cNvSpPr>
          <p:nvPr/>
        </p:nvSpPr>
        <p:spPr>
          <a:xfrm>
            <a:off x="0" y="1061502"/>
            <a:ext cx="12192000" cy="2456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Request a Copy of today’s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Didactic Video Presentation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Rachel Grater, Program Coordinator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grater@musc.edu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648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 in pregnancy/pp</a:t>
            </a:r>
            <a:br>
              <a:rPr lang="en-US" dirty="0"/>
            </a:br>
            <a:r>
              <a:rPr lang="en-US" sz="3200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G1</a:t>
            </a:r>
          </a:p>
          <a:p>
            <a:r>
              <a:rPr lang="en-US" dirty="0"/>
              <a:t>AA, Medicaid</a:t>
            </a:r>
          </a:p>
          <a:p>
            <a:r>
              <a:rPr lang="en-US" dirty="0"/>
              <a:t>Cesarean</a:t>
            </a:r>
          </a:p>
          <a:p>
            <a:r>
              <a:rPr lang="en-US" dirty="0"/>
              <a:t>ART</a:t>
            </a:r>
          </a:p>
          <a:p>
            <a:r>
              <a:rPr lang="en-US" dirty="0"/>
              <a:t>Multiples</a:t>
            </a:r>
          </a:p>
          <a:p>
            <a:r>
              <a:rPr lang="en-US" dirty="0"/>
              <a:t>Comorbidities</a:t>
            </a:r>
          </a:p>
        </p:txBody>
      </p:sp>
    </p:spTree>
    <p:extLst>
      <p:ext uri="{BB962C8B-B14F-4D97-AF65-F5344CB8AC3E}">
        <p14:creationId xmlns:p14="http://schemas.microsoft.com/office/powerpoint/2010/main" val="337467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Life-threatening organ dysfunction caused by dysregulated host response to infection</a:t>
            </a:r>
          </a:p>
        </p:txBody>
      </p:sp>
    </p:spTree>
    <p:extLst>
      <p:ext uri="{BB962C8B-B14F-4D97-AF65-F5344CB8AC3E}">
        <p14:creationId xmlns:p14="http://schemas.microsoft.com/office/powerpoint/2010/main" val="255114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Subset of sepsis where underlying circulation and cellular/metabolic abnormalities are profound enough to substantially increase mortality</a:t>
            </a:r>
          </a:p>
          <a:p>
            <a:r>
              <a:rPr lang="en-US" dirty="0"/>
              <a:t>Sepsis with persistent hypotension requiring vasopressors to maintain MAP&gt;65 + lactate &gt; 2mmol/L</a:t>
            </a:r>
          </a:p>
        </p:txBody>
      </p:sp>
    </p:spTree>
    <p:extLst>
      <p:ext uri="{BB962C8B-B14F-4D97-AF65-F5344CB8AC3E}">
        <p14:creationId xmlns:p14="http://schemas.microsoft.com/office/powerpoint/2010/main" val="315163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7725" y="593725"/>
            <a:ext cx="6175375" cy="606901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892FEF-7E68-44C7-B986-29E8333361C8}"/>
              </a:ext>
            </a:extLst>
          </p:cNvPr>
          <p:cNvSpPr txBox="1"/>
          <p:nvPr/>
        </p:nvSpPr>
        <p:spPr>
          <a:xfrm>
            <a:off x="9701939" y="6098583"/>
            <a:ext cx="2270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SMFM Consult Series #47, April 2019</a:t>
            </a:r>
          </a:p>
        </p:txBody>
      </p:sp>
    </p:spTree>
    <p:extLst>
      <p:ext uri="{BB962C8B-B14F-4D97-AF65-F5344CB8AC3E}">
        <p14:creationId xmlns:p14="http://schemas.microsoft.com/office/powerpoint/2010/main" val="328841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Emphasis MUST BE ON organ dysfunction, NOT signs of infection</a:t>
            </a:r>
          </a:p>
        </p:txBody>
      </p:sp>
    </p:spTree>
    <p:extLst>
      <p:ext uri="{BB962C8B-B14F-4D97-AF65-F5344CB8AC3E}">
        <p14:creationId xmlns:p14="http://schemas.microsoft.com/office/powerpoint/2010/main" val="247999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EAA0A9-93E3-417E-B249-2CFB9D9D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59" y="862004"/>
            <a:ext cx="7354111" cy="599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AE8F1E-AA99-4543-AA47-E08F7BFD995A}"/>
              </a:ext>
            </a:extLst>
          </p:cNvPr>
          <p:cNvSpPr txBox="1"/>
          <p:nvPr/>
        </p:nvSpPr>
        <p:spPr>
          <a:xfrm>
            <a:off x="9882106" y="6444734"/>
            <a:ext cx="21678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SMFM Consult Series #47, April 2019</a:t>
            </a:r>
          </a:p>
        </p:txBody>
      </p:sp>
    </p:spTree>
    <p:extLst>
      <p:ext uri="{BB962C8B-B14F-4D97-AF65-F5344CB8AC3E}">
        <p14:creationId xmlns:p14="http://schemas.microsoft.com/office/powerpoint/2010/main" val="251676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and SOFA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Pregnancy associated with low Cr (&lt;&lt;1.2 normal)</a:t>
            </a:r>
          </a:p>
          <a:p>
            <a:r>
              <a:rPr lang="en-US" dirty="0"/>
              <a:t>MAP &lt; 70 may be normal in </a:t>
            </a:r>
            <a:r>
              <a:rPr lang="en-US" dirty="0" err="1"/>
              <a:t>midtrimester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472</Words>
  <Application>Microsoft Office PowerPoint</Application>
  <PresentationFormat>Widescreen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2_Office Theme</vt:lpstr>
      <vt:lpstr>Sepsis in Pregnancy/Postpartum</vt:lpstr>
      <vt:lpstr>Sepsis and pregnancy/postpartum</vt:lpstr>
      <vt:lpstr>Sepsis in pregnancy/pp Risk Factors</vt:lpstr>
      <vt:lpstr>Sepsis</vt:lpstr>
      <vt:lpstr>Septic Shock</vt:lpstr>
      <vt:lpstr>PowerPoint Presentation</vt:lpstr>
      <vt:lpstr>Sepsis</vt:lpstr>
      <vt:lpstr>PowerPoint Presentation</vt:lpstr>
      <vt:lpstr>Pregnancy and SOFA</vt:lpstr>
      <vt:lpstr>Sequential Organ Failure Assessment Score (SOFA)</vt:lpstr>
      <vt:lpstr>qSOFA</vt:lpstr>
      <vt:lpstr>qSOFA</vt:lpstr>
      <vt:lpstr>Modified SOFA Society of OB Medicine in Australia/New Zealand (SOMANZ)</vt:lpstr>
      <vt:lpstr>Tachycardia and leukocytosis common in pregnancy and postpartum ↓↓ under-action by OB team</vt:lpstr>
      <vt:lpstr>PowerPoint Presentation</vt:lpstr>
      <vt:lpstr>PowerPoint Presentation</vt:lpstr>
      <vt:lpstr>Microbiology</vt:lpstr>
      <vt:lpstr>PowerPoint Presentation</vt:lpstr>
      <vt:lpstr>Management</vt:lpstr>
      <vt:lpstr>PowerPoint Presentation</vt:lpstr>
      <vt:lpstr>Group A strep sepsis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 Campbell</dc:creator>
  <cp:lastModifiedBy>Grater, Rachel</cp:lastModifiedBy>
  <cp:revision>7</cp:revision>
  <dcterms:created xsi:type="dcterms:W3CDTF">2021-08-12T22:30:37Z</dcterms:created>
  <dcterms:modified xsi:type="dcterms:W3CDTF">2021-08-18T15:04:48Z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400759435</vt:i4>
  </property>
  <property fmtid="{D5CDD505-2E9C-101B-9397-08002B2CF9AE}" pid="3" name="_NewReviewCycle">
    <vt:lpwstr/>
  </property>
  <property fmtid="{D5CDD505-2E9C-101B-9397-08002B2CF9AE}" pid="4" name="_EmailSubject">
    <vt:lpwstr>Please upload slide set to preg echo website</vt:lpwstr>
  </property>
  <property fmtid="{D5CDD505-2E9C-101B-9397-08002B2CF9AE}" pid="5" name="_AuthorEmail">
    <vt:lpwstr>grater@musc.edu</vt:lpwstr>
  </property>
  <property fmtid="{D5CDD505-2E9C-101B-9397-08002B2CF9AE}" pid="6" name="_AuthorEmailDisplayName">
    <vt:lpwstr>Grater, Rachel</vt:lpwstr>
  </property>
</Properties>
</file>