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compatMode="1" strictFirstAndLastChars="0" saveSubsetFonts="1">
  <p:sldMasterIdLst>
    <p:sldMasterId id="2147483648" r:id="rId1"/>
  </p:sldMasterIdLst>
  <p:notesMasterIdLst>
    <p:notesMasterId r:id="rId23"/>
  </p:notesMasterIdLst>
  <p:sldIdLst>
    <p:sldId id="256" r:id="rId2"/>
    <p:sldId id="290" r:id="rId3"/>
    <p:sldId id="313" r:id="rId4"/>
    <p:sldId id="260" r:id="rId5"/>
    <p:sldId id="268" r:id="rId6"/>
    <p:sldId id="317" r:id="rId7"/>
    <p:sldId id="314" r:id="rId8"/>
    <p:sldId id="318" r:id="rId9"/>
    <p:sldId id="319" r:id="rId10"/>
    <p:sldId id="315" r:id="rId11"/>
    <p:sldId id="316" r:id="rId12"/>
    <p:sldId id="274" r:id="rId13"/>
    <p:sldId id="320" r:id="rId14"/>
    <p:sldId id="321" r:id="rId15"/>
    <p:sldId id="326" r:id="rId16"/>
    <p:sldId id="327" r:id="rId17"/>
    <p:sldId id="322" r:id="rId18"/>
    <p:sldId id="323" r:id="rId19"/>
    <p:sldId id="324" r:id="rId20"/>
    <p:sldId id="325" r:id="rId21"/>
    <p:sldId id="312" r:id="rId22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0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0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0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0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0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sz="20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6pPr>
    <a:lvl7pPr marL="2743200" algn="l" defTabSz="914400" rtl="0" eaLnBrk="1" latinLnBrk="0" hangingPunct="1">
      <a:defRPr sz="20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7pPr>
    <a:lvl8pPr marL="3200400" algn="l" defTabSz="914400" rtl="0" eaLnBrk="1" latinLnBrk="0" hangingPunct="1">
      <a:defRPr sz="20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8pPr>
    <a:lvl9pPr marL="3657600" algn="l" defTabSz="914400" rtl="0" eaLnBrk="1" latinLnBrk="0" hangingPunct="1">
      <a:defRPr sz="20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/>
    <p:restoredTop sz="94694"/>
  </p:normalViewPr>
  <p:slideViewPr>
    <p:cSldViewPr>
      <p:cViewPr varScale="1">
        <p:scale>
          <a:sx n="121" d="100"/>
          <a:sy n="121" d="100"/>
        </p:scale>
        <p:origin x="1904" y="17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3546"/>
    </p:cViewPr>
  </p:sorterViewPr>
  <p:notesViewPr>
    <p:cSldViewPr>
      <p:cViewPr varScale="1">
        <p:scale>
          <a:sx n="40" d="100"/>
          <a:sy n="40" d="100"/>
        </p:scale>
        <p:origin x="-1488" y="-96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6">
            <a:extLst>
              <a:ext uri="{FF2B5EF4-FFF2-40B4-BE49-F238E27FC236}">
                <a16:creationId xmlns:a16="http://schemas.microsoft.com/office/drawing/2014/main" id="{153AEE87-6131-DBC2-C6E9-7BBA79D2568C}"/>
              </a:ext>
            </a:extLst>
          </p:cNvPr>
          <p:cNvGrpSpPr>
            <a:grpSpLocks/>
          </p:cNvGrpSpPr>
          <p:nvPr/>
        </p:nvGrpSpPr>
        <p:grpSpPr bwMode="auto">
          <a:xfrm>
            <a:off x="457200" y="2363788"/>
            <a:ext cx="8153400" cy="1600200"/>
            <a:chOff x="288" y="1489"/>
            <a:chExt cx="5136" cy="1008"/>
          </a:xfrm>
        </p:grpSpPr>
        <p:sp>
          <p:nvSpPr>
            <p:cNvPr id="3" name="Arc 2">
              <a:extLst>
                <a:ext uri="{FF2B5EF4-FFF2-40B4-BE49-F238E27FC236}">
                  <a16:creationId xmlns:a16="http://schemas.microsoft.com/office/drawing/2014/main" id="{2E0E3AD4-2424-D2C1-8B1F-6D09781C818F}"/>
                </a:ext>
              </a:extLst>
            </p:cNvPr>
            <p:cNvSpPr>
              <a:spLocks/>
            </p:cNvSpPr>
            <p:nvPr/>
          </p:nvSpPr>
          <p:spPr bwMode="invGray">
            <a:xfrm>
              <a:off x="3595" y="1489"/>
              <a:ext cx="1829" cy="1008"/>
            </a:xfrm>
            <a:custGeom>
              <a:avLst/>
              <a:gdLst>
                <a:gd name="T0" fmla="*/ 0 w 21912"/>
                <a:gd name="T1" fmla="*/ 0 h 43200"/>
                <a:gd name="T2" fmla="*/ 0 w 21912"/>
                <a:gd name="T3" fmla="*/ 0 h 43200"/>
                <a:gd name="T4" fmla="*/ 0 w 21912"/>
                <a:gd name="T5" fmla="*/ 0 h 432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912" h="43200" fill="none" extrusionOk="0">
                  <a:moveTo>
                    <a:pt x="300" y="0"/>
                  </a:moveTo>
                  <a:cubicBezTo>
                    <a:pt x="304" y="0"/>
                    <a:pt x="308" y="-1"/>
                    <a:pt x="312" y="0"/>
                  </a:cubicBezTo>
                  <a:cubicBezTo>
                    <a:pt x="12241" y="0"/>
                    <a:pt x="21912" y="9670"/>
                    <a:pt x="21912" y="21600"/>
                  </a:cubicBezTo>
                  <a:cubicBezTo>
                    <a:pt x="21912" y="33529"/>
                    <a:pt x="12241" y="43200"/>
                    <a:pt x="312" y="43200"/>
                  </a:cubicBezTo>
                  <a:cubicBezTo>
                    <a:pt x="207" y="43200"/>
                    <a:pt x="103" y="43199"/>
                    <a:pt x="0" y="43197"/>
                  </a:cubicBezTo>
                </a:path>
                <a:path w="21912" h="43200" stroke="0" extrusionOk="0">
                  <a:moveTo>
                    <a:pt x="300" y="0"/>
                  </a:moveTo>
                  <a:cubicBezTo>
                    <a:pt x="304" y="0"/>
                    <a:pt x="308" y="-1"/>
                    <a:pt x="312" y="0"/>
                  </a:cubicBezTo>
                  <a:cubicBezTo>
                    <a:pt x="12241" y="0"/>
                    <a:pt x="21912" y="9670"/>
                    <a:pt x="21912" y="21600"/>
                  </a:cubicBezTo>
                  <a:cubicBezTo>
                    <a:pt x="21912" y="33529"/>
                    <a:pt x="12241" y="43200"/>
                    <a:pt x="312" y="43200"/>
                  </a:cubicBezTo>
                  <a:cubicBezTo>
                    <a:pt x="207" y="43200"/>
                    <a:pt x="103" y="43199"/>
                    <a:pt x="0" y="43197"/>
                  </a:cubicBezTo>
                  <a:lnTo>
                    <a:pt x="312" y="21600"/>
                  </a:lnTo>
                  <a:lnTo>
                    <a:pt x="30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rgbClr val="66330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" name="Arc 3">
              <a:extLst>
                <a:ext uri="{FF2B5EF4-FFF2-40B4-BE49-F238E27FC236}">
                  <a16:creationId xmlns:a16="http://schemas.microsoft.com/office/drawing/2014/main" id="{4F2E67EA-9AF3-9FBB-3054-5BC0716FBB7E}"/>
                </a:ext>
              </a:extLst>
            </p:cNvPr>
            <p:cNvSpPr>
              <a:spLocks/>
            </p:cNvSpPr>
            <p:nvPr/>
          </p:nvSpPr>
          <p:spPr bwMode="invGray">
            <a:xfrm>
              <a:off x="3548" y="1593"/>
              <a:ext cx="1831" cy="800"/>
            </a:xfrm>
            <a:custGeom>
              <a:avLst/>
              <a:gdLst>
                <a:gd name="T0" fmla="*/ 0 w 21924"/>
                <a:gd name="T1" fmla="*/ 0 h 43200"/>
                <a:gd name="T2" fmla="*/ 0 w 21924"/>
                <a:gd name="T3" fmla="*/ 0 h 43200"/>
                <a:gd name="T4" fmla="*/ 0 w 21924"/>
                <a:gd name="T5" fmla="*/ 0 h 432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924" h="43200" fill="none" extrusionOk="0">
                  <a:moveTo>
                    <a:pt x="312" y="0"/>
                  </a:moveTo>
                  <a:cubicBezTo>
                    <a:pt x="316" y="0"/>
                    <a:pt x="320" y="-1"/>
                    <a:pt x="324" y="0"/>
                  </a:cubicBezTo>
                  <a:cubicBezTo>
                    <a:pt x="12253" y="0"/>
                    <a:pt x="21924" y="9670"/>
                    <a:pt x="21924" y="21600"/>
                  </a:cubicBezTo>
                  <a:cubicBezTo>
                    <a:pt x="21924" y="33529"/>
                    <a:pt x="12253" y="43200"/>
                    <a:pt x="324" y="43200"/>
                  </a:cubicBezTo>
                  <a:cubicBezTo>
                    <a:pt x="215" y="43200"/>
                    <a:pt x="107" y="43199"/>
                    <a:pt x="0" y="43197"/>
                  </a:cubicBezTo>
                </a:path>
                <a:path w="21924" h="43200" stroke="0" extrusionOk="0">
                  <a:moveTo>
                    <a:pt x="312" y="0"/>
                  </a:moveTo>
                  <a:cubicBezTo>
                    <a:pt x="316" y="0"/>
                    <a:pt x="320" y="-1"/>
                    <a:pt x="324" y="0"/>
                  </a:cubicBezTo>
                  <a:cubicBezTo>
                    <a:pt x="12253" y="0"/>
                    <a:pt x="21924" y="9670"/>
                    <a:pt x="21924" y="21600"/>
                  </a:cubicBezTo>
                  <a:cubicBezTo>
                    <a:pt x="21924" y="33529"/>
                    <a:pt x="12253" y="43200"/>
                    <a:pt x="324" y="43200"/>
                  </a:cubicBezTo>
                  <a:cubicBezTo>
                    <a:pt x="215" y="43200"/>
                    <a:pt x="107" y="43199"/>
                    <a:pt x="0" y="43197"/>
                  </a:cubicBezTo>
                  <a:lnTo>
                    <a:pt x="324" y="21600"/>
                  </a:lnTo>
                  <a:lnTo>
                    <a:pt x="312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rgbClr val="89440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" name="Arc 4">
              <a:extLst>
                <a:ext uri="{FF2B5EF4-FFF2-40B4-BE49-F238E27FC236}">
                  <a16:creationId xmlns:a16="http://schemas.microsoft.com/office/drawing/2014/main" id="{ACB1BAA0-7901-B8F1-5AE1-6D4D95DB88D8}"/>
                </a:ext>
              </a:extLst>
            </p:cNvPr>
            <p:cNvSpPr>
              <a:spLocks/>
            </p:cNvSpPr>
            <p:nvPr/>
          </p:nvSpPr>
          <p:spPr bwMode="invGray">
            <a:xfrm>
              <a:off x="3521" y="1732"/>
              <a:ext cx="1830" cy="522"/>
            </a:xfrm>
            <a:custGeom>
              <a:avLst/>
              <a:gdLst>
                <a:gd name="T0" fmla="*/ 0 w 21925"/>
                <a:gd name="T1" fmla="*/ 0 h 43200"/>
                <a:gd name="T2" fmla="*/ 0 w 21925"/>
                <a:gd name="T3" fmla="*/ 0 h 43200"/>
                <a:gd name="T4" fmla="*/ 0 w 21925"/>
                <a:gd name="T5" fmla="*/ 0 h 432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925" h="43200" fill="none" extrusionOk="0">
                  <a:moveTo>
                    <a:pt x="313" y="0"/>
                  </a:moveTo>
                  <a:cubicBezTo>
                    <a:pt x="317" y="0"/>
                    <a:pt x="321" y="-1"/>
                    <a:pt x="325" y="0"/>
                  </a:cubicBezTo>
                  <a:cubicBezTo>
                    <a:pt x="12254" y="0"/>
                    <a:pt x="21925" y="9670"/>
                    <a:pt x="21925" y="21600"/>
                  </a:cubicBezTo>
                  <a:cubicBezTo>
                    <a:pt x="21925" y="33529"/>
                    <a:pt x="12254" y="43200"/>
                    <a:pt x="325" y="43200"/>
                  </a:cubicBezTo>
                  <a:cubicBezTo>
                    <a:pt x="216" y="43200"/>
                    <a:pt x="108" y="43199"/>
                    <a:pt x="0" y="43197"/>
                  </a:cubicBezTo>
                </a:path>
                <a:path w="21925" h="43200" stroke="0" extrusionOk="0">
                  <a:moveTo>
                    <a:pt x="313" y="0"/>
                  </a:moveTo>
                  <a:cubicBezTo>
                    <a:pt x="317" y="0"/>
                    <a:pt x="321" y="-1"/>
                    <a:pt x="325" y="0"/>
                  </a:cubicBezTo>
                  <a:cubicBezTo>
                    <a:pt x="12254" y="0"/>
                    <a:pt x="21925" y="9670"/>
                    <a:pt x="21925" y="21600"/>
                  </a:cubicBezTo>
                  <a:cubicBezTo>
                    <a:pt x="21925" y="33529"/>
                    <a:pt x="12254" y="43200"/>
                    <a:pt x="325" y="43200"/>
                  </a:cubicBezTo>
                  <a:cubicBezTo>
                    <a:pt x="216" y="43200"/>
                    <a:pt x="108" y="43199"/>
                    <a:pt x="0" y="43197"/>
                  </a:cubicBezTo>
                  <a:lnTo>
                    <a:pt x="325" y="21600"/>
                  </a:lnTo>
                  <a:lnTo>
                    <a:pt x="313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rgbClr val="B75B0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" name="AutoShape 5">
              <a:extLst>
                <a:ext uri="{FF2B5EF4-FFF2-40B4-BE49-F238E27FC236}">
                  <a16:creationId xmlns:a16="http://schemas.microsoft.com/office/drawing/2014/main" id="{A728EE6D-B02F-2EC3-4830-DC890F155500}"/>
                </a:ext>
              </a:extLst>
            </p:cNvPr>
            <p:cNvSpPr>
              <a:spLocks noChangeArrowheads="1"/>
            </p:cNvSpPr>
            <p:nvPr/>
          </p:nvSpPr>
          <p:spPr bwMode="invGray">
            <a:xfrm>
              <a:off x="288" y="1940"/>
              <a:ext cx="4988" cy="104"/>
            </a:xfrm>
            <a:prstGeom prst="roundRect">
              <a:avLst>
                <a:gd name="adj" fmla="val 49995"/>
              </a:avLst>
            </a:prstGeom>
            <a:gradFill rotWithShape="0">
              <a:gsLst>
                <a:gs pos="0">
                  <a:srgbClr val="000000"/>
                </a:gs>
                <a:gs pos="20000">
                  <a:srgbClr val="000040"/>
                </a:gs>
                <a:gs pos="50000">
                  <a:srgbClr val="400040"/>
                </a:gs>
                <a:gs pos="75000">
                  <a:srgbClr val="8F0040"/>
                </a:gs>
                <a:gs pos="89999">
                  <a:srgbClr val="F27300"/>
                </a:gs>
                <a:gs pos="100000">
                  <a:srgbClr val="FFBF00"/>
                </a:gs>
              </a:gsLst>
              <a:lin ang="0" scaled="1"/>
            </a:gradFill>
            <a:ln>
              <a:noFill/>
            </a:ln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defRPr/>
              </a:pPr>
              <a:endParaRPr lang="en-US" altLang="en-US"/>
            </a:p>
          </p:txBody>
        </p:sp>
      </p:grpSp>
      <p:sp>
        <p:nvSpPr>
          <p:cNvPr id="3079" name="Rectangle 7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44780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080" name="Rectangle 8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7338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7" name="Date Placeholder 9">
            <a:extLst>
              <a:ext uri="{FF2B5EF4-FFF2-40B4-BE49-F238E27FC236}">
                <a16:creationId xmlns:a16="http://schemas.microsoft.com/office/drawing/2014/main" id="{1F4318B5-BC63-100D-28CC-4A2117416B44}"/>
              </a:ext>
            </a:extLst>
          </p:cNvPr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10">
            <a:extLst>
              <a:ext uri="{FF2B5EF4-FFF2-40B4-BE49-F238E27FC236}">
                <a16:creationId xmlns:a16="http://schemas.microsoft.com/office/drawing/2014/main" id="{27FE9EF2-118A-FFC1-6293-3DCB23DA8B8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11">
            <a:extLst>
              <a:ext uri="{FF2B5EF4-FFF2-40B4-BE49-F238E27FC236}">
                <a16:creationId xmlns:a16="http://schemas.microsoft.com/office/drawing/2014/main" id="{B4125F32-49E6-54FF-9561-3CA9CF98AE1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25527B-F123-4D40-A012-7D26EAD7930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174060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9">
            <a:extLst>
              <a:ext uri="{FF2B5EF4-FFF2-40B4-BE49-F238E27FC236}">
                <a16:creationId xmlns:a16="http://schemas.microsoft.com/office/drawing/2014/main" id="{684887BB-B81D-65A2-9EEA-9ED82E31D3D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0">
            <a:extLst>
              <a:ext uri="{FF2B5EF4-FFF2-40B4-BE49-F238E27FC236}">
                <a16:creationId xmlns:a16="http://schemas.microsoft.com/office/drawing/2014/main" id="{4360BE57-BA09-BB5E-03B4-BD7F0D55439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1">
            <a:extLst>
              <a:ext uri="{FF2B5EF4-FFF2-40B4-BE49-F238E27FC236}">
                <a16:creationId xmlns:a16="http://schemas.microsoft.com/office/drawing/2014/main" id="{6FC06EA4-1124-2DE6-0749-488A5159A6A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29CDC55-7849-144D-B8E1-06468F45BCA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040412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381000"/>
            <a:ext cx="1943100" cy="57912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381000"/>
            <a:ext cx="5676900" cy="57912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9">
            <a:extLst>
              <a:ext uri="{FF2B5EF4-FFF2-40B4-BE49-F238E27FC236}">
                <a16:creationId xmlns:a16="http://schemas.microsoft.com/office/drawing/2014/main" id="{5D428BEE-23F8-2494-34A9-44BDEC91450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0">
            <a:extLst>
              <a:ext uri="{FF2B5EF4-FFF2-40B4-BE49-F238E27FC236}">
                <a16:creationId xmlns:a16="http://schemas.microsoft.com/office/drawing/2014/main" id="{EA43B322-6856-5883-423A-72E180602C4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1">
            <a:extLst>
              <a:ext uri="{FF2B5EF4-FFF2-40B4-BE49-F238E27FC236}">
                <a16:creationId xmlns:a16="http://schemas.microsoft.com/office/drawing/2014/main" id="{B3903522-A9F8-51AB-CE80-D35650313D0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FBC1236-9312-8444-879A-660F8DC1F8F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834734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81000"/>
            <a:ext cx="77724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hart Placeholder 2"/>
          <p:cNvSpPr>
            <a:spLocks noGrp="1"/>
          </p:cNvSpPr>
          <p:nvPr>
            <p:ph type="chart" idx="1"/>
          </p:nvPr>
        </p:nvSpPr>
        <p:spPr>
          <a:xfrm>
            <a:off x="685800" y="2057400"/>
            <a:ext cx="7772400" cy="4114800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4" name="Rectangle 9">
            <a:extLst>
              <a:ext uri="{FF2B5EF4-FFF2-40B4-BE49-F238E27FC236}">
                <a16:creationId xmlns:a16="http://schemas.microsoft.com/office/drawing/2014/main" id="{DD082556-FBC9-7978-8E1B-81F7B687C82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0">
            <a:extLst>
              <a:ext uri="{FF2B5EF4-FFF2-40B4-BE49-F238E27FC236}">
                <a16:creationId xmlns:a16="http://schemas.microsoft.com/office/drawing/2014/main" id="{CC98711E-7592-75FD-F057-B1801DA63E0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1">
            <a:extLst>
              <a:ext uri="{FF2B5EF4-FFF2-40B4-BE49-F238E27FC236}">
                <a16:creationId xmlns:a16="http://schemas.microsoft.com/office/drawing/2014/main" id="{BFF55FEC-A8A6-C07F-E8DD-29D3CDD46C4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7678430-4F19-274E-800C-3B8ADF9430A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3899347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81000"/>
            <a:ext cx="77724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2057400"/>
            <a:ext cx="38100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057400"/>
            <a:ext cx="38100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9">
            <a:extLst>
              <a:ext uri="{FF2B5EF4-FFF2-40B4-BE49-F238E27FC236}">
                <a16:creationId xmlns:a16="http://schemas.microsoft.com/office/drawing/2014/main" id="{8C69D473-B303-DC71-9636-CE1A0F9B2BC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0">
            <a:extLst>
              <a:ext uri="{FF2B5EF4-FFF2-40B4-BE49-F238E27FC236}">
                <a16:creationId xmlns:a16="http://schemas.microsoft.com/office/drawing/2014/main" id="{CF9D03E1-7756-8CE8-A0AC-E27C794AFF7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1">
            <a:extLst>
              <a:ext uri="{FF2B5EF4-FFF2-40B4-BE49-F238E27FC236}">
                <a16:creationId xmlns:a16="http://schemas.microsoft.com/office/drawing/2014/main" id="{CE33F67D-BB4B-6CFA-FCE9-38652825029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E95F06B-C6BE-E045-9D07-67FFB9022DD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898467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9">
            <a:extLst>
              <a:ext uri="{FF2B5EF4-FFF2-40B4-BE49-F238E27FC236}">
                <a16:creationId xmlns:a16="http://schemas.microsoft.com/office/drawing/2014/main" id="{C10AFC36-D31A-58C6-8594-A911671A29B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0">
            <a:extLst>
              <a:ext uri="{FF2B5EF4-FFF2-40B4-BE49-F238E27FC236}">
                <a16:creationId xmlns:a16="http://schemas.microsoft.com/office/drawing/2014/main" id="{2129A2AA-42FC-A476-2AD1-442DB0018C6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1">
            <a:extLst>
              <a:ext uri="{FF2B5EF4-FFF2-40B4-BE49-F238E27FC236}">
                <a16:creationId xmlns:a16="http://schemas.microsoft.com/office/drawing/2014/main" id="{2389593F-F569-6200-E93D-286FA8C0D2F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AE455B0-5E3D-E64F-B424-81965824DAA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991148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9">
            <a:extLst>
              <a:ext uri="{FF2B5EF4-FFF2-40B4-BE49-F238E27FC236}">
                <a16:creationId xmlns:a16="http://schemas.microsoft.com/office/drawing/2014/main" id="{502C28B9-276F-1361-7C0D-582AEAD6740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0">
            <a:extLst>
              <a:ext uri="{FF2B5EF4-FFF2-40B4-BE49-F238E27FC236}">
                <a16:creationId xmlns:a16="http://schemas.microsoft.com/office/drawing/2014/main" id="{3908F512-146C-2A3F-D533-F3B4FE415DD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1">
            <a:extLst>
              <a:ext uri="{FF2B5EF4-FFF2-40B4-BE49-F238E27FC236}">
                <a16:creationId xmlns:a16="http://schemas.microsoft.com/office/drawing/2014/main" id="{5E451729-37D5-A629-3E1F-C118F23BD3D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328A2F-01DD-8042-A3C3-E31AE894E53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123387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0574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0574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9">
            <a:extLst>
              <a:ext uri="{FF2B5EF4-FFF2-40B4-BE49-F238E27FC236}">
                <a16:creationId xmlns:a16="http://schemas.microsoft.com/office/drawing/2014/main" id="{8314C190-7FB6-F895-531A-1332586F9BB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0">
            <a:extLst>
              <a:ext uri="{FF2B5EF4-FFF2-40B4-BE49-F238E27FC236}">
                <a16:creationId xmlns:a16="http://schemas.microsoft.com/office/drawing/2014/main" id="{94EEBB1A-BE9F-6BC6-CF46-55367987C86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1">
            <a:extLst>
              <a:ext uri="{FF2B5EF4-FFF2-40B4-BE49-F238E27FC236}">
                <a16:creationId xmlns:a16="http://schemas.microsoft.com/office/drawing/2014/main" id="{B0451B0B-DA87-3217-1C00-B2D8EBE01EC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7D50D4E-348A-C242-96C1-43DA4BAD656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272958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9">
            <a:extLst>
              <a:ext uri="{FF2B5EF4-FFF2-40B4-BE49-F238E27FC236}">
                <a16:creationId xmlns:a16="http://schemas.microsoft.com/office/drawing/2014/main" id="{E34ED061-D26D-6FE0-140B-24B367F5FD2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10">
            <a:extLst>
              <a:ext uri="{FF2B5EF4-FFF2-40B4-BE49-F238E27FC236}">
                <a16:creationId xmlns:a16="http://schemas.microsoft.com/office/drawing/2014/main" id="{C4500420-B9D5-6BF4-410B-D8D0C6C9B17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11">
            <a:extLst>
              <a:ext uri="{FF2B5EF4-FFF2-40B4-BE49-F238E27FC236}">
                <a16:creationId xmlns:a16="http://schemas.microsoft.com/office/drawing/2014/main" id="{E61A38C4-FECE-C449-866C-2F17ACB8577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A99E613-F78E-6745-9A16-99430F3D7DB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886828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9">
            <a:extLst>
              <a:ext uri="{FF2B5EF4-FFF2-40B4-BE49-F238E27FC236}">
                <a16:creationId xmlns:a16="http://schemas.microsoft.com/office/drawing/2014/main" id="{DDCF957D-9CB5-3FE4-4141-A7EC7DE87F0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10">
            <a:extLst>
              <a:ext uri="{FF2B5EF4-FFF2-40B4-BE49-F238E27FC236}">
                <a16:creationId xmlns:a16="http://schemas.microsoft.com/office/drawing/2014/main" id="{40B30E85-E88A-46B2-4EB8-DA198E415AE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1">
            <a:extLst>
              <a:ext uri="{FF2B5EF4-FFF2-40B4-BE49-F238E27FC236}">
                <a16:creationId xmlns:a16="http://schemas.microsoft.com/office/drawing/2014/main" id="{DB869A48-B9D5-6548-2D45-AF7C2A2ADA3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5F620EB-89DB-9247-BC19-EC232969492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868438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9">
            <a:extLst>
              <a:ext uri="{FF2B5EF4-FFF2-40B4-BE49-F238E27FC236}">
                <a16:creationId xmlns:a16="http://schemas.microsoft.com/office/drawing/2014/main" id="{CFDF220B-7514-9FF7-DC7A-7BCF74F02B5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10">
            <a:extLst>
              <a:ext uri="{FF2B5EF4-FFF2-40B4-BE49-F238E27FC236}">
                <a16:creationId xmlns:a16="http://schemas.microsoft.com/office/drawing/2014/main" id="{25BF49D4-3AE5-3AC5-4D8D-2AEB2D0F4EC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11">
            <a:extLst>
              <a:ext uri="{FF2B5EF4-FFF2-40B4-BE49-F238E27FC236}">
                <a16:creationId xmlns:a16="http://schemas.microsoft.com/office/drawing/2014/main" id="{4DAAC1E7-1F7D-288A-6902-72D134670D7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068EB0-7803-DE47-AFBC-7CB9C76FEEE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649358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9">
            <a:extLst>
              <a:ext uri="{FF2B5EF4-FFF2-40B4-BE49-F238E27FC236}">
                <a16:creationId xmlns:a16="http://schemas.microsoft.com/office/drawing/2014/main" id="{0181559F-E6D7-31A9-C184-BDC4EE47F4C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0">
            <a:extLst>
              <a:ext uri="{FF2B5EF4-FFF2-40B4-BE49-F238E27FC236}">
                <a16:creationId xmlns:a16="http://schemas.microsoft.com/office/drawing/2014/main" id="{656EE676-338D-BFCF-EF59-1D1A1E5C095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1">
            <a:extLst>
              <a:ext uri="{FF2B5EF4-FFF2-40B4-BE49-F238E27FC236}">
                <a16:creationId xmlns:a16="http://schemas.microsoft.com/office/drawing/2014/main" id="{32C02435-4274-8CB3-B459-366E5F418D0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C32BA72-DEE7-274B-BF6C-2CE71733563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678084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9">
            <a:extLst>
              <a:ext uri="{FF2B5EF4-FFF2-40B4-BE49-F238E27FC236}">
                <a16:creationId xmlns:a16="http://schemas.microsoft.com/office/drawing/2014/main" id="{C5B39D77-8ECC-256E-5FB9-2A074902162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0">
            <a:extLst>
              <a:ext uri="{FF2B5EF4-FFF2-40B4-BE49-F238E27FC236}">
                <a16:creationId xmlns:a16="http://schemas.microsoft.com/office/drawing/2014/main" id="{D860D75D-18CF-6781-357D-D8F3BED7E1D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1">
            <a:extLst>
              <a:ext uri="{FF2B5EF4-FFF2-40B4-BE49-F238E27FC236}">
                <a16:creationId xmlns:a16="http://schemas.microsoft.com/office/drawing/2014/main" id="{625C0B7E-4B33-3F05-0641-B0B7E859E93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C2787C9-8B10-F74A-A137-EEFB9B30E7F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346174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6">
            <a:extLst>
              <a:ext uri="{FF2B5EF4-FFF2-40B4-BE49-F238E27FC236}">
                <a16:creationId xmlns:a16="http://schemas.microsoft.com/office/drawing/2014/main" id="{712B05B6-72EF-93E6-166D-4A12B02E301E}"/>
              </a:ext>
            </a:extLst>
          </p:cNvPr>
          <p:cNvGrpSpPr>
            <a:grpSpLocks/>
          </p:cNvGrpSpPr>
          <p:nvPr/>
        </p:nvGrpSpPr>
        <p:grpSpPr bwMode="auto">
          <a:xfrm>
            <a:off x="457200" y="992188"/>
            <a:ext cx="8153400" cy="1600200"/>
            <a:chOff x="288" y="625"/>
            <a:chExt cx="5136" cy="1008"/>
          </a:xfrm>
        </p:grpSpPr>
        <p:sp>
          <p:nvSpPr>
            <p:cNvPr id="1032" name="Arc 2">
              <a:extLst>
                <a:ext uri="{FF2B5EF4-FFF2-40B4-BE49-F238E27FC236}">
                  <a16:creationId xmlns:a16="http://schemas.microsoft.com/office/drawing/2014/main" id="{505E2AC5-8B52-AD8B-DB62-B6B47F0CEEC4}"/>
                </a:ext>
              </a:extLst>
            </p:cNvPr>
            <p:cNvSpPr>
              <a:spLocks/>
            </p:cNvSpPr>
            <p:nvPr/>
          </p:nvSpPr>
          <p:spPr bwMode="invGray">
            <a:xfrm>
              <a:off x="3595" y="625"/>
              <a:ext cx="1829" cy="1008"/>
            </a:xfrm>
            <a:custGeom>
              <a:avLst/>
              <a:gdLst>
                <a:gd name="T0" fmla="*/ 0 w 21912"/>
                <a:gd name="T1" fmla="*/ 0 h 43200"/>
                <a:gd name="T2" fmla="*/ 0 w 21912"/>
                <a:gd name="T3" fmla="*/ 0 h 43200"/>
                <a:gd name="T4" fmla="*/ 0 w 21912"/>
                <a:gd name="T5" fmla="*/ 0 h 432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912" h="43200" fill="none" extrusionOk="0">
                  <a:moveTo>
                    <a:pt x="300" y="0"/>
                  </a:moveTo>
                  <a:cubicBezTo>
                    <a:pt x="304" y="0"/>
                    <a:pt x="308" y="-1"/>
                    <a:pt x="312" y="0"/>
                  </a:cubicBezTo>
                  <a:cubicBezTo>
                    <a:pt x="12241" y="0"/>
                    <a:pt x="21912" y="9670"/>
                    <a:pt x="21912" y="21600"/>
                  </a:cubicBezTo>
                  <a:cubicBezTo>
                    <a:pt x="21912" y="33529"/>
                    <a:pt x="12241" y="43200"/>
                    <a:pt x="312" y="43200"/>
                  </a:cubicBezTo>
                  <a:cubicBezTo>
                    <a:pt x="207" y="43200"/>
                    <a:pt x="103" y="43199"/>
                    <a:pt x="0" y="43197"/>
                  </a:cubicBezTo>
                </a:path>
                <a:path w="21912" h="43200" stroke="0" extrusionOk="0">
                  <a:moveTo>
                    <a:pt x="300" y="0"/>
                  </a:moveTo>
                  <a:cubicBezTo>
                    <a:pt x="304" y="0"/>
                    <a:pt x="308" y="-1"/>
                    <a:pt x="312" y="0"/>
                  </a:cubicBezTo>
                  <a:cubicBezTo>
                    <a:pt x="12241" y="0"/>
                    <a:pt x="21912" y="9670"/>
                    <a:pt x="21912" y="21600"/>
                  </a:cubicBezTo>
                  <a:cubicBezTo>
                    <a:pt x="21912" y="33529"/>
                    <a:pt x="12241" y="43200"/>
                    <a:pt x="312" y="43200"/>
                  </a:cubicBezTo>
                  <a:cubicBezTo>
                    <a:pt x="207" y="43200"/>
                    <a:pt x="103" y="43199"/>
                    <a:pt x="0" y="43197"/>
                  </a:cubicBezTo>
                  <a:lnTo>
                    <a:pt x="312" y="21600"/>
                  </a:lnTo>
                  <a:lnTo>
                    <a:pt x="30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rgbClr val="66330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" name="Arc 3">
              <a:extLst>
                <a:ext uri="{FF2B5EF4-FFF2-40B4-BE49-F238E27FC236}">
                  <a16:creationId xmlns:a16="http://schemas.microsoft.com/office/drawing/2014/main" id="{812EB9F0-4BA2-E9EE-FBD7-36EB696B6B5B}"/>
                </a:ext>
              </a:extLst>
            </p:cNvPr>
            <p:cNvSpPr>
              <a:spLocks/>
            </p:cNvSpPr>
            <p:nvPr/>
          </p:nvSpPr>
          <p:spPr bwMode="invGray">
            <a:xfrm>
              <a:off x="3548" y="729"/>
              <a:ext cx="1831" cy="800"/>
            </a:xfrm>
            <a:custGeom>
              <a:avLst/>
              <a:gdLst>
                <a:gd name="T0" fmla="*/ 0 w 21924"/>
                <a:gd name="T1" fmla="*/ 0 h 43200"/>
                <a:gd name="T2" fmla="*/ 0 w 21924"/>
                <a:gd name="T3" fmla="*/ 0 h 43200"/>
                <a:gd name="T4" fmla="*/ 0 w 21924"/>
                <a:gd name="T5" fmla="*/ 0 h 432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924" h="43200" fill="none" extrusionOk="0">
                  <a:moveTo>
                    <a:pt x="312" y="0"/>
                  </a:moveTo>
                  <a:cubicBezTo>
                    <a:pt x="316" y="0"/>
                    <a:pt x="320" y="-1"/>
                    <a:pt x="324" y="0"/>
                  </a:cubicBezTo>
                  <a:cubicBezTo>
                    <a:pt x="12253" y="0"/>
                    <a:pt x="21924" y="9670"/>
                    <a:pt x="21924" y="21600"/>
                  </a:cubicBezTo>
                  <a:cubicBezTo>
                    <a:pt x="21924" y="33529"/>
                    <a:pt x="12253" y="43200"/>
                    <a:pt x="324" y="43200"/>
                  </a:cubicBezTo>
                  <a:cubicBezTo>
                    <a:pt x="215" y="43200"/>
                    <a:pt x="107" y="43199"/>
                    <a:pt x="0" y="43197"/>
                  </a:cubicBezTo>
                </a:path>
                <a:path w="21924" h="43200" stroke="0" extrusionOk="0">
                  <a:moveTo>
                    <a:pt x="312" y="0"/>
                  </a:moveTo>
                  <a:cubicBezTo>
                    <a:pt x="316" y="0"/>
                    <a:pt x="320" y="-1"/>
                    <a:pt x="324" y="0"/>
                  </a:cubicBezTo>
                  <a:cubicBezTo>
                    <a:pt x="12253" y="0"/>
                    <a:pt x="21924" y="9670"/>
                    <a:pt x="21924" y="21600"/>
                  </a:cubicBezTo>
                  <a:cubicBezTo>
                    <a:pt x="21924" y="33529"/>
                    <a:pt x="12253" y="43200"/>
                    <a:pt x="324" y="43200"/>
                  </a:cubicBezTo>
                  <a:cubicBezTo>
                    <a:pt x="215" y="43200"/>
                    <a:pt x="107" y="43199"/>
                    <a:pt x="0" y="43197"/>
                  </a:cubicBezTo>
                  <a:lnTo>
                    <a:pt x="324" y="21600"/>
                  </a:lnTo>
                  <a:lnTo>
                    <a:pt x="312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rgbClr val="89440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" name="Arc 4">
              <a:extLst>
                <a:ext uri="{FF2B5EF4-FFF2-40B4-BE49-F238E27FC236}">
                  <a16:creationId xmlns:a16="http://schemas.microsoft.com/office/drawing/2014/main" id="{64C9C1DB-3290-A9D7-6351-E9A961919F03}"/>
                </a:ext>
              </a:extLst>
            </p:cNvPr>
            <p:cNvSpPr>
              <a:spLocks/>
            </p:cNvSpPr>
            <p:nvPr/>
          </p:nvSpPr>
          <p:spPr bwMode="invGray">
            <a:xfrm>
              <a:off x="3521" y="868"/>
              <a:ext cx="1830" cy="522"/>
            </a:xfrm>
            <a:custGeom>
              <a:avLst/>
              <a:gdLst>
                <a:gd name="T0" fmla="*/ 0 w 21925"/>
                <a:gd name="T1" fmla="*/ 0 h 43200"/>
                <a:gd name="T2" fmla="*/ 0 w 21925"/>
                <a:gd name="T3" fmla="*/ 0 h 43200"/>
                <a:gd name="T4" fmla="*/ 0 w 21925"/>
                <a:gd name="T5" fmla="*/ 0 h 432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925" h="43200" fill="none" extrusionOk="0">
                  <a:moveTo>
                    <a:pt x="313" y="0"/>
                  </a:moveTo>
                  <a:cubicBezTo>
                    <a:pt x="317" y="0"/>
                    <a:pt x="321" y="-1"/>
                    <a:pt x="325" y="0"/>
                  </a:cubicBezTo>
                  <a:cubicBezTo>
                    <a:pt x="12254" y="0"/>
                    <a:pt x="21925" y="9670"/>
                    <a:pt x="21925" y="21600"/>
                  </a:cubicBezTo>
                  <a:cubicBezTo>
                    <a:pt x="21925" y="33529"/>
                    <a:pt x="12254" y="43200"/>
                    <a:pt x="325" y="43200"/>
                  </a:cubicBezTo>
                  <a:cubicBezTo>
                    <a:pt x="216" y="43200"/>
                    <a:pt x="108" y="43199"/>
                    <a:pt x="0" y="43197"/>
                  </a:cubicBezTo>
                </a:path>
                <a:path w="21925" h="43200" stroke="0" extrusionOk="0">
                  <a:moveTo>
                    <a:pt x="313" y="0"/>
                  </a:moveTo>
                  <a:cubicBezTo>
                    <a:pt x="317" y="0"/>
                    <a:pt x="321" y="-1"/>
                    <a:pt x="325" y="0"/>
                  </a:cubicBezTo>
                  <a:cubicBezTo>
                    <a:pt x="12254" y="0"/>
                    <a:pt x="21925" y="9670"/>
                    <a:pt x="21925" y="21600"/>
                  </a:cubicBezTo>
                  <a:cubicBezTo>
                    <a:pt x="21925" y="33529"/>
                    <a:pt x="12254" y="43200"/>
                    <a:pt x="325" y="43200"/>
                  </a:cubicBezTo>
                  <a:cubicBezTo>
                    <a:pt x="216" y="43200"/>
                    <a:pt x="108" y="43199"/>
                    <a:pt x="0" y="43197"/>
                  </a:cubicBezTo>
                  <a:lnTo>
                    <a:pt x="325" y="21600"/>
                  </a:lnTo>
                  <a:lnTo>
                    <a:pt x="313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rgbClr val="B75B0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" name="AutoShape 5">
              <a:extLst>
                <a:ext uri="{FF2B5EF4-FFF2-40B4-BE49-F238E27FC236}">
                  <a16:creationId xmlns:a16="http://schemas.microsoft.com/office/drawing/2014/main" id="{89FF33F0-5685-6A72-DB56-E5A76BFF5D2F}"/>
                </a:ext>
              </a:extLst>
            </p:cNvPr>
            <p:cNvSpPr>
              <a:spLocks noChangeArrowheads="1"/>
            </p:cNvSpPr>
            <p:nvPr/>
          </p:nvSpPr>
          <p:spPr bwMode="invGray">
            <a:xfrm>
              <a:off x="288" y="1076"/>
              <a:ext cx="4988" cy="104"/>
            </a:xfrm>
            <a:prstGeom prst="roundRect">
              <a:avLst>
                <a:gd name="adj" fmla="val 49995"/>
              </a:avLst>
            </a:prstGeom>
            <a:gradFill rotWithShape="0">
              <a:gsLst>
                <a:gs pos="0">
                  <a:srgbClr val="000000"/>
                </a:gs>
                <a:gs pos="20000">
                  <a:srgbClr val="000040"/>
                </a:gs>
                <a:gs pos="50000">
                  <a:srgbClr val="400040"/>
                </a:gs>
                <a:gs pos="75000">
                  <a:srgbClr val="8F0040"/>
                </a:gs>
                <a:gs pos="89999">
                  <a:srgbClr val="F27300"/>
                </a:gs>
                <a:gs pos="100000">
                  <a:srgbClr val="FFBF00"/>
                </a:gs>
              </a:gsLst>
              <a:lin ang="0" scaled="1"/>
            </a:gradFill>
            <a:ln>
              <a:noFill/>
            </a:ln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defRPr/>
              </a:pPr>
              <a:endParaRPr lang="en-US" altLang="en-US"/>
            </a:p>
          </p:txBody>
        </p:sp>
      </p:grpSp>
      <p:sp>
        <p:nvSpPr>
          <p:cNvPr id="1027" name="Rectangle 7">
            <a:extLst>
              <a:ext uri="{FF2B5EF4-FFF2-40B4-BE49-F238E27FC236}">
                <a16:creationId xmlns:a16="http://schemas.microsoft.com/office/drawing/2014/main" id="{D1EE3ECB-9482-AD5B-ADED-4DFF1608CB0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3810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75" tIns="46038" rIns="92075" bIns="46038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8" name="Rectangle 8">
            <a:extLst>
              <a:ext uri="{FF2B5EF4-FFF2-40B4-BE49-F238E27FC236}">
                <a16:creationId xmlns:a16="http://schemas.microsoft.com/office/drawing/2014/main" id="{CE3AE3B5-0E10-3769-6B3B-CBDD384B9B4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20574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33" name="Rectangle 9">
            <a:extLst>
              <a:ext uri="{FF2B5EF4-FFF2-40B4-BE49-F238E27FC236}">
                <a16:creationId xmlns:a16="http://schemas.microsoft.com/office/drawing/2014/main" id="{13E2E305-5041-DFAA-9998-0AD8FA833C9C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3246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4" name="Rectangle 10">
            <a:extLst>
              <a:ext uri="{FF2B5EF4-FFF2-40B4-BE49-F238E27FC236}">
                <a16:creationId xmlns:a16="http://schemas.microsoft.com/office/drawing/2014/main" id="{2AF3D42B-8534-87E8-A91F-E62C3A96C225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3246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5" name="Rectangle 11">
            <a:extLst>
              <a:ext uri="{FF2B5EF4-FFF2-40B4-BE49-F238E27FC236}">
                <a16:creationId xmlns:a16="http://schemas.microsoft.com/office/drawing/2014/main" id="{AA3C100E-C011-5E5C-B3FE-5D722778AD12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3246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5501C364-3ABC-344F-BA4B-BA7155FB6D3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731" r:id="rId1"/>
    <p:sldLayoutId id="2147483719" r:id="rId2"/>
    <p:sldLayoutId id="2147483720" r:id="rId3"/>
    <p:sldLayoutId id="2147483721" r:id="rId4"/>
    <p:sldLayoutId id="2147483722" r:id="rId5"/>
    <p:sldLayoutId id="2147483723" r:id="rId6"/>
    <p:sldLayoutId id="2147483724" r:id="rId7"/>
    <p:sldLayoutId id="2147483725" r:id="rId8"/>
    <p:sldLayoutId id="2147483726" r:id="rId9"/>
    <p:sldLayoutId id="2147483727" r:id="rId10"/>
    <p:sldLayoutId id="2147483728" r:id="rId11"/>
    <p:sldLayoutId id="2147483729" r:id="rId12"/>
    <p:sldLayoutId id="2147483730" r:id="rId13"/>
  </p:sldLayoutIdLst>
  <p:txStyles>
    <p:titleStyle>
      <a:lvl1pPr algn="r" rtl="0" eaLnBrk="0" fontAlgn="base" hangingPunct="0">
        <a:spcBef>
          <a:spcPct val="0"/>
        </a:spcBef>
        <a:spcAft>
          <a:spcPct val="0"/>
        </a:spcAft>
        <a:defRPr sz="4400" i="1">
          <a:solidFill>
            <a:schemeClr val="tx2"/>
          </a:solidFill>
          <a:latin typeface="+mj-lt"/>
          <a:ea typeface="+mj-ea"/>
          <a:cs typeface="+mj-cs"/>
        </a:defRPr>
      </a:lvl1pPr>
      <a:lvl2pPr algn="r" rtl="0" eaLnBrk="0" fontAlgn="base" hangingPunct="0">
        <a:spcBef>
          <a:spcPct val="0"/>
        </a:spcBef>
        <a:spcAft>
          <a:spcPct val="0"/>
        </a:spcAft>
        <a:defRPr sz="4400" i="1">
          <a:solidFill>
            <a:schemeClr val="tx2"/>
          </a:solidFill>
          <a:latin typeface="Times New Roman" pitchFamily="18" charset="0"/>
        </a:defRPr>
      </a:lvl2pPr>
      <a:lvl3pPr algn="r" rtl="0" eaLnBrk="0" fontAlgn="base" hangingPunct="0">
        <a:spcBef>
          <a:spcPct val="0"/>
        </a:spcBef>
        <a:spcAft>
          <a:spcPct val="0"/>
        </a:spcAft>
        <a:defRPr sz="4400" i="1">
          <a:solidFill>
            <a:schemeClr val="tx2"/>
          </a:solidFill>
          <a:latin typeface="Times New Roman" pitchFamily="18" charset="0"/>
        </a:defRPr>
      </a:lvl3pPr>
      <a:lvl4pPr algn="r" rtl="0" eaLnBrk="0" fontAlgn="base" hangingPunct="0">
        <a:spcBef>
          <a:spcPct val="0"/>
        </a:spcBef>
        <a:spcAft>
          <a:spcPct val="0"/>
        </a:spcAft>
        <a:defRPr sz="4400" i="1">
          <a:solidFill>
            <a:schemeClr val="tx2"/>
          </a:solidFill>
          <a:latin typeface="Times New Roman" pitchFamily="18" charset="0"/>
        </a:defRPr>
      </a:lvl4pPr>
      <a:lvl5pPr algn="r" rtl="0" eaLnBrk="0" fontAlgn="base" hangingPunct="0">
        <a:spcBef>
          <a:spcPct val="0"/>
        </a:spcBef>
        <a:spcAft>
          <a:spcPct val="0"/>
        </a:spcAft>
        <a:defRPr sz="4400" i="1">
          <a:solidFill>
            <a:schemeClr val="tx2"/>
          </a:solidFill>
          <a:latin typeface="Times New Roman" pitchFamily="18" charset="0"/>
        </a:defRPr>
      </a:lvl5pPr>
      <a:lvl6pPr marL="457200" algn="r" rtl="0" eaLnBrk="0" fontAlgn="base" hangingPunct="0">
        <a:spcBef>
          <a:spcPct val="0"/>
        </a:spcBef>
        <a:spcAft>
          <a:spcPct val="0"/>
        </a:spcAft>
        <a:defRPr sz="4400" i="1">
          <a:solidFill>
            <a:schemeClr val="tx2"/>
          </a:solidFill>
          <a:latin typeface="Times New Roman" pitchFamily="18" charset="0"/>
        </a:defRPr>
      </a:lvl6pPr>
      <a:lvl7pPr marL="914400" algn="r" rtl="0" eaLnBrk="0" fontAlgn="base" hangingPunct="0">
        <a:spcBef>
          <a:spcPct val="0"/>
        </a:spcBef>
        <a:spcAft>
          <a:spcPct val="0"/>
        </a:spcAft>
        <a:defRPr sz="4400" i="1">
          <a:solidFill>
            <a:schemeClr val="tx2"/>
          </a:solidFill>
          <a:latin typeface="Times New Roman" pitchFamily="18" charset="0"/>
        </a:defRPr>
      </a:lvl7pPr>
      <a:lvl8pPr marL="1371600" algn="r" rtl="0" eaLnBrk="0" fontAlgn="base" hangingPunct="0">
        <a:spcBef>
          <a:spcPct val="0"/>
        </a:spcBef>
        <a:spcAft>
          <a:spcPct val="0"/>
        </a:spcAft>
        <a:defRPr sz="4400" i="1">
          <a:solidFill>
            <a:schemeClr val="tx2"/>
          </a:solidFill>
          <a:latin typeface="Times New Roman" pitchFamily="18" charset="0"/>
        </a:defRPr>
      </a:lvl8pPr>
      <a:lvl9pPr marL="1828800" algn="r" rtl="0" eaLnBrk="0" fontAlgn="base" hangingPunct="0">
        <a:spcBef>
          <a:spcPct val="0"/>
        </a:spcBef>
        <a:spcAft>
          <a:spcPct val="0"/>
        </a:spcAft>
        <a:defRPr sz="4400" i="1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•"/>
        <a:defRPr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•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•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•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•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oleObject" Target="../embeddings/oleObject1.bin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oleObject" Target="../embeddings/oleObject2.bin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>
            <a:extLst>
              <a:ext uri="{FF2B5EF4-FFF2-40B4-BE49-F238E27FC236}">
                <a16:creationId xmlns:a16="http://schemas.microsoft.com/office/drawing/2014/main" id="{06F8BF2A-53E6-1D31-6AE6-8705CA3F721A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en-US" altLang="en-US"/>
              <a:t>Symmetric Intrauterine </a:t>
            </a:r>
            <a:br>
              <a:rPr lang="en-US" altLang="en-US"/>
            </a:br>
            <a:r>
              <a:rPr lang="en-US" altLang="en-US"/>
              <a:t>Growth Restriction</a:t>
            </a:r>
          </a:p>
        </p:txBody>
      </p:sp>
      <p:sp>
        <p:nvSpPr>
          <p:cNvPr id="3075" name="Rectangle 3">
            <a:extLst>
              <a:ext uri="{FF2B5EF4-FFF2-40B4-BE49-F238E27FC236}">
                <a16:creationId xmlns:a16="http://schemas.microsoft.com/office/drawing/2014/main" id="{D756E8B7-F4FF-1682-26D9-06DF46B99310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altLang="en-US"/>
              <a:t>Eric H. Dellinger, MD</a:t>
            </a:r>
          </a:p>
          <a:p>
            <a:r>
              <a:rPr lang="en-US" altLang="en-US"/>
              <a:t>USCSOM-Greenville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">
            <a:extLst>
              <a:ext uri="{FF2B5EF4-FFF2-40B4-BE49-F238E27FC236}">
                <a16:creationId xmlns:a16="http://schemas.microsoft.com/office/drawing/2014/main" id="{58D4C301-A4F1-779E-974F-D569D563514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Candidates For Genetic Studies </a:t>
            </a:r>
          </a:p>
        </p:txBody>
      </p:sp>
      <p:sp>
        <p:nvSpPr>
          <p:cNvPr id="11267" name="Content Placeholder 2">
            <a:extLst>
              <a:ext uri="{FF2B5EF4-FFF2-40B4-BE49-F238E27FC236}">
                <a16:creationId xmlns:a16="http://schemas.microsoft.com/office/drawing/2014/main" id="{656878B1-2A94-DBF1-4E12-1B512EE01245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z="2800" dirty="0"/>
              <a:t>FGR before 32 weeks in the absence of an identifiable nongenetic cause </a:t>
            </a:r>
          </a:p>
          <a:p>
            <a:pPr marL="0" indent="0">
              <a:buFontTx/>
              <a:buNone/>
              <a:defRPr/>
            </a:pPr>
            <a:endParaRPr lang="en-US" altLang="en-US" sz="2800" dirty="0"/>
          </a:p>
          <a:p>
            <a:pPr>
              <a:defRPr/>
            </a:pPr>
            <a:r>
              <a:rPr lang="en-US" altLang="en-US" sz="2800" dirty="0"/>
              <a:t>FGR with major fetal structural abnormalities or ultrasound markers of aneuploidy</a:t>
            </a:r>
          </a:p>
          <a:p>
            <a:pPr marL="0" indent="0">
              <a:buFontTx/>
              <a:buNone/>
              <a:defRPr/>
            </a:pPr>
            <a:endParaRPr lang="en-US" altLang="en-US" sz="2800" dirty="0"/>
          </a:p>
          <a:p>
            <a:pPr>
              <a:defRPr/>
            </a:pPr>
            <a:r>
              <a:rPr lang="en-US" altLang="en-US" sz="2800" dirty="0"/>
              <a:t>FGR with polyhydramnios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>
            <a:extLst>
              <a:ext uri="{FF2B5EF4-FFF2-40B4-BE49-F238E27FC236}">
                <a16:creationId xmlns:a16="http://schemas.microsoft.com/office/drawing/2014/main" id="{8B82FD2A-0993-8176-547C-5C5FDD2C652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altLang="en-US"/>
              <a:t>Genetic Testing Modality 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148D332-0360-9217-2057-9FEEAD09F04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US" sz="2400" dirty="0"/>
              <a:t>Cell-free DNA of maternal blood </a:t>
            </a:r>
          </a:p>
          <a:p>
            <a:pPr lvl="2">
              <a:defRPr/>
            </a:pPr>
            <a:r>
              <a:rPr lang="en-US" sz="1800" dirty="0"/>
              <a:t>Noninvasive, but not diagnostic</a:t>
            </a:r>
          </a:p>
          <a:p>
            <a:pPr>
              <a:defRPr/>
            </a:pPr>
            <a:r>
              <a:rPr lang="en-US" sz="2400" dirty="0"/>
              <a:t>Microarray or conventional karyotype </a:t>
            </a:r>
          </a:p>
          <a:p>
            <a:pPr lvl="1">
              <a:defRPr/>
            </a:pPr>
            <a:r>
              <a:rPr lang="en-US" sz="2200" dirty="0"/>
              <a:t>Requires amniocentesis</a:t>
            </a:r>
          </a:p>
          <a:p>
            <a:pPr lvl="1">
              <a:defRPr/>
            </a:pPr>
            <a:r>
              <a:rPr lang="en-US" sz="2400" dirty="0"/>
              <a:t>Microarray improves yield over karyotype</a:t>
            </a:r>
          </a:p>
          <a:p>
            <a:pPr lvl="2">
              <a:defRPr/>
            </a:pPr>
            <a:r>
              <a:rPr lang="en-US" sz="1800" dirty="0"/>
              <a:t>4% in non-anomalous FGR </a:t>
            </a:r>
          </a:p>
          <a:p>
            <a:pPr lvl="2">
              <a:defRPr/>
            </a:pPr>
            <a:r>
              <a:rPr lang="en-US" sz="1800" dirty="0"/>
              <a:t>10% with anomalies</a:t>
            </a:r>
          </a:p>
          <a:p>
            <a:pPr>
              <a:defRPr/>
            </a:pPr>
            <a:r>
              <a:rPr lang="en-US" sz="2400" dirty="0"/>
              <a:t>Exome and whole genome sequencing </a:t>
            </a:r>
          </a:p>
          <a:p>
            <a:pPr lvl="2">
              <a:defRPr/>
            </a:pPr>
            <a:r>
              <a:rPr lang="en-US" sz="1800" dirty="0"/>
              <a:t>limited incremental yield</a:t>
            </a:r>
          </a:p>
          <a:p>
            <a:pPr lvl="2">
              <a:defRPr/>
            </a:pPr>
            <a:r>
              <a:rPr lang="en-US" sz="1800" dirty="0"/>
              <a:t>informative in cases of skeletal dysplasia</a:t>
            </a:r>
          </a:p>
          <a:p>
            <a:pPr marL="914400" lvl="2" indent="0">
              <a:buFontTx/>
              <a:buNone/>
              <a:defRPr/>
            </a:pPr>
            <a:endParaRPr lang="en-US" sz="18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>
            <a:extLst>
              <a:ext uri="{FF2B5EF4-FFF2-40B4-BE49-F238E27FC236}">
                <a16:creationId xmlns:a16="http://schemas.microsoft.com/office/drawing/2014/main" id="{4BDF03D2-48F8-BA82-8AA4-DB8E041D3E5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altLang="en-US"/>
              <a:t>IUGR and Aneuploidy</a:t>
            </a:r>
          </a:p>
        </p:txBody>
      </p:sp>
      <p:sp>
        <p:nvSpPr>
          <p:cNvPr id="14339" name="Text Box 4">
            <a:extLst>
              <a:ext uri="{FF2B5EF4-FFF2-40B4-BE49-F238E27FC236}">
                <a16:creationId xmlns:a16="http://schemas.microsoft.com/office/drawing/2014/main" id="{049AD470-3F53-A96D-0F8A-69576534B35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9925" y="2403475"/>
            <a:ext cx="7870825" cy="337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2400"/>
              <a:t>IUGR		Anomalies		Poly		Aneuploid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endParaRPr lang="en-US" altLang="en-US" sz="2400"/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2400"/>
              <a:t>X							7 %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endParaRPr lang="en-US" altLang="en-US" sz="2400"/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2400"/>
              <a:t>X		X					32 %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endParaRPr lang="en-US" altLang="en-US" sz="2400"/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2400"/>
              <a:t>X					X		27 %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endParaRPr lang="en-US" altLang="en-US" sz="2400"/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2400"/>
              <a:t>X		X			X		47 %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>
            <a:extLst>
              <a:ext uri="{FF2B5EF4-FFF2-40B4-BE49-F238E27FC236}">
                <a16:creationId xmlns:a16="http://schemas.microsoft.com/office/drawing/2014/main" id="{C8E7DD99-B0AA-80E5-02A0-AA40F9C6383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altLang="en-US"/>
              <a:t>Fetal Infections</a:t>
            </a:r>
          </a:p>
        </p:txBody>
      </p:sp>
      <p:pic>
        <p:nvPicPr>
          <p:cNvPr id="15363" name="Picture 3">
            <a:extLst>
              <a:ext uri="{FF2B5EF4-FFF2-40B4-BE49-F238E27FC236}">
                <a16:creationId xmlns:a16="http://schemas.microsoft.com/office/drawing/2014/main" id="{1973DE49-DC38-544A-5FB6-9714EE32F5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2133600"/>
            <a:ext cx="6705600" cy="4151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>
            <a:extLst>
              <a:ext uri="{FF2B5EF4-FFF2-40B4-BE49-F238E27FC236}">
                <a16:creationId xmlns:a16="http://schemas.microsoft.com/office/drawing/2014/main" id="{7EF67A21-2F0C-B56A-C952-17C2E0C1DD8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altLang="en-US"/>
              <a:t>Fetal Infections</a:t>
            </a:r>
          </a:p>
        </p:txBody>
      </p:sp>
      <p:sp>
        <p:nvSpPr>
          <p:cNvPr id="16387" name="Content Placeholder 2">
            <a:extLst>
              <a:ext uri="{FF2B5EF4-FFF2-40B4-BE49-F238E27FC236}">
                <a16:creationId xmlns:a16="http://schemas.microsoft.com/office/drawing/2014/main" id="{DB23BF7A-3A62-4C82-EB76-39C1E65F129F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z="2800"/>
              <a:t>Rubella </a:t>
            </a:r>
          </a:p>
          <a:p>
            <a:r>
              <a:rPr lang="en-US" altLang="en-US" sz="2800"/>
              <a:t>Cytomegalovirus</a:t>
            </a:r>
          </a:p>
          <a:p>
            <a:r>
              <a:rPr lang="en-US" altLang="en-US" sz="2800"/>
              <a:t>Varicella</a:t>
            </a:r>
          </a:p>
          <a:p>
            <a:r>
              <a:rPr lang="en-US" altLang="en-US" sz="2800"/>
              <a:t>Toxoplasmosis</a:t>
            </a:r>
          </a:p>
          <a:p>
            <a:r>
              <a:rPr lang="en-US" altLang="en-US" sz="2800"/>
              <a:t>Human immunodeficiency virus</a:t>
            </a:r>
          </a:p>
          <a:p>
            <a:r>
              <a:rPr lang="en-US" altLang="en-US" sz="2800"/>
              <a:t>Malaria </a:t>
            </a:r>
          </a:p>
          <a:p>
            <a:r>
              <a:rPr lang="en-US" altLang="en-US" sz="2800"/>
              <a:t>Zika virus </a:t>
            </a:r>
          </a:p>
          <a:p>
            <a:r>
              <a:rPr lang="en-US" altLang="en-US" sz="2800"/>
              <a:t>COVID-19?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>
            <a:extLst>
              <a:ext uri="{FF2B5EF4-FFF2-40B4-BE49-F238E27FC236}">
                <a16:creationId xmlns:a16="http://schemas.microsoft.com/office/drawing/2014/main" id="{22BF5055-3A28-7BE1-8EC1-4CAAD53556E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altLang="en-US"/>
              <a:t>Markers of Fetal Infection</a:t>
            </a:r>
          </a:p>
        </p:txBody>
      </p:sp>
      <p:sp>
        <p:nvSpPr>
          <p:cNvPr id="17411" name="Content Placeholder 2">
            <a:extLst>
              <a:ext uri="{FF2B5EF4-FFF2-40B4-BE49-F238E27FC236}">
                <a16:creationId xmlns:a16="http://schemas.microsoft.com/office/drawing/2014/main" id="{57AEBE0A-C9C0-BF66-1260-AF03F2AC2925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z="1800"/>
              <a:t>VENTRICULOMEGALY</a:t>
            </a:r>
          </a:p>
          <a:p>
            <a:r>
              <a:rPr lang="en-US" altLang="en-US" sz="1800"/>
              <a:t>MICROCEPHALY</a:t>
            </a:r>
          </a:p>
          <a:p>
            <a:r>
              <a:rPr lang="en-US" altLang="en-US" sz="1800"/>
              <a:t>CEREBRAL CALCIFICATIONS</a:t>
            </a:r>
          </a:p>
          <a:p>
            <a:r>
              <a:rPr lang="en-US" altLang="en-US" sz="1800"/>
              <a:t>PERIVENTRICULAR HYPERECHOGENICITY</a:t>
            </a:r>
          </a:p>
          <a:p>
            <a:r>
              <a:rPr lang="en-US" altLang="en-US" sz="1800"/>
              <a:t>HEART FAILURE</a:t>
            </a:r>
          </a:p>
          <a:p>
            <a:r>
              <a:rPr lang="en-US" altLang="en-US" sz="1800"/>
              <a:t>CARDIOMEGALY</a:t>
            </a:r>
          </a:p>
          <a:p>
            <a:r>
              <a:rPr lang="en-US" altLang="en-US" sz="1800"/>
              <a:t>HEPATOSPLENOMEGALY</a:t>
            </a:r>
          </a:p>
          <a:p>
            <a:r>
              <a:rPr lang="en-US" altLang="en-US" sz="1800"/>
              <a:t>LIVER CALCIFICATIONS</a:t>
            </a:r>
          </a:p>
          <a:p>
            <a:r>
              <a:rPr lang="en-US" altLang="en-US" sz="1800"/>
              <a:t>ECHOGENIC BOWEL</a:t>
            </a:r>
          </a:p>
          <a:p>
            <a:r>
              <a:rPr lang="en-US" altLang="en-US" sz="1800"/>
              <a:t>HYDROTHORAX AND PERICARDIAL EFFUSION</a:t>
            </a:r>
          </a:p>
          <a:p>
            <a:r>
              <a:rPr lang="en-US" altLang="en-US" sz="1800"/>
              <a:t>HYDROPS AND SKIN EDEMA</a:t>
            </a:r>
          </a:p>
          <a:p>
            <a:r>
              <a:rPr lang="en-US" altLang="en-US" sz="1800"/>
              <a:t>PLACENTOMEGALY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>
            <a:extLst>
              <a:ext uri="{FF2B5EF4-FFF2-40B4-BE49-F238E27FC236}">
                <a16:creationId xmlns:a16="http://schemas.microsoft.com/office/drawing/2014/main" id="{CCBAEA21-9E29-B371-2784-6041A902489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altLang="en-US"/>
              <a:t>Markers of Fetal Infection</a:t>
            </a:r>
          </a:p>
        </p:txBody>
      </p:sp>
      <p:pic>
        <p:nvPicPr>
          <p:cNvPr id="18435" name="Picture 3">
            <a:extLst>
              <a:ext uri="{FF2B5EF4-FFF2-40B4-BE49-F238E27FC236}">
                <a16:creationId xmlns:a16="http://schemas.microsoft.com/office/drawing/2014/main" id="{F6BC4369-55CF-7314-C349-164F92531EE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209800"/>
            <a:ext cx="8458200" cy="1693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6" name="Picture 4">
            <a:extLst>
              <a:ext uri="{FF2B5EF4-FFF2-40B4-BE49-F238E27FC236}">
                <a16:creationId xmlns:a16="http://schemas.microsoft.com/office/drawing/2014/main" id="{555F10C9-6C1C-B624-2174-65B8E90EF0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072"/>
          <a:stretch>
            <a:fillRect/>
          </a:stretch>
        </p:blipFill>
        <p:spPr bwMode="auto">
          <a:xfrm>
            <a:off x="457200" y="4038600"/>
            <a:ext cx="4656138" cy="2049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7" name="Picture 5">
            <a:extLst>
              <a:ext uri="{FF2B5EF4-FFF2-40B4-BE49-F238E27FC236}">
                <a16:creationId xmlns:a16="http://schemas.microsoft.com/office/drawing/2014/main" id="{FD4D95D0-3DF0-AB8C-9CA7-7CC9E11D71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048"/>
          <a:stretch>
            <a:fillRect/>
          </a:stretch>
        </p:blipFill>
        <p:spPr bwMode="auto">
          <a:xfrm>
            <a:off x="5257800" y="4038600"/>
            <a:ext cx="2574925" cy="2049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>
            <a:extLst>
              <a:ext uri="{FF2B5EF4-FFF2-40B4-BE49-F238E27FC236}">
                <a16:creationId xmlns:a16="http://schemas.microsoft.com/office/drawing/2014/main" id="{6AEC6BC0-BD29-B699-A491-515D68F46B2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altLang="en-US"/>
              <a:t>Diagnosing Infection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D8FDDAD-7E46-84E1-0E80-9CB1002A0F5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Amniocentesis</a:t>
            </a:r>
          </a:p>
          <a:p>
            <a:pPr>
              <a:defRPr/>
            </a:pPr>
            <a:endParaRPr lang="en-US" dirty="0"/>
          </a:p>
          <a:p>
            <a:pPr marL="0" indent="0">
              <a:buFontTx/>
              <a:buNone/>
              <a:defRPr/>
            </a:pPr>
            <a:endParaRPr lang="en-US" dirty="0"/>
          </a:p>
          <a:p>
            <a:pPr>
              <a:defRPr/>
            </a:pPr>
            <a:r>
              <a:rPr lang="en-US" dirty="0"/>
              <a:t>Serology</a:t>
            </a:r>
          </a:p>
        </p:txBody>
      </p:sp>
      <p:pic>
        <p:nvPicPr>
          <p:cNvPr id="19460" name="Picture 3">
            <a:extLst>
              <a:ext uri="{FF2B5EF4-FFF2-40B4-BE49-F238E27FC236}">
                <a16:creationId xmlns:a16="http://schemas.microsoft.com/office/drawing/2014/main" id="{6F2ED4E9-ADF5-23E5-2818-97B1CF403A3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38700" y="1860550"/>
            <a:ext cx="3883025" cy="3930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1" name="Picture 4">
            <a:extLst>
              <a:ext uri="{FF2B5EF4-FFF2-40B4-BE49-F238E27FC236}">
                <a16:creationId xmlns:a16="http://schemas.microsoft.com/office/drawing/2014/main" id="{0022B43B-5C0E-CF59-5813-DA47D003794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4572000"/>
            <a:ext cx="3138488" cy="1695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>
            <a:extLst>
              <a:ext uri="{FF2B5EF4-FFF2-40B4-BE49-F238E27FC236}">
                <a16:creationId xmlns:a16="http://schemas.microsoft.com/office/drawing/2014/main" id="{6295346B-39E9-6DC8-7CE1-E46482F7373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altLang="en-US"/>
              <a:t>Maternal Nutrition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2E99339-FBCA-80A1-D3B6-7FE93C4D16C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Leningrad siege (prolonged) </a:t>
            </a:r>
          </a:p>
          <a:p>
            <a:pPr lvl="2">
              <a:defRPr/>
            </a:pPr>
            <a:r>
              <a:rPr lang="en-US" sz="2000" dirty="0"/>
              <a:t>400 - 600g reduction in birth weights</a:t>
            </a:r>
          </a:p>
          <a:p>
            <a:pPr marL="914400" lvl="2" indent="0">
              <a:buFontTx/>
              <a:buNone/>
              <a:defRPr/>
            </a:pPr>
            <a:endParaRPr lang="en-US" dirty="0"/>
          </a:p>
          <a:p>
            <a:pPr>
              <a:defRPr/>
            </a:pPr>
            <a:r>
              <a:rPr lang="en-US" dirty="0"/>
              <a:t>Holland (6-month famine)</a:t>
            </a:r>
          </a:p>
          <a:p>
            <a:pPr lvl="2">
              <a:defRPr/>
            </a:pPr>
            <a:r>
              <a:rPr lang="en-US" sz="2000" dirty="0">
                <a:latin typeface="Georgia" panose="02040502050405020303" pitchFamily="18" charset="0"/>
              </a:rPr>
              <a:t>Birth weights declined  ~10%  only when undernutrition occurred in the third trimester (daily caloric intake &lt;1500 kcal)</a:t>
            </a:r>
            <a:endParaRPr lang="en-US" sz="2000" dirty="0"/>
          </a:p>
        </p:txBody>
      </p:sp>
      <p:pic>
        <p:nvPicPr>
          <p:cNvPr id="20484" name="Picture 3">
            <a:extLst>
              <a:ext uri="{FF2B5EF4-FFF2-40B4-BE49-F238E27FC236}">
                <a16:creationId xmlns:a16="http://schemas.microsoft.com/office/drawing/2014/main" id="{8B728E44-4915-C28F-3EEA-572B2CB2C2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4808538"/>
            <a:ext cx="3429000" cy="180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>
            <a:extLst>
              <a:ext uri="{FF2B5EF4-FFF2-40B4-BE49-F238E27FC236}">
                <a16:creationId xmlns:a16="http://schemas.microsoft.com/office/drawing/2014/main" id="{C36D4578-7D24-9A49-1E7B-4AC5062CDA5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altLang="en-US"/>
              <a:t>Other Causes</a:t>
            </a:r>
          </a:p>
        </p:txBody>
      </p:sp>
      <p:sp>
        <p:nvSpPr>
          <p:cNvPr id="21507" name="Content Placeholder 2">
            <a:extLst>
              <a:ext uri="{FF2B5EF4-FFF2-40B4-BE49-F238E27FC236}">
                <a16:creationId xmlns:a16="http://schemas.microsoft.com/office/drawing/2014/main" id="{72FA42FF-4DC7-85DC-F91E-3D6B2803E11D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685800" y="2057400"/>
            <a:ext cx="7958138" cy="4114800"/>
          </a:xfrm>
        </p:spPr>
        <p:txBody>
          <a:bodyPr/>
          <a:lstStyle/>
          <a:p>
            <a:r>
              <a:rPr lang="en-US" altLang="en-US"/>
              <a:t>Oxygen lack</a:t>
            </a:r>
          </a:p>
          <a:p>
            <a:pPr lvl="2"/>
            <a:r>
              <a:rPr lang="en-US" altLang="en-US"/>
              <a:t>Median birth weight above 10,000 feet ~ 250 g less than at sea level</a:t>
            </a:r>
          </a:p>
          <a:p>
            <a:r>
              <a:rPr lang="en-US" altLang="en-US"/>
              <a:t>Cigarette smoking </a:t>
            </a:r>
          </a:p>
          <a:p>
            <a:pPr lvl="2"/>
            <a:r>
              <a:rPr lang="en-US" altLang="en-US"/>
              <a:t>Reduction of birth weight of 135 - 300 g</a:t>
            </a:r>
          </a:p>
          <a:p>
            <a:r>
              <a:rPr lang="en-US" altLang="en-US"/>
              <a:t>Alcohol, heroin, and cocaine</a:t>
            </a:r>
          </a:p>
          <a:p>
            <a:r>
              <a:rPr lang="en-US" altLang="en-US"/>
              <a:t>Drugs – </a:t>
            </a:r>
            <a:r>
              <a:rPr lang="en-US" altLang="en-US" sz="2400"/>
              <a:t>Carbamazepine, hydantoin, </a:t>
            </a:r>
            <a:r>
              <a:rPr lang="en-US" altLang="en-US" sz="2400">
                <a:latin typeface="Georgia" panose="02040502050405020303" pitchFamily="18" charset="0"/>
              </a:rPr>
              <a:t>gabapentin, beta blockers</a:t>
            </a:r>
            <a:endParaRPr lang="en-US" alt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>
            <a:extLst>
              <a:ext uri="{FF2B5EF4-FFF2-40B4-BE49-F238E27FC236}">
                <a16:creationId xmlns:a16="http://schemas.microsoft.com/office/drawing/2014/main" id="{9CA78D09-AD9B-DAE9-6C53-572C328C347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altLang="en-US"/>
              <a:t>FGR:  PNM and EFW</a:t>
            </a:r>
          </a:p>
        </p:txBody>
      </p:sp>
      <p:graphicFrame>
        <p:nvGraphicFramePr>
          <p:cNvPr id="4099" name="Object 3">
            <a:extLst>
              <a:ext uri="{FF2B5EF4-FFF2-40B4-BE49-F238E27FC236}">
                <a16:creationId xmlns:a16="http://schemas.microsoft.com/office/drawing/2014/main" id="{F969D7A9-DA9C-0326-572B-EC466F11C28D}"/>
              </a:ext>
            </a:extLst>
          </p:cNvPr>
          <p:cNvGraphicFramePr>
            <a:graphicFrameLocks noGrp="1" noChangeAspect="1"/>
          </p:cNvGraphicFramePr>
          <p:nvPr>
            <p:ph type="chart" idx="1"/>
          </p:nvPr>
        </p:nvGraphicFramePr>
        <p:xfrm>
          <a:off x="685800" y="2057400"/>
          <a:ext cx="7770813" cy="411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hart" r:id="rId2" imgW="7759700" imgH="4102100" progId="MSGraph.Chart.8">
                  <p:embed followColorScheme="full"/>
                </p:oleObj>
              </mc:Choice>
              <mc:Fallback>
                <p:oleObj name="Chart" r:id="rId2" imgW="7759700" imgH="4102100" progId="MSGraph.Chart.8">
                  <p:embed followColorScheme="full"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5800" y="2057400"/>
                        <a:ext cx="7770813" cy="4114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le 1">
            <a:extLst>
              <a:ext uri="{FF2B5EF4-FFF2-40B4-BE49-F238E27FC236}">
                <a16:creationId xmlns:a16="http://schemas.microsoft.com/office/drawing/2014/main" id="{823DB60D-8DC2-CFA2-06AF-CE0FC8410A0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altLang="en-US"/>
              <a:t>FGR:  Management</a:t>
            </a:r>
          </a:p>
        </p:txBody>
      </p:sp>
      <p:sp>
        <p:nvSpPr>
          <p:cNvPr id="22531" name="Content Placeholder 2">
            <a:extLst>
              <a:ext uri="{FF2B5EF4-FFF2-40B4-BE49-F238E27FC236}">
                <a16:creationId xmlns:a16="http://schemas.microsoft.com/office/drawing/2014/main" id="{6133A343-7DF8-00E6-9FEE-D194B9484B8A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685800" y="1752600"/>
            <a:ext cx="7772400" cy="4114800"/>
          </a:xfrm>
        </p:spPr>
        <p:txBody>
          <a:bodyPr/>
          <a:lstStyle/>
          <a:p>
            <a:r>
              <a:rPr lang="en-US" altLang="en-US"/>
              <a:t>Twice weekly fetal reassurance testing</a:t>
            </a:r>
          </a:p>
          <a:p>
            <a:pPr lvl="1"/>
            <a:r>
              <a:rPr lang="en-US" altLang="en-US"/>
              <a:t>NSTs, BPPs</a:t>
            </a:r>
          </a:p>
          <a:p>
            <a:pPr lvl="1"/>
            <a:r>
              <a:rPr lang="en-US" altLang="en-US"/>
              <a:t>Weekly AFI</a:t>
            </a:r>
          </a:p>
          <a:p>
            <a:r>
              <a:rPr lang="en-US" altLang="en-US"/>
              <a:t>Growth scans every 3 weeks</a:t>
            </a:r>
          </a:p>
          <a:p>
            <a:r>
              <a:rPr lang="en-US" altLang="en-US"/>
              <a:t>Deliver at 39 weeks if EFW 3 – 10%</a:t>
            </a:r>
          </a:p>
          <a:p>
            <a:r>
              <a:rPr lang="en-US" altLang="en-US"/>
              <a:t>Deliver at 37 weeks if EFW &lt; 3%</a:t>
            </a:r>
          </a:p>
          <a:p>
            <a:r>
              <a:rPr lang="en-US" altLang="en-US"/>
              <a:t>Steroids if potential preterm delivery</a:t>
            </a:r>
          </a:p>
          <a:p>
            <a:r>
              <a:rPr lang="en-US" altLang="en-US"/>
              <a:t>Treat infection?</a:t>
            </a:r>
          </a:p>
          <a:p>
            <a:endParaRPr lang="en-US" altLang="en-US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10-10-2004  30">
            <a:extLst>
              <a:ext uri="{FF2B5EF4-FFF2-40B4-BE49-F238E27FC236}">
                <a16:creationId xmlns:a16="http://schemas.microsoft.com/office/drawing/2014/main" id="{D5A79C4A-DC2A-EEFE-581C-BDD625D9BF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6">
            <a:extLst>
              <a:ext uri="{FF2B5EF4-FFF2-40B4-BE49-F238E27FC236}">
                <a16:creationId xmlns:a16="http://schemas.microsoft.com/office/drawing/2014/main" id="{15DD5963-F5D2-3E22-429C-BC55034592F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altLang="en-US"/>
              <a:t>FGR Types</a:t>
            </a:r>
          </a:p>
        </p:txBody>
      </p:sp>
      <p:pic>
        <p:nvPicPr>
          <p:cNvPr id="5123" name="Chart Placeholder 5">
            <a:extLst>
              <a:ext uri="{FF2B5EF4-FFF2-40B4-BE49-F238E27FC236}">
                <a16:creationId xmlns:a16="http://schemas.microsoft.com/office/drawing/2014/main" id="{4DCD5F32-214D-0DC6-B21B-2A0AAD484C93}"/>
              </a:ext>
            </a:extLst>
          </p:cNvPr>
          <p:cNvPicPr>
            <a:picLocks noGrp="1" noChangeAspect="1" noChangeArrowheads="1"/>
          </p:cNvPicPr>
          <p:nvPr>
            <p:ph type="chart"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066800" y="1905000"/>
            <a:ext cx="7010400" cy="4486275"/>
          </a:xfr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>
            <a:extLst>
              <a:ext uri="{FF2B5EF4-FFF2-40B4-BE49-F238E27FC236}">
                <a16:creationId xmlns:a16="http://schemas.microsoft.com/office/drawing/2014/main" id="{2BAD4446-E6EC-16E4-7531-4D13BBF127C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914400"/>
          </a:xfrm>
        </p:spPr>
        <p:txBody>
          <a:bodyPr/>
          <a:lstStyle/>
          <a:p>
            <a:pPr algn="ctr"/>
            <a:r>
              <a:rPr lang="en-US" altLang="en-US"/>
              <a:t>IUGR:  Etiology</a:t>
            </a:r>
          </a:p>
        </p:txBody>
      </p:sp>
      <p:graphicFrame>
        <p:nvGraphicFramePr>
          <p:cNvPr id="6147" name="Object 4">
            <a:extLst>
              <a:ext uri="{FF2B5EF4-FFF2-40B4-BE49-F238E27FC236}">
                <a16:creationId xmlns:a16="http://schemas.microsoft.com/office/drawing/2014/main" id="{158D43E5-DF63-BB79-91A3-EAC1203C8E13}"/>
              </a:ext>
            </a:extLst>
          </p:cNvPr>
          <p:cNvGraphicFramePr>
            <a:graphicFrameLocks noGrp="1" noChangeAspect="1"/>
          </p:cNvGraphicFramePr>
          <p:nvPr>
            <p:ph type="tbl" idx="4294967295"/>
          </p:nvPr>
        </p:nvGraphicFramePr>
        <p:xfrm>
          <a:off x="0" y="2095500"/>
          <a:ext cx="7772400" cy="4038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ocument" r:id="rId2" imgW="28511500" imgH="14808200" progId="Word.Document.8">
                  <p:embed/>
                </p:oleObj>
              </mc:Choice>
              <mc:Fallback>
                <p:oleObj name="Document" r:id="rId2" imgW="28511500" imgH="14808200" progId="Word.Document.8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2095500"/>
                        <a:ext cx="7772400" cy="4038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52" name="Text Box 5">
            <a:extLst>
              <a:ext uri="{FF2B5EF4-FFF2-40B4-BE49-F238E27FC236}">
                <a16:creationId xmlns:a16="http://schemas.microsoft.com/office/drawing/2014/main" id="{9ED07F9C-2618-D43B-AF72-56255DD5E9D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19200" y="1143000"/>
            <a:ext cx="7086600" cy="5139869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defRPr/>
            </a:pPr>
            <a:r>
              <a:rPr lang="en-US" altLang="en-US" sz="2400" dirty="0"/>
              <a:t>	</a:t>
            </a:r>
            <a:r>
              <a:rPr lang="en-US" altLang="en-US" dirty="0">
                <a:solidFill>
                  <a:schemeClr val="accent1"/>
                </a:solidFill>
              </a:rPr>
              <a:t>Fetoplacental			</a:t>
            </a:r>
            <a:r>
              <a:rPr lang="en-US" altLang="en-US" strike="sngStrike" dirty="0">
                <a:solidFill>
                  <a:schemeClr val="accent1"/>
                </a:solidFill>
              </a:rPr>
              <a:t>Maternal</a:t>
            </a:r>
            <a:endParaRPr lang="en-US" altLang="en-US" strike="sngStrike" dirty="0"/>
          </a:p>
          <a:p>
            <a:pPr>
              <a:defRPr/>
            </a:pPr>
            <a:r>
              <a:rPr lang="en-US" altLang="en-US" dirty="0"/>
              <a:t>Chromosomal			</a:t>
            </a:r>
            <a:r>
              <a:rPr lang="en-US" altLang="en-US" strike="sngStrike" dirty="0"/>
              <a:t>History of IUGR</a:t>
            </a:r>
          </a:p>
          <a:p>
            <a:pPr>
              <a:defRPr/>
            </a:pPr>
            <a:r>
              <a:rPr lang="en-US" altLang="en-US" dirty="0"/>
              <a:t>Genetic			</a:t>
            </a:r>
            <a:r>
              <a:rPr lang="en-US" altLang="en-US" strike="sngStrike" dirty="0"/>
              <a:t>Hypertension</a:t>
            </a:r>
          </a:p>
          <a:p>
            <a:pPr>
              <a:defRPr/>
            </a:pPr>
            <a:r>
              <a:rPr lang="en-US" altLang="en-US" dirty="0"/>
              <a:t>Congenital malformation	</a:t>
            </a:r>
            <a:r>
              <a:rPr lang="en-US" altLang="en-US" strike="sngStrike" dirty="0"/>
              <a:t>Diabetes</a:t>
            </a:r>
          </a:p>
          <a:p>
            <a:pPr>
              <a:defRPr/>
            </a:pPr>
            <a:r>
              <a:rPr lang="en-US" altLang="en-US" dirty="0"/>
              <a:t>Infectious disease		</a:t>
            </a:r>
            <a:r>
              <a:rPr lang="en-US" altLang="en-US" strike="sngStrike" dirty="0"/>
              <a:t>MSAFP increase</a:t>
            </a:r>
          </a:p>
          <a:p>
            <a:pPr>
              <a:defRPr/>
            </a:pPr>
            <a:r>
              <a:rPr lang="en-US" altLang="en-US" dirty="0"/>
              <a:t>	</a:t>
            </a:r>
            <a:r>
              <a:rPr lang="en-US" altLang="en-US" dirty="0">
                <a:solidFill>
                  <a:schemeClr val="hlink"/>
                </a:solidFill>
              </a:rPr>
              <a:t>CMV</a:t>
            </a:r>
            <a:r>
              <a:rPr lang="en-US" altLang="en-US" dirty="0"/>
              <a:t>			</a:t>
            </a:r>
            <a:r>
              <a:rPr lang="en-US" altLang="en-US" strike="sngStrike" dirty="0"/>
              <a:t>APS</a:t>
            </a:r>
          </a:p>
          <a:p>
            <a:pPr>
              <a:defRPr/>
            </a:pPr>
            <a:r>
              <a:rPr lang="en-US" altLang="en-US" dirty="0"/>
              <a:t>	</a:t>
            </a:r>
            <a:r>
              <a:rPr lang="en-US" altLang="en-US" dirty="0">
                <a:solidFill>
                  <a:schemeClr val="hlink"/>
                </a:solidFill>
              </a:rPr>
              <a:t>Toxoplasmosis</a:t>
            </a:r>
            <a:r>
              <a:rPr lang="en-US" altLang="en-US" dirty="0"/>
              <a:t>		</a:t>
            </a:r>
            <a:r>
              <a:rPr lang="en-US" altLang="en-US" strike="sngStrike" dirty="0"/>
              <a:t>Chronic illness</a:t>
            </a:r>
          </a:p>
          <a:p>
            <a:pPr>
              <a:defRPr/>
            </a:pPr>
            <a:r>
              <a:rPr lang="en-US" altLang="en-US" dirty="0"/>
              <a:t>	</a:t>
            </a:r>
            <a:r>
              <a:rPr lang="en-US" altLang="en-US" dirty="0">
                <a:solidFill>
                  <a:schemeClr val="hlink"/>
                </a:solidFill>
              </a:rPr>
              <a:t>Rubella</a:t>
            </a:r>
            <a:r>
              <a:rPr lang="en-US" altLang="en-US" dirty="0"/>
              <a:t>		</a:t>
            </a:r>
            <a:r>
              <a:rPr lang="en-US" altLang="en-US" strike="sngStrike" dirty="0"/>
              <a:t>Weight &lt; 90% IBW</a:t>
            </a:r>
          </a:p>
          <a:p>
            <a:pPr>
              <a:defRPr/>
            </a:pPr>
            <a:r>
              <a:rPr lang="en-US" altLang="en-US" strike="sngStrike" dirty="0"/>
              <a:t>Placental pathology</a:t>
            </a:r>
            <a:r>
              <a:rPr lang="en-US" altLang="en-US" dirty="0"/>
              <a:t>		</a:t>
            </a:r>
            <a:r>
              <a:rPr lang="en-US" altLang="en-US" strike="sngStrike" dirty="0"/>
              <a:t>Hemoglobinopathy</a:t>
            </a:r>
          </a:p>
          <a:p>
            <a:pPr>
              <a:defRPr/>
            </a:pPr>
            <a:r>
              <a:rPr lang="en-US" altLang="en-US" dirty="0"/>
              <a:t>	</a:t>
            </a:r>
            <a:r>
              <a:rPr lang="en-US" altLang="en-US" strike="sngStrike" dirty="0">
                <a:solidFill>
                  <a:schemeClr val="hlink"/>
                </a:solidFill>
              </a:rPr>
              <a:t>Previa</a:t>
            </a:r>
            <a:r>
              <a:rPr lang="en-US" altLang="en-US" dirty="0"/>
              <a:t>			</a:t>
            </a:r>
            <a:r>
              <a:rPr lang="en-US" altLang="en-US" strike="sngStrike" dirty="0"/>
              <a:t>Substance abuse</a:t>
            </a:r>
          </a:p>
          <a:p>
            <a:pPr>
              <a:defRPr/>
            </a:pPr>
            <a:r>
              <a:rPr lang="en-US" altLang="en-US" dirty="0"/>
              <a:t>	</a:t>
            </a:r>
            <a:r>
              <a:rPr lang="en-US" altLang="en-US" strike="sngStrike" dirty="0">
                <a:solidFill>
                  <a:schemeClr val="hlink"/>
                </a:solidFill>
              </a:rPr>
              <a:t>Abruption</a:t>
            </a:r>
            <a:r>
              <a:rPr lang="en-US" altLang="en-US" dirty="0"/>
              <a:t>		</a:t>
            </a:r>
            <a:r>
              <a:rPr lang="en-US" altLang="en-US" strike="sngStrike" dirty="0"/>
              <a:t>Anemia/Hypoxia</a:t>
            </a:r>
          </a:p>
          <a:p>
            <a:pPr>
              <a:defRPr/>
            </a:pPr>
            <a:r>
              <a:rPr lang="en-US" altLang="en-US" dirty="0"/>
              <a:t>	</a:t>
            </a:r>
            <a:r>
              <a:rPr lang="en-US" altLang="en-US" strike="sngStrike" dirty="0" err="1">
                <a:solidFill>
                  <a:schemeClr val="hlink"/>
                </a:solidFill>
              </a:rPr>
              <a:t>Mosaiacism</a:t>
            </a:r>
            <a:r>
              <a:rPr lang="en-US" altLang="en-US" dirty="0"/>
              <a:t>		</a:t>
            </a:r>
          </a:p>
          <a:p>
            <a:pPr>
              <a:defRPr/>
            </a:pPr>
            <a:r>
              <a:rPr lang="en-US" altLang="en-US" dirty="0"/>
              <a:t>	</a:t>
            </a:r>
            <a:r>
              <a:rPr lang="en-US" altLang="en-US" strike="sngStrike" dirty="0">
                <a:solidFill>
                  <a:schemeClr val="hlink"/>
                </a:solidFill>
              </a:rPr>
              <a:t>Infarction</a:t>
            </a:r>
            <a:r>
              <a:rPr lang="en-US" altLang="en-US" dirty="0"/>
              <a:t>		</a:t>
            </a:r>
          </a:p>
          <a:p>
            <a:pPr>
              <a:defRPr/>
            </a:pPr>
            <a:r>
              <a:rPr lang="en-US" altLang="en-US" dirty="0"/>
              <a:t>	</a:t>
            </a:r>
            <a:r>
              <a:rPr lang="en-US" altLang="en-US" strike="sngStrike" dirty="0">
                <a:solidFill>
                  <a:schemeClr val="hlink"/>
                </a:solidFill>
              </a:rPr>
              <a:t>Circumvallate</a:t>
            </a:r>
          </a:p>
          <a:p>
            <a:pPr>
              <a:defRPr/>
            </a:pPr>
            <a:r>
              <a:rPr lang="en-US" altLang="en-US" strike="sngStrike" dirty="0"/>
              <a:t>Twins</a:t>
            </a:r>
          </a:p>
          <a:p>
            <a:pPr>
              <a:defRPr/>
            </a:pPr>
            <a:r>
              <a:rPr lang="en-US" altLang="en-US" sz="2400" dirty="0"/>
              <a:t>	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>
            <a:extLst>
              <a:ext uri="{FF2B5EF4-FFF2-40B4-BE49-F238E27FC236}">
                <a16:creationId xmlns:a16="http://schemas.microsoft.com/office/drawing/2014/main" id="{5BC812D8-AD5F-929E-FB3F-0A8BB5CB7E5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altLang="en-US"/>
              <a:t>IUGR:  HC/AC Ratios</a:t>
            </a:r>
          </a:p>
        </p:txBody>
      </p:sp>
      <p:sp>
        <p:nvSpPr>
          <p:cNvPr id="7171" name="Rectangle 4">
            <a:extLst>
              <a:ext uri="{FF2B5EF4-FFF2-40B4-BE49-F238E27FC236}">
                <a16:creationId xmlns:a16="http://schemas.microsoft.com/office/drawing/2014/main" id="{CDF09BA7-56D0-A484-9D11-F9F5BD326452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5800" y="2209800"/>
            <a:ext cx="3581400" cy="434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en-US" altLang="en-US" sz="2000"/>
          </a:p>
        </p:txBody>
      </p:sp>
      <p:sp>
        <p:nvSpPr>
          <p:cNvPr id="7172" name="Rectangle 5">
            <a:extLst>
              <a:ext uri="{FF2B5EF4-FFF2-40B4-BE49-F238E27FC236}">
                <a16:creationId xmlns:a16="http://schemas.microsoft.com/office/drawing/2014/main" id="{5267782D-2681-CFBB-443D-2FB0010BA4D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71600" y="5943600"/>
            <a:ext cx="9144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en-US" altLang="en-US" sz="2000"/>
          </a:p>
        </p:txBody>
      </p:sp>
      <p:sp>
        <p:nvSpPr>
          <p:cNvPr id="7173" name="Rectangle 6">
            <a:extLst>
              <a:ext uri="{FF2B5EF4-FFF2-40B4-BE49-F238E27FC236}">
                <a16:creationId xmlns:a16="http://schemas.microsoft.com/office/drawing/2014/main" id="{EF2FB28B-7B16-31C1-AECE-93BEDC4F18A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9600" y="2362200"/>
            <a:ext cx="3733800" cy="4114800"/>
          </a:xfrm>
          <a:prstGeom prst="rect">
            <a:avLst/>
          </a:prstGeom>
          <a:noFill/>
          <a:ln w="12700">
            <a:solidFill>
              <a:schemeClr val="tx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en-US" altLang="en-US" sz="2000"/>
          </a:p>
        </p:txBody>
      </p:sp>
      <p:sp>
        <p:nvSpPr>
          <p:cNvPr id="7174" name="Rectangle 7">
            <a:extLst>
              <a:ext uri="{FF2B5EF4-FFF2-40B4-BE49-F238E27FC236}">
                <a16:creationId xmlns:a16="http://schemas.microsoft.com/office/drawing/2014/main" id="{D32AB0EB-2520-B1FA-96FB-C1CFF18852E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00600" y="2362200"/>
            <a:ext cx="3733800" cy="4114800"/>
          </a:xfrm>
          <a:prstGeom prst="rect">
            <a:avLst/>
          </a:prstGeom>
          <a:noFill/>
          <a:ln w="12700">
            <a:solidFill>
              <a:schemeClr val="tx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en-US" altLang="en-US" sz="2000"/>
          </a:p>
        </p:txBody>
      </p:sp>
      <p:sp>
        <p:nvSpPr>
          <p:cNvPr id="7175" name="Line 8">
            <a:extLst>
              <a:ext uri="{FF2B5EF4-FFF2-40B4-BE49-F238E27FC236}">
                <a16:creationId xmlns:a16="http://schemas.microsoft.com/office/drawing/2014/main" id="{FA4F7170-B99C-D0DD-8584-1A7D23985096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609600" y="2362200"/>
            <a:ext cx="3733800" cy="4114800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7176" name="Line 9">
            <a:extLst>
              <a:ext uri="{FF2B5EF4-FFF2-40B4-BE49-F238E27FC236}">
                <a16:creationId xmlns:a16="http://schemas.microsoft.com/office/drawing/2014/main" id="{4D1F6949-C674-C384-0293-BB8FF96D943E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800600" y="2362200"/>
            <a:ext cx="3733800" cy="4114800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7177" name="Freeform 10">
            <a:extLst>
              <a:ext uri="{FF2B5EF4-FFF2-40B4-BE49-F238E27FC236}">
                <a16:creationId xmlns:a16="http://schemas.microsoft.com/office/drawing/2014/main" id="{F33AFBC3-E5FC-B599-AADC-73D3A4CD4D85}"/>
              </a:ext>
            </a:extLst>
          </p:cNvPr>
          <p:cNvSpPr>
            <a:spLocks/>
          </p:cNvSpPr>
          <p:nvPr/>
        </p:nvSpPr>
        <p:spPr bwMode="auto">
          <a:xfrm>
            <a:off x="838200" y="2590800"/>
            <a:ext cx="1524000" cy="1981200"/>
          </a:xfrm>
          <a:custGeom>
            <a:avLst/>
            <a:gdLst>
              <a:gd name="T0" fmla="*/ 0 w 960"/>
              <a:gd name="T1" fmla="*/ 2147483646 h 1248"/>
              <a:gd name="T2" fmla="*/ 2147483646 w 960"/>
              <a:gd name="T3" fmla="*/ 2147483646 h 1248"/>
              <a:gd name="T4" fmla="*/ 2147483646 w 960"/>
              <a:gd name="T5" fmla="*/ 0 h 1248"/>
              <a:gd name="T6" fmla="*/ 0 60000 65536"/>
              <a:gd name="T7" fmla="*/ 0 60000 65536"/>
              <a:gd name="T8" fmla="*/ 0 60000 65536"/>
              <a:gd name="T9" fmla="*/ 0 w 960"/>
              <a:gd name="T10" fmla="*/ 0 h 1248"/>
              <a:gd name="T11" fmla="*/ 960 w 960"/>
              <a:gd name="T12" fmla="*/ 1248 h 124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960" h="1248">
                <a:moveTo>
                  <a:pt x="0" y="1248"/>
                </a:moveTo>
                <a:cubicBezTo>
                  <a:pt x="112" y="1040"/>
                  <a:pt x="224" y="832"/>
                  <a:pt x="384" y="624"/>
                </a:cubicBezTo>
                <a:cubicBezTo>
                  <a:pt x="544" y="416"/>
                  <a:pt x="752" y="208"/>
                  <a:pt x="960" y="0"/>
                </a:cubicBezTo>
              </a:path>
            </a:pathLst>
          </a:custGeom>
          <a:noFill/>
          <a:ln w="12700" cap="flat" cmpd="sng">
            <a:solidFill>
              <a:schemeClr val="accent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7178" name="Freeform 11">
            <a:extLst>
              <a:ext uri="{FF2B5EF4-FFF2-40B4-BE49-F238E27FC236}">
                <a16:creationId xmlns:a16="http://schemas.microsoft.com/office/drawing/2014/main" id="{B378CEE8-77AF-0A1F-30F2-4E4568A4C51E}"/>
              </a:ext>
            </a:extLst>
          </p:cNvPr>
          <p:cNvSpPr>
            <a:spLocks/>
          </p:cNvSpPr>
          <p:nvPr/>
        </p:nvSpPr>
        <p:spPr bwMode="auto">
          <a:xfrm>
            <a:off x="1066800" y="2895600"/>
            <a:ext cx="2057400" cy="2209800"/>
          </a:xfrm>
          <a:custGeom>
            <a:avLst/>
            <a:gdLst>
              <a:gd name="T0" fmla="*/ 0 w 960"/>
              <a:gd name="T1" fmla="*/ 2147483646 h 1248"/>
              <a:gd name="T2" fmla="*/ 2147483646 w 960"/>
              <a:gd name="T3" fmla="*/ 2147483646 h 1248"/>
              <a:gd name="T4" fmla="*/ 2147483646 w 960"/>
              <a:gd name="T5" fmla="*/ 0 h 1248"/>
              <a:gd name="T6" fmla="*/ 0 60000 65536"/>
              <a:gd name="T7" fmla="*/ 0 60000 65536"/>
              <a:gd name="T8" fmla="*/ 0 60000 65536"/>
              <a:gd name="T9" fmla="*/ 0 w 960"/>
              <a:gd name="T10" fmla="*/ 0 h 1248"/>
              <a:gd name="T11" fmla="*/ 960 w 960"/>
              <a:gd name="T12" fmla="*/ 1248 h 124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960" h="1248">
                <a:moveTo>
                  <a:pt x="0" y="1248"/>
                </a:moveTo>
                <a:cubicBezTo>
                  <a:pt x="112" y="1040"/>
                  <a:pt x="224" y="832"/>
                  <a:pt x="384" y="624"/>
                </a:cubicBezTo>
                <a:cubicBezTo>
                  <a:pt x="544" y="416"/>
                  <a:pt x="752" y="208"/>
                  <a:pt x="960" y="0"/>
                </a:cubicBezTo>
              </a:path>
            </a:pathLst>
          </a:custGeom>
          <a:noFill/>
          <a:ln w="12700" cap="flat" cmpd="sng">
            <a:solidFill>
              <a:schemeClr val="accent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7179" name="Freeform 12">
            <a:extLst>
              <a:ext uri="{FF2B5EF4-FFF2-40B4-BE49-F238E27FC236}">
                <a16:creationId xmlns:a16="http://schemas.microsoft.com/office/drawing/2014/main" id="{E967694B-40CA-FEF8-E358-0DFB79C2F72F}"/>
              </a:ext>
            </a:extLst>
          </p:cNvPr>
          <p:cNvSpPr>
            <a:spLocks/>
          </p:cNvSpPr>
          <p:nvPr/>
        </p:nvSpPr>
        <p:spPr bwMode="auto">
          <a:xfrm>
            <a:off x="1600200" y="3962400"/>
            <a:ext cx="1524000" cy="1981200"/>
          </a:xfrm>
          <a:custGeom>
            <a:avLst/>
            <a:gdLst>
              <a:gd name="T0" fmla="*/ 0 w 960"/>
              <a:gd name="T1" fmla="*/ 2147483646 h 1248"/>
              <a:gd name="T2" fmla="*/ 2147483646 w 960"/>
              <a:gd name="T3" fmla="*/ 2147483646 h 1248"/>
              <a:gd name="T4" fmla="*/ 2147483646 w 960"/>
              <a:gd name="T5" fmla="*/ 0 h 1248"/>
              <a:gd name="T6" fmla="*/ 0 60000 65536"/>
              <a:gd name="T7" fmla="*/ 0 60000 65536"/>
              <a:gd name="T8" fmla="*/ 0 60000 65536"/>
              <a:gd name="T9" fmla="*/ 0 w 960"/>
              <a:gd name="T10" fmla="*/ 0 h 1248"/>
              <a:gd name="T11" fmla="*/ 960 w 960"/>
              <a:gd name="T12" fmla="*/ 1248 h 124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960" h="1248">
                <a:moveTo>
                  <a:pt x="0" y="1248"/>
                </a:moveTo>
                <a:cubicBezTo>
                  <a:pt x="112" y="1040"/>
                  <a:pt x="224" y="832"/>
                  <a:pt x="384" y="624"/>
                </a:cubicBezTo>
                <a:cubicBezTo>
                  <a:pt x="544" y="416"/>
                  <a:pt x="752" y="208"/>
                  <a:pt x="960" y="0"/>
                </a:cubicBezTo>
              </a:path>
            </a:pathLst>
          </a:custGeom>
          <a:noFill/>
          <a:ln w="12700" cap="flat" cmpd="sng">
            <a:solidFill>
              <a:schemeClr val="accent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7180" name="Freeform 13">
            <a:extLst>
              <a:ext uri="{FF2B5EF4-FFF2-40B4-BE49-F238E27FC236}">
                <a16:creationId xmlns:a16="http://schemas.microsoft.com/office/drawing/2014/main" id="{0CD72539-8BCA-8A5C-61BD-2735B433E938}"/>
              </a:ext>
            </a:extLst>
          </p:cNvPr>
          <p:cNvSpPr>
            <a:spLocks/>
          </p:cNvSpPr>
          <p:nvPr/>
        </p:nvSpPr>
        <p:spPr bwMode="auto">
          <a:xfrm>
            <a:off x="5029200" y="2514600"/>
            <a:ext cx="1524000" cy="1981200"/>
          </a:xfrm>
          <a:custGeom>
            <a:avLst/>
            <a:gdLst>
              <a:gd name="T0" fmla="*/ 0 w 960"/>
              <a:gd name="T1" fmla="*/ 2147483646 h 1248"/>
              <a:gd name="T2" fmla="*/ 2147483646 w 960"/>
              <a:gd name="T3" fmla="*/ 2147483646 h 1248"/>
              <a:gd name="T4" fmla="*/ 2147483646 w 960"/>
              <a:gd name="T5" fmla="*/ 0 h 1248"/>
              <a:gd name="T6" fmla="*/ 0 60000 65536"/>
              <a:gd name="T7" fmla="*/ 0 60000 65536"/>
              <a:gd name="T8" fmla="*/ 0 60000 65536"/>
              <a:gd name="T9" fmla="*/ 0 w 960"/>
              <a:gd name="T10" fmla="*/ 0 h 1248"/>
              <a:gd name="T11" fmla="*/ 960 w 960"/>
              <a:gd name="T12" fmla="*/ 1248 h 124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960" h="1248">
                <a:moveTo>
                  <a:pt x="0" y="1248"/>
                </a:moveTo>
                <a:cubicBezTo>
                  <a:pt x="112" y="1040"/>
                  <a:pt x="224" y="832"/>
                  <a:pt x="384" y="624"/>
                </a:cubicBezTo>
                <a:cubicBezTo>
                  <a:pt x="544" y="416"/>
                  <a:pt x="752" y="208"/>
                  <a:pt x="960" y="0"/>
                </a:cubicBezTo>
              </a:path>
            </a:pathLst>
          </a:custGeom>
          <a:noFill/>
          <a:ln w="12700" cap="flat" cmpd="sng">
            <a:solidFill>
              <a:schemeClr val="accent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7181" name="Freeform 14">
            <a:extLst>
              <a:ext uri="{FF2B5EF4-FFF2-40B4-BE49-F238E27FC236}">
                <a16:creationId xmlns:a16="http://schemas.microsoft.com/office/drawing/2014/main" id="{63C74F18-B2D2-8E84-CB04-D81EC1393121}"/>
              </a:ext>
            </a:extLst>
          </p:cNvPr>
          <p:cNvSpPr>
            <a:spLocks/>
          </p:cNvSpPr>
          <p:nvPr/>
        </p:nvSpPr>
        <p:spPr bwMode="auto">
          <a:xfrm>
            <a:off x="5486400" y="2743200"/>
            <a:ext cx="2057400" cy="2209800"/>
          </a:xfrm>
          <a:custGeom>
            <a:avLst/>
            <a:gdLst>
              <a:gd name="T0" fmla="*/ 0 w 960"/>
              <a:gd name="T1" fmla="*/ 2147483646 h 1248"/>
              <a:gd name="T2" fmla="*/ 2147483646 w 960"/>
              <a:gd name="T3" fmla="*/ 2147483646 h 1248"/>
              <a:gd name="T4" fmla="*/ 2147483646 w 960"/>
              <a:gd name="T5" fmla="*/ 0 h 1248"/>
              <a:gd name="T6" fmla="*/ 0 60000 65536"/>
              <a:gd name="T7" fmla="*/ 0 60000 65536"/>
              <a:gd name="T8" fmla="*/ 0 60000 65536"/>
              <a:gd name="T9" fmla="*/ 0 w 960"/>
              <a:gd name="T10" fmla="*/ 0 h 1248"/>
              <a:gd name="T11" fmla="*/ 960 w 960"/>
              <a:gd name="T12" fmla="*/ 1248 h 124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960" h="1248">
                <a:moveTo>
                  <a:pt x="0" y="1248"/>
                </a:moveTo>
                <a:cubicBezTo>
                  <a:pt x="112" y="1040"/>
                  <a:pt x="224" y="832"/>
                  <a:pt x="384" y="624"/>
                </a:cubicBezTo>
                <a:cubicBezTo>
                  <a:pt x="544" y="416"/>
                  <a:pt x="752" y="208"/>
                  <a:pt x="960" y="0"/>
                </a:cubicBezTo>
              </a:path>
            </a:pathLst>
          </a:custGeom>
          <a:noFill/>
          <a:ln w="12700" cap="flat" cmpd="sng">
            <a:solidFill>
              <a:schemeClr val="accent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7182" name="Freeform 15">
            <a:extLst>
              <a:ext uri="{FF2B5EF4-FFF2-40B4-BE49-F238E27FC236}">
                <a16:creationId xmlns:a16="http://schemas.microsoft.com/office/drawing/2014/main" id="{B6B3F743-0168-D4A6-8138-438596B3EB1A}"/>
              </a:ext>
            </a:extLst>
          </p:cNvPr>
          <p:cNvSpPr>
            <a:spLocks/>
          </p:cNvSpPr>
          <p:nvPr/>
        </p:nvSpPr>
        <p:spPr bwMode="auto">
          <a:xfrm>
            <a:off x="2057400" y="4114800"/>
            <a:ext cx="2057400" cy="2209800"/>
          </a:xfrm>
          <a:custGeom>
            <a:avLst/>
            <a:gdLst>
              <a:gd name="T0" fmla="*/ 0 w 960"/>
              <a:gd name="T1" fmla="*/ 2147483646 h 1248"/>
              <a:gd name="T2" fmla="*/ 2147483646 w 960"/>
              <a:gd name="T3" fmla="*/ 2147483646 h 1248"/>
              <a:gd name="T4" fmla="*/ 2147483646 w 960"/>
              <a:gd name="T5" fmla="*/ 0 h 1248"/>
              <a:gd name="T6" fmla="*/ 0 60000 65536"/>
              <a:gd name="T7" fmla="*/ 0 60000 65536"/>
              <a:gd name="T8" fmla="*/ 0 60000 65536"/>
              <a:gd name="T9" fmla="*/ 0 w 960"/>
              <a:gd name="T10" fmla="*/ 0 h 1248"/>
              <a:gd name="T11" fmla="*/ 960 w 960"/>
              <a:gd name="T12" fmla="*/ 1248 h 124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960" h="1248">
                <a:moveTo>
                  <a:pt x="0" y="1248"/>
                </a:moveTo>
                <a:cubicBezTo>
                  <a:pt x="112" y="1040"/>
                  <a:pt x="224" y="832"/>
                  <a:pt x="384" y="624"/>
                </a:cubicBezTo>
                <a:cubicBezTo>
                  <a:pt x="544" y="416"/>
                  <a:pt x="752" y="208"/>
                  <a:pt x="960" y="0"/>
                </a:cubicBezTo>
              </a:path>
            </a:pathLst>
          </a:custGeom>
          <a:noFill/>
          <a:ln w="12700" cap="flat" cmpd="sng">
            <a:solidFill>
              <a:schemeClr val="accent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7183" name="Freeform 16">
            <a:extLst>
              <a:ext uri="{FF2B5EF4-FFF2-40B4-BE49-F238E27FC236}">
                <a16:creationId xmlns:a16="http://schemas.microsoft.com/office/drawing/2014/main" id="{D782D04F-7A88-FFF8-4AC5-0D8A7983780A}"/>
              </a:ext>
            </a:extLst>
          </p:cNvPr>
          <p:cNvSpPr>
            <a:spLocks/>
          </p:cNvSpPr>
          <p:nvPr/>
        </p:nvSpPr>
        <p:spPr bwMode="auto">
          <a:xfrm>
            <a:off x="6248400" y="4114800"/>
            <a:ext cx="2057400" cy="2209800"/>
          </a:xfrm>
          <a:custGeom>
            <a:avLst/>
            <a:gdLst>
              <a:gd name="T0" fmla="*/ 0 w 960"/>
              <a:gd name="T1" fmla="*/ 2147483646 h 1248"/>
              <a:gd name="T2" fmla="*/ 2147483646 w 960"/>
              <a:gd name="T3" fmla="*/ 2147483646 h 1248"/>
              <a:gd name="T4" fmla="*/ 2147483646 w 960"/>
              <a:gd name="T5" fmla="*/ 0 h 1248"/>
              <a:gd name="T6" fmla="*/ 0 60000 65536"/>
              <a:gd name="T7" fmla="*/ 0 60000 65536"/>
              <a:gd name="T8" fmla="*/ 0 60000 65536"/>
              <a:gd name="T9" fmla="*/ 0 w 960"/>
              <a:gd name="T10" fmla="*/ 0 h 1248"/>
              <a:gd name="T11" fmla="*/ 960 w 960"/>
              <a:gd name="T12" fmla="*/ 1248 h 124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960" h="1248">
                <a:moveTo>
                  <a:pt x="0" y="1248"/>
                </a:moveTo>
                <a:cubicBezTo>
                  <a:pt x="112" y="1040"/>
                  <a:pt x="224" y="832"/>
                  <a:pt x="384" y="624"/>
                </a:cubicBezTo>
                <a:cubicBezTo>
                  <a:pt x="544" y="416"/>
                  <a:pt x="752" y="208"/>
                  <a:pt x="960" y="0"/>
                </a:cubicBezTo>
              </a:path>
            </a:pathLst>
          </a:custGeom>
          <a:noFill/>
          <a:ln w="12700" cap="flat" cmpd="sng">
            <a:solidFill>
              <a:schemeClr val="accent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7184" name="Freeform 17">
            <a:extLst>
              <a:ext uri="{FF2B5EF4-FFF2-40B4-BE49-F238E27FC236}">
                <a16:creationId xmlns:a16="http://schemas.microsoft.com/office/drawing/2014/main" id="{245F1CC7-ECA1-ABB9-82CD-F3756C78E7B2}"/>
              </a:ext>
            </a:extLst>
          </p:cNvPr>
          <p:cNvSpPr>
            <a:spLocks/>
          </p:cNvSpPr>
          <p:nvPr/>
        </p:nvSpPr>
        <p:spPr bwMode="auto">
          <a:xfrm>
            <a:off x="5867400" y="3962400"/>
            <a:ext cx="1524000" cy="1981200"/>
          </a:xfrm>
          <a:custGeom>
            <a:avLst/>
            <a:gdLst>
              <a:gd name="T0" fmla="*/ 0 w 960"/>
              <a:gd name="T1" fmla="*/ 2147483646 h 1248"/>
              <a:gd name="T2" fmla="*/ 2147483646 w 960"/>
              <a:gd name="T3" fmla="*/ 2147483646 h 1248"/>
              <a:gd name="T4" fmla="*/ 2147483646 w 960"/>
              <a:gd name="T5" fmla="*/ 0 h 1248"/>
              <a:gd name="T6" fmla="*/ 0 60000 65536"/>
              <a:gd name="T7" fmla="*/ 0 60000 65536"/>
              <a:gd name="T8" fmla="*/ 0 60000 65536"/>
              <a:gd name="T9" fmla="*/ 0 w 960"/>
              <a:gd name="T10" fmla="*/ 0 h 1248"/>
              <a:gd name="T11" fmla="*/ 960 w 960"/>
              <a:gd name="T12" fmla="*/ 1248 h 124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960" h="1248">
                <a:moveTo>
                  <a:pt x="0" y="1248"/>
                </a:moveTo>
                <a:cubicBezTo>
                  <a:pt x="112" y="1040"/>
                  <a:pt x="224" y="832"/>
                  <a:pt x="384" y="624"/>
                </a:cubicBezTo>
                <a:cubicBezTo>
                  <a:pt x="544" y="416"/>
                  <a:pt x="752" y="208"/>
                  <a:pt x="960" y="0"/>
                </a:cubicBezTo>
              </a:path>
            </a:pathLst>
          </a:custGeom>
          <a:noFill/>
          <a:ln w="12700" cap="flat" cmpd="sng">
            <a:solidFill>
              <a:schemeClr val="accent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7185" name="Text Box 18">
            <a:extLst>
              <a:ext uri="{FF2B5EF4-FFF2-40B4-BE49-F238E27FC236}">
                <a16:creationId xmlns:a16="http://schemas.microsoft.com/office/drawing/2014/main" id="{13D8E55F-6B9F-865E-DDF1-9B51EB4D2DD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36725" y="1793875"/>
            <a:ext cx="563403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2400"/>
              <a:t>Asymmetric			      Symmetric</a:t>
            </a:r>
          </a:p>
        </p:txBody>
      </p:sp>
      <p:sp>
        <p:nvSpPr>
          <p:cNvPr id="7186" name="Text Box 19">
            <a:extLst>
              <a:ext uri="{FF2B5EF4-FFF2-40B4-BE49-F238E27FC236}">
                <a16:creationId xmlns:a16="http://schemas.microsoft.com/office/drawing/2014/main" id="{A3282EF8-4D60-61E1-8845-525CE2500FA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2325" y="2528888"/>
            <a:ext cx="538163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2000"/>
              <a:t>HC</a:t>
            </a:r>
          </a:p>
        </p:txBody>
      </p:sp>
      <p:sp>
        <p:nvSpPr>
          <p:cNvPr id="7187" name="Text Box 20">
            <a:extLst>
              <a:ext uri="{FF2B5EF4-FFF2-40B4-BE49-F238E27FC236}">
                <a16:creationId xmlns:a16="http://schemas.microsoft.com/office/drawing/2014/main" id="{B9B6AF2C-1C2A-25DC-E277-EBBBE1EA119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05400" y="2590800"/>
            <a:ext cx="538163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2000"/>
              <a:t>HC</a:t>
            </a:r>
          </a:p>
        </p:txBody>
      </p:sp>
      <p:sp>
        <p:nvSpPr>
          <p:cNvPr id="7188" name="Text Box 21">
            <a:extLst>
              <a:ext uri="{FF2B5EF4-FFF2-40B4-BE49-F238E27FC236}">
                <a16:creationId xmlns:a16="http://schemas.microsoft.com/office/drawing/2014/main" id="{97F3BEF1-AF30-A4A7-34CC-3F0661B3EEF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90600" y="5943600"/>
            <a:ext cx="538163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2000"/>
              <a:t>AC</a:t>
            </a:r>
          </a:p>
        </p:txBody>
      </p:sp>
      <p:sp>
        <p:nvSpPr>
          <p:cNvPr id="7189" name="Text Box 22">
            <a:extLst>
              <a:ext uri="{FF2B5EF4-FFF2-40B4-BE49-F238E27FC236}">
                <a16:creationId xmlns:a16="http://schemas.microsoft.com/office/drawing/2014/main" id="{8763E378-5431-B991-3E48-C15F12DFDD0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81600" y="6019800"/>
            <a:ext cx="538163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2000"/>
              <a:t>AC</a:t>
            </a:r>
          </a:p>
        </p:txBody>
      </p:sp>
      <p:sp>
        <p:nvSpPr>
          <p:cNvPr id="7190" name="Rectangle 23">
            <a:extLst>
              <a:ext uri="{FF2B5EF4-FFF2-40B4-BE49-F238E27FC236}">
                <a16:creationId xmlns:a16="http://schemas.microsoft.com/office/drawing/2014/main" id="{6DDD7C50-DF02-9A9B-1FCD-D84D072786E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95600" y="5486400"/>
            <a:ext cx="1295400" cy="838200"/>
          </a:xfrm>
          <a:prstGeom prst="rect">
            <a:avLst/>
          </a:prstGeom>
          <a:noFill/>
          <a:ln w="12700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en-US" altLang="en-US" sz="2000"/>
          </a:p>
        </p:txBody>
      </p:sp>
      <p:sp>
        <p:nvSpPr>
          <p:cNvPr id="7191" name="Rectangle 24">
            <a:extLst>
              <a:ext uri="{FF2B5EF4-FFF2-40B4-BE49-F238E27FC236}">
                <a16:creationId xmlns:a16="http://schemas.microsoft.com/office/drawing/2014/main" id="{9F757DF2-6A83-DF9A-E572-59A89B18B5AA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10400" y="5486400"/>
            <a:ext cx="1295400" cy="838200"/>
          </a:xfrm>
          <a:prstGeom prst="rect">
            <a:avLst/>
          </a:prstGeom>
          <a:noFill/>
          <a:ln w="12700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en-US" altLang="en-US" sz="2000"/>
          </a:p>
        </p:txBody>
      </p:sp>
      <p:sp>
        <p:nvSpPr>
          <p:cNvPr id="7192" name="Freeform 25">
            <a:extLst>
              <a:ext uri="{FF2B5EF4-FFF2-40B4-BE49-F238E27FC236}">
                <a16:creationId xmlns:a16="http://schemas.microsoft.com/office/drawing/2014/main" id="{5460AC38-C1CF-3695-1C98-B89270C5B4C2}"/>
              </a:ext>
            </a:extLst>
          </p:cNvPr>
          <p:cNvSpPr>
            <a:spLocks/>
          </p:cNvSpPr>
          <p:nvPr/>
        </p:nvSpPr>
        <p:spPr bwMode="auto">
          <a:xfrm flipV="1">
            <a:off x="3352800" y="5638800"/>
            <a:ext cx="762000" cy="381000"/>
          </a:xfrm>
          <a:custGeom>
            <a:avLst/>
            <a:gdLst>
              <a:gd name="T0" fmla="*/ 0 w 960"/>
              <a:gd name="T1" fmla="*/ 2147483646 h 1248"/>
              <a:gd name="T2" fmla="*/ 2147483646 w 960"/>
              <a:gd name="T3" fmla="*/ 2147483646 h 1248"/>
              <a:gd name="T4" fmla="*/ 2147483646 w 960"/>
              <a:gd name="T5" fmla="*/ 0 h 1248"/>
              <a:gd name="T6" fmla="*/ 0 60000 65536"/>
              <a:gd name="T7" fmla="*/ 0 60000 65536"/>
              <a:gd name="T8" fmla="*/ 0 60000 65536"/>
              <a:gd name="T9" fmla="*/ 0 w 960"/>
              <a:gd name="T10" fmla="*/ 0 h 1248"/>
              <a:gd name="T11" fmla="*/ 960 w 960"/>
              <a:gd name="T12" fmla="*/ 1248 h 124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960" h="1248">
                <a:moveTo>
                  <a:pt x="0" y="1248"/>
                </a:moveTo>
                <a:cubicBezTo>
                  <a:pt x="112" y="1040"/>
                  <a:pt x="224" y="832"/>
                  <a:pt x="384" y="624"/>
                </a:cubicBezTo>
                <a:cubicBezTo>
                  <a:pt x="544" y="416"/>
                  <a:pt x="752" y="208"/>
                  <a:pt x="960" y="0"/>
                </a:cubicBezTo>
              </a:path>
            </a:pathLst>
          </a:custGeom>
          <a:noFill/>
          <a:ln w="12700" cap="flat" cmpd="sng">
            <a:solidFill>
              <a:schemeClr val="accent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7193" name="Freeform 26">
            <a:extLst>
              <a:ext uri="{FF2B5EF4-FFF2-40B4-BE49-F238E27FC236}">
                <a16:creationId xmlns:a16="http://schemas.microsoft.com/office/drawing/2014/main" id="{6CF6EDCA-8776-987E-E8F4-02D45C4F9EC1}"/>
              </a:ext>
            </a:extLst>
          </p:cNvPr>
          <p:cNvSpPr>
            <a:spLocks/>
          </p:cNvSpPr>
          <p:nvPr/>
        </p:nvSpPr>
        <p:spPr bwMode="auto">
          <a:xfrm flipV="1">
            <a:off x="3124200" y="5867400"/>
            <a:ext cx="762000" cy="381000"/>
          </a:xfrm>
          <a:custGeom>
            <a:avLst/>
            <a:gdLst>
              <a:gd name="T0" fmla="*/ 0 w 960"/>
              <a:gd name="T1" fmla="*/ 2147483646 h 1248"/>
              <a:gd name="T2" fmla="*/ 2147483646 w 960"/>
              <a:gd name="T3" fmla="*/ 2147483646 h 1248"/>
              <a:gd name="T4" fmla="*/ 2147483646 w 960"/>
              <a:gd name="T5" fmla="*/ 0 h 1248"/>
              <a:gd name="T6" fmla="*/ 0 60000 65536"/>
              <a:gd name="T7" fmla="*/ 0 60000 65536"/>
              <a:gd name="T8" fmla="*/ 0 60000 65536"/>
              <a:gd name="T9" fmla="*/ 0 w 960"/>
              <a:gd name="T10" fmla="*/ 0 h 1248"/>
              <a:gd name="T11" fmla="*/ 960 w 960"/>
              <a:gd name="T12" fmla="*/ 1248 h 124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960" h="1248">
                <a:moveTo>
                  <a:pt x="0" y="1248"/>
                </a:moveTo>
                <a:cubicBezTo>
                  <a:pt x="112" y="1040"/>
                  <a:pt x="224" y="832"/>
                  <a:pt x="384" y="624"/>
                </a:cubicBezTo>
                <a:cubicBezTo>
                  <a:pt x="544" y="416"/>
                  <a:pt x="752" y="208"/>
                  <a:pt x="960" y="0"/>
                </a:cubicBezTo>
              </a:path>
            </a:pathLst>
          </a:custGeom>
          <a:noFill/>
          <a:ln w="12700" cap="flat" cmpd="sng">
            <a:solidFill>
              <a:schemeClr val="accent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7194" name="Freeform 27">
            <a:extLst>
              <a:ext uri="{FF2B5EF4-FFF2-40B4-BE49-F238E27FC236}">
                <a16:creationId xmlns:a16="http://schemas.microsoft.com/office/drawing/2014/main" id="{07713DE1-1938-18F2-A3B7-8DC07563E526}"/>
              </a:ext>
            </a:extLst>
          </p:cNvPr>
          <p:cNvSpPr>
            <a:spLocks/>
          </p:cNvSpPr>
          <p:nvPr/>
        </p:nvSpPr>
        <p:spPr bwMode="auto">
          <a:xfrm flipV="1">
            <a:off x="7391400" y="5562600"/>
            <a:ext cx="762000" cy="381000"/>
          </a:xfrm>
          <a:custGeom>
            <a:avLst/>
            <a:gdLst>
              <a:gd name="T0" fmla="*/ 0 w 960"/>
              <a:gd name="T1" fmla="*/ 2147483646 h 1248"/>
              <a:gd name="T2" fmla="*/ 2147483646 w 960"/>
              <a:gd name="T3" fmla="*/ 2147483646 h 1248"/>
              <a:gd name="T4" fmla="*/ 2147483646 w 960"/>
              <a:gd name="T5" fmla="*/ 0 h 1248"/>
              <a:gd name="T6" fmla="*/ 0 60000 65536"/>
              <a:gd name="T7" fmla="*/ 0 60000 65536"/>
              <a:gd name="T8" fmla="*/ 0 60000 65536"/>
              <a:gd name="T9" fmla="*/ 0 w 960"/>
              <a:gd name="T10" fmla="*/ 0 h 1248"/>
              <a:gd name="T11" fmla="*/ 960 w 960"/>
              <a:gd name="T12" fmla="*/ 1248 h 124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960" h="1248">
                <a:moveTo>
                  <a:pt x="0" y="1248"/>
                </a:moveTo>
                <a:cubicBezTo>
                  <a:pt x="112" y="1040"/>
                  <a:pt x="224" y="832"/>
                  <a:pt x="384" y="624"/>
                </a:cubicBezTo>
                <a:cubicBezTo>
                  <a:pt x="544" y="416"/>
                  <a:pt x="752" y="208"/>
                  <a:pt x="960" y="0"/>
                </a:cubicBezTo>
              </a:path>
            </a:pathLst>
          </a:custGeom>
          <a:noFill/>
          <a:ln w="12700" cap="flat" cmpd="sng">
            <a:solidFill>
              <a:schemeClr val="accent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7195" name="Freeform 28">
            <a:extLst>
              <a:ext uri="{FF2B5EF4-FFF2-40B4-BE49-F238E27FC236}">
                <a16:creationId xmlns:a16="http://schemas.microsoft.com/office/drawing/2014/main" id="{14059E49-E839-5FC3-06E4-D65B4D0F2338}"/>
              </a:ext>
            </a:extLst>
          </p:cNvPr>
          <p:cNvSpPr>
            <a:spLocks/>
          </p:cNvSpPr>
          <p:nvPr/>
        </p:nvSpPr>
        <p:spPr bwMode="auto">
          <a:xfrm flipV="1">
            <a:off x="7162800" y="5791200"/>
            <a:ext cx="762000" cy="381000"/>
          </a:xfrm>
          <a:custGeom>
            <a:avLst/>
            <a:gdLst>
              <a:gd name="T0" fmla="*/ 0 w 960"/>
              <a:gd name="T1" fmla="*/ 2147483646 h 1248"/>
              <a:gd name="T2" fmla="*/ 2147483646 w 960"/>
              <a:gd name="T3" fmla="*/ 2147483646 h 1248"/>
              <a:gd name="T4" fmla="*/ 2147483646 w 960"/>
              <a:gd name="T5" fmla="*/ 0 h 1248"/>
              <a:gd name="T6" fmla="*/ 0 60000 65536"/>
              <a:gd name="T7" fmla="*/ 0 60000 65536"/>
              <a:gd name="T8" fmla="*/ 0 60000 65536"/>
              <a:gd name="T9" fmla="*/ 0 w 960"/>
              <a:gd name="T10" fmla="*/ 0 h 1248"/>
              <a:gd name="T11" fmla="*/ 960 w 960"/>
              <a:gd name="T12" fmla="*/ 1248 h 124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960" h="1248">
                <a:moveTo>
                  <a:pt x="0" y="1248"/>
                </a:moveTo>
                <a:cubicBezTo>
                  <a:pt x="112" y="1040"/>
                  <a:pt x="224" y="832"/>
                  <a:pt x="384" y="624"/>
                </a:cubicBezTo>
                <a:cubicBezTo>
                  <a:pt x="544" y="416"/>
                  <a:pt x="752" y="208"/>
                  <a:pt x="960" y="0"/>
                </a:cubicBezTo>
              </a:path>
            </a:pathLst>
          </a:custGeom>
          <a:noFill/>
          <a:ln w="12700" cap="flat" cmpd="sng">
            <a:solidFill>
              <a:schemeClr val="accent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7196" name="Text Box 30">
            <a:extLst>
              <a:ext uri="{FF2B5EF4-FFF2-40B4-BE49-F238E27FC236}">
                <a16:creationId xmlns:a16="http://schemas.microsoft.com/office/drawing/2014/main" id="{C6766386-2D68-067D-AF83-D6512F1511E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76600" y="4953000"/>
            <a:ext cx="96202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2000"/>
              <a:t>HC/AC</a:t>
            </a:r>
          </a:p>
        </p:txBody>
      </p:sp>
      <p:sp>
        <p:nvSpPr>
          <p:cNvPr id="7197" name="Text Box 31">
            <a:extLst>
              <a:ext uri="{FF2B5EF4-FFF2-40B4-BE49-F238E27FC236}">
                <a16:creationId xmlns:a16="http://schemas.microsoft.com/office/drawing/2014/main" id="{DB3216F1-7842-4003-F028-DA488A34CA4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91400" y="4953000"/>
            <a:ext cx="96202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2000"/>
              <a:t>HC/AC</a:t>
            </a:r>
          </a:p>
        </p:txBody>
      </p:sp>
      <p:sp>
        <p:nvSpPr>
          <p:cNvPr id="7198" name="Freeform 32">
            <a:extLst>
              <a:ext uri="{FF2B5EF4-FFF2-40B4-BE49-F238E27FC236}">
                <a16:creationId xmlns:a16="http://schemas.microsoft.com/office/drawing/2014/main" id="{F1EE63EE-EEE6-5AD4-178B-39E0F89BE29B}"/>
              </a:ext>
            </a:extLst>
          </p:cNvPr>
          <p:cNvSpPr>
            <a:spLocks/>
          </p:cNvSpPr>
          <p:nvPr/>
        </p:nvSpPr>
        <p:spPr bwMode="auto">
          <a:xfrm>
            <a:off x="990600" y="2819400"/>
            <a:ext cx="1828800" cy="1981200"/>
          </a:xfrm>
          <a:custGeom>
            <a:avLst/>
            <a:gdLst>
              <a:gd name="T0" fmla="*/ 0 w 1152"/>
              <a:gd name="T1" fmla="*/ 2147483646 h 1248"/>
              <a:gd name="T2" fmla="*/ 2147483646 w 1152"/>
              <a:gd name="T3" fmla="*/ 2147483646 h 1248"/>
              <a:gd name="T4" fmla="*/ 2147483646 w 1152"/>
              <a:gd name="T5" fmla="*/ 0 h 1248"/>
              <a:gd name="T6" fmla="*/ 0 60000 65536"/>
              <a:gd name="T7" fmla="*/ 0 60000 65536"/>
              <a:gd name="T8" fmla="*/ 0 60000 65536"/>
              <a:gd name="T9" fmla="*/ 0 w 1152"/>
              <a:gd name="T10" fmla="*/ 0 h 1248"/>
              <a:gd name="T11" fmla="*/ 1152 w 1152"/>
              <a:gd name="T12" fmla="*/ 1248 h 124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152" h="1248">
                <a:moveTo>
                  <a:pt x="0" y="1248"/>
                </a:moveTo>
                <a:cubicBezTo>
                  <a:pt x="120" y="1040"/>
                  <a:pt x="240" y="832"/>
                  <a:pt x="432" y="624"/>
                </a:cubicBezTo>
                <a:cubicBezTo>
                  <a:pt x="624" y="416"/>
                  <a:pt x="1032" y="96"/>
                  <a:pt x="1152" y="0"/>
                </a:cubicBezTo>
              </a:path>
            </a:pathLst>
          </a:custGeom>
          <a:noFill/>
          <a:ln w="28575" cap="flat" cmpd="sng">
            <a:solidFill>
              <a:srgbClr val="FF33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7199" name="Freeform 33">
            <a:extLst>
              <a:ext uri="{FF2B5EF4-FFF2-40B4-BE49-F238E27FC236}">
                <a16:creationId xmlns:a16="http://schemas.microsoft.com/office/drawing/2014/main" id="{EFBE9306-1C95-8B28-36DD-7119B9964DCD}"/>
              </a:ext>
            </a:extLst>
          </p:cNvPr>
          <p:cNvSpPr>
            <a:spLocks/>
          </p:cNvSpPr>
          <p:nvPr/>
        </p:nvSpPr>
        <p:spPr bwMode="auto">
          <a:xfrm>
            <a:off x="5257800" y="2819400"/>
            <a:ext cx="2362200" cy="2209800"/>
          </a:xfrm>
          <a:custGeom>
            <a:avLst/>
            <a:gdLst>
              <a:gd name="T0" fmla="*/ 0 w 1152"/>
              <a:gd name="T1" fmla="*/ 2147483646 h 1248"/>
              <a:gd name="T2" fmla="*/ 2147483646 w 1152"/>
              <a:gd name="T3" fmla="*/ 2147483646 h 1248"/>
              <a:gd name="T4" fmla="*/ 2147483646 w 1152"/>
              <a:gd name="T5" fmla="*/ 0 h 1248"/>
              <a:gd name="T6" fmla="*/ 0 60000 65536"/>
              <a:gd name="T7" fmla="*/ 0 60000 65536"/>
              <a:gd name="T8" fmla="*/ 0 60000 65536"/>
              <a:gd name="T9" fmla="*/ 0 w 1152"/>
              <a:gd name="T10" fmla="*/ 0 h 1248"/>
              <a:gd name="T11" fmla="*/ 1152 w 1152"/>
              <a:gd name="T12" fmla="*/ 1248 h 124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152" h="1248">
                <a:moveTo>
                  <a:pt x="0" y="1248"/>
                </a:moveTo>
                <a:cubicBezTo>
                  <a:pt x="120" y="1040"/>
                  <a:pt x="240" y="832"/>
                  <a:pt x="432" y="624"/>
                </a:cubicBezTo>
                <a:cubicBezTo>
                  <a:pt x="624" y="416"/>
                  <a:pt x="1032" y="96"/>
                  <a:pt x="1152" y="0"/>
                </a:cubicBezTo>
              </a:path>
            </a:pathLst>
          </a:custGeom>
          <a:noFill/>
          <a:ln w="28575" cap="flat" cmpd="sng">
            <a:solidFill>
              <a:srgbClr val="FF33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7200" name="Freeform 34">
            <a:extLst>
              <a:ext uri="{FF2B5EF4-FFF2-40B4-BE49-F238E27FC236}">
                <a16:creationId xmlns:a16="http://schemas.microsoft.com/office/drawing/2014/main" id="{2212B904-A226-F14E-345D-AD707ECE02B7}"/>
              </a:ext>
            </a:extLst>
          </p:cNvPr>
          <p:cNvSpPr>
            <a:spLocks/>
          </p:cNvSpPr>
          <p:nvPr/>
        </p:nvSpPr>
        <p:spPr bwMode="auto">
          <a:xfrm>
            <a:off x="1828800" y="4572000"/>
            <a:ext cx="2286000" cy="1524000"/>
          </a:xfrm>
          <a:custGeom>
            <a:avLst/>
            <a:gdLst>
              <a:gd name="T0" fmla="*/ 0 w 1152"/>
              <a:gd name="T1" fmla="*/ 2147483646 h 1248"/>
              <a:gd name="T2" fmla="*/ 2147483646 w 1152"/>
              <a:gd name="T3" fmla="*/ 2147483646 h 1248"/>
              <a:gd name="T4" fmla="*/ 2147483646 w 1152"/>
              <a:gd name="T5" fmla="*/ 0 h 1248"/>
              <a:gd name="T6" fmla="*/ 0 60000 65536"/>
              <a:gd name="T7" fmla="*/ 0 60000 65536"/>
              <a:gd name="T8" fmla="*/ 0 60000 65536"/>
              <a:gd name="T9" fmla="*/ 0 w 1152"/>
              <a:gd name="T10" fmla="*/ 0 h 1248"/>
              <a:gd name="T11" fmla="*/ 1152 w 1152"/>
              <a:gd name="T12" fmla="*/ 1248 h 124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152" h="1248">
                <a:moveTo>
                  <a:pt x="0" y="1248"/>
                </a:moveTo>
                <a:cubicBezTo>
                  <a:pt x="120" y="1040"/>
                  <a:pt x="240" y="832"/>
                  <a:pt x="432" y="624"/>
                </a:cubicBezTo>
                <a:cubicBezTo>
                  <a:pt x="624" y="416"/>
                  <a:pt x="1032" y="96"/>
                  <a:pt x="1152" y="0"/>
                </a:cubicBezTo>
              </a:path>
            </a:pathLst>
          </a:custGeom>
          <a:noFill/>
          <a:ln w="28575" cap="flat" cmpd="sng">
            <a:solidFill>
              <a:srgbClr val="FF33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7201" name="Freeform 35">
            <a:extLst>
              <a:ext uri="{FF2B5EF4-FFF2-40B4-BE49-F238E27FC236}">
                <a16:creationId xmlns:a16="http://schemas.microsoft.com/office/drawing/2014/main" id="{222000F8-A6AF-C349-2C54-81B7E9565BF2}"/>
              </a:ext>
            </a:extLst>
          </p:cNvPr>
          <p:cNvSpPr>
            <a:spLocks/>
          </p:cNvSpPr>
          <p:nvPr/>
        </p:nvSpPr>
        <p:spPr bwMode="auto">
          <a:xfrm>
            <a:off x="6096000" y="4419600"/>
            <a:ext cx="2133600" cy="1752600"/>
          </a:xfrm>
          <a:custGeom>
            <a:avLst/>
            <a:gdLst>
              <a:gd name="T0" fmla="*/ 0 w 1152"/>
              <a:gd name="T1" fmla="*/ 2147483646 h 1248"/>
              <a:gd name="T2" fmla="*/ 2147483646 w 1152"/>
              <a:gd name="T3" fmla="*/ 2147483646 h 1248"/>
              <a:gd name="T4" fmla="*/ 2147483646 w 1152"/>
              <a:gd name="T5" fmla="*/ 0 h 1248"/>
              <a:gd name="T6" fmla="*/ 0 60000 65536"/>
              <a:gd name="T7" fmla="*/ 0 60000 65536"/>
              <a:gd name="T8" fmla="*/ 0 60000 65536"/>
              <a:gd name="T9" fmla="*/ 0 w 1152"/>
              <a:gd name="T10" fmla="*/ 0 h 1248"/>
              <a:gd name="T11" fmla="*/ 1152 w 1152"/>
              <a:gd name="T12" fmla="*/ 1248 h 124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152" h="1248">
                <a:moveTo>
                  <a:pt x="0" y="1248"/>
                </a:moveTo>
                <a:cubicBezTo>
                  <a:pt x="120" y="1040"/>
                  <a:pt x="240" y="832"/>
                  <a:pt x="432" y="624"/>
                </a:cubicBezTo>
                <a:cubicBezTo>
                  <a:pt x="624" y="416"/>
                  <a:pt x="1032" y="96"/>
                  <a:pt x="1152" y="0"/>
                </a:cubicBezTo>
              </a:path>
            </a:pathLst>
          </a:custGeom>
          <a:noFill/>
          <a:ln w="28575" cap="flat" cmpd="sng">
            <a:solidFill>
              <a:srgbClr val="FF33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7202" name="Freeform 36">
            <a:extLst>
              <a:ext uri="{FF2B5EF4-FFF2-40B4-BE49-F238E27FC236}">
                <a16:creationId xmlns:a16="http://schemas.microsoft.com/office/drawing/2014/main" id="{75EAB97F-12E1-EE93-4A3B-AAB082C8CD85}"/>
              </a:ext>
            </a:extLst>
          </p:cNvPr>
          <p:cNvSpPr>
            <a:spLocks/>
          </p:cNvSpPr>
          <p:nvPr/>
        </p:nvSpPr>
        <p:spPr bwMode="auto">
          <a:xfrm>
            <a:off x="3276600" y="5715000"/>
            <a:ext cx="762000" cy="228600"/>
          </a:xfrm>
          <a:custGeom>
            <a:avLst/>
            <a:gdLst>
              <a:gd name="T0" fmla="*/ 0 w 480"/>
              <a:gd name="T1" fmla="*/ 0 h 144"/>
              <a:gd name="T2" fmla="*/ 2147483646 w 480"/>
              <a:gd name="T3" fmla="*/ 2147483646 h 144"/>
              <a:gd name="T4" fmla="*/ 2147483646 w 480"/>
              <a:gd name="T5" fmla="*/ 2147483646 h 144"/>
              <a:gd name="T6" fmla="*/ 2147483646 w 480"/>
              <a:gd name="T7" fmla="*/ 2147483646 h 144"/>
              <a:gd name="T8" fmla="*/ 2147483646 w 480"/>
              <a:gd name="T9" fmla="*/ 2147483646 h 14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480"/>
              <a:gd name="T16" fmla="*/ 0 h 144"/>
              <a:gd name="T17" fmla="*/ 480 w 480"/>
              <a:gd name="T18" fmla="*/ 144 h 144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480" h="144">
                <a:moveTo>
                  <a:pt x="0" y="0"/>
                </a:moveTo>
                <a:cubicBezTo>
                  <a:pt x="48" y="36"/>
                  <a:pt x="96" y="72"/>
                  <a:pt x="144" y="96"/>
                </a:cubicBezTo>
                <a:cubicBezTo>
                  <a:pt x="192" y="120"/>
                  <a:pt x="248" y="144"/>
                  <a:pt x="288" y="144"/>
                </a:cubicBezTo>
                <a:cubicBezTo>
                  <a:pt x="328" y="144"/>
                  <a:pt x="352" y="112"/>
                  <a:pt x="384" y="96"/>
                </a:cubicBezTo>
                <a:cubicBezTo>
                  <a:pt x="416" y="80"/>
                  <a:pt x="448" y="64"/>
                  <a:pt x="480" y="48"/>
                </a:cubicBezTo>
              </a:path>
            </a:pathLst>
          </a:custGeom>
          <a:noFill/>
          <a:ln w="28575" cap="flat" cmpd="sng">
            <a:solidFill>
              <a:srgbClr val="FF33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7203" name="Freeform 38">
            <a:extLst>
              <a:ext uri="{FF2B5EF4-FFF2-40B4-BE49-F238E27FC236}">
                <a16:creationId xmlns:a16="http://schemas.microsoft.com/office/drawing/2014/main" id="{DAA76F32-787F-AA7D-80FC-B1156064CD4E}"/>
              </a:ext>
            </a:extLst>
          </p:cNvPr>
          <p:cNvSpPr>
            <a:spLocks/>
          </p:cNvSpPr>
          <p:nvPr/>
        </p:nvSpPr>
        <p:spPr bwMode="auto">
          <a:xfrm>
            <a:off x="7315200" y="5715000"/>
            <a:ext cx="685800" cy="304800"/>
          </a:xfrm>
          <a:custGeom>
            <a:avLst/>
            <a:gdLst>
              <a:gd name="T0" fmla="*/ 0 w 432"/>
              <a:gd name="T1" fmla="*/ 0 h 192"/>
              <a:gd name="T2" fmla="*/ 2147483646 w 432"/>
              <a:gd name="T3" fmla="*/ 2147483646 h 192"/>
              <a:gd name="T4" fmla="*/ 2147483646 w 432"/>
              <a:gd name="T5" fmla="*/ 2147483646 h 192"/>
              <a:gd name="T6" fmla="*/ 2147483646 w 432"/>
              <a:gd name="T7" fmla="*/ 2147483646 h 192"/>
              <a:gd name="T8" fmla="*/ 0 60000 65536"/>
              <a:gd name="T9" fmla="*/ 0 60000 65536"/>
              <a:gd name="T10" fmla="*/ 0 60000 65536"/>
              <a:gd name="T11" fmla="*/ 0 60000 65536"/>
              <a:gd name="T12" fmla="*/ 0 w 432"/>
              <a:gd name="T13" fmla="*/ 0 h 192"/>
              <a:gd name="T14" fmla="*/ 432 w 432"/>
              <a:gd name="T15" fmla="*/ 192 h 192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432" h="192">
                <a:moveTo>
                  <a:pt x="0" y="0"/>
                </a:moveTo>
                <a:cubicBezTo>
                  <a:pt x="48" y="36"/>
                  <a:pt x="96" y="72"/>
                  <a:pt x="144" y="96"/>
                </a:cubicBezTo>
                <a:cubicBezTo>
                  <a:pt x="192" y="120"/>
                  <a:pt x="240" y="128"/>
                  <a:pt x="288" y="144"/>
                </a:cubicBezTo>
                <a:cubicBezTo>
                  <a:pt x="336" y="160"/>
                  <a:pt x="384" y="176"/>
                  <a:pt x="432" y="192"/>
                </a:cubicBezTo>
              </a:path>
            </a:pathLst>
          </a:custGeom>
          <a:noFill/>
          <a:ln w="28575" cap="flat" cmpd="sng">
            <a:solidFill>
              <a:srgbClr val="FF33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>
            <a:extLst>
              <a:ext uri="{FF2B5EF4-FFF2-40B4-BE49-F238E27FC236}">
                <a16:creationId xmlns:a16="http://schemas.microsoft.com/office/drawing/2014/main" id="{FD8D330B-0546-D04F-C232-71E187BCCFA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altLang="en-US"/>
              <a:t>Fetal Anatomic Survey</a:t>
            </a:r>
          </a:p>
        </p:txBody>
      </p:sp>
      <p:pic>
        <p:nvPicPr>
          <p:cNvPr id="8195" name="Picture 2">
            <a:extLst>
              <a:ext uri="{FF2B5EF4-FFF2-40B4-BE49-F238E27FC236}">
                <a16:creationId xmlns:a16="http://schemas.microsoft.com/office/drawing/2014/main" id="{77BBF79B-87DE-0B0A-D574-6C8628FE3D7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410" r="28461"/>
          <a:stretch>
            <a:fillRect/>
          </a:stretch>
        </p:blipFill>
        <p:spPr bwMode="auto">
          <a:xfrm>
            <a:off x="1066800" y="2057400"/>
            <a:ext cx="3352800" cy="4181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6" name="Picture 3">
            <a:extLst>
              <a:ext uri="{FF2B5EF4-FFF2-40B4-BE49-F238E27FC236}">
                <a16:creationId xmlns:a16="http://schemas.microsoft.com/office/drawing/2014/main" id="{8F998527-E20C-8D79-C699-80CC36EAF9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2975" y="2039938"/>
            <a:ext cx="3205163" cy="4198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>
            <a:extLst>
              <a:ext uri="{FF2B5EF4-FFF2-40B4-BE49-F238E27FC236}">
                <a16:creationId xmlns:a16="http://schemas.microsoft.com/office/drawing/2014/main" id="{03DBE3EC-1C8D-A93F-62BA-04643918FA8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altLang="en-US"/>
              <a:t>Fetal Anatomic Survey </a:t>
            </a:r>
          </a:p>
        </p:txBody>
      </p:sp>
      <p:sp>
        <p:nvSpPr>
          <p:cNvPr id="10243" name="Content Placeholder 2">
            <a:extLst>
              <a:ext uri="{FF2B5EF4-FFF2-40B4-BE49-F238E27FC236}">
                <a16:creationId xmlns:a16="http://schemas.microsoft.com/office/drawing/2014/main" id="{947F82EE-1968-A687-5019-E390DE1E5BD8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z="2400" dirty="0"/>
              <a:t>~ 10 % of FGR is associated with congenital anomalies </a:t>
            </a:r>
          </a:p>
          <a:p>
            <a:pPr lvl="3">
              <a:defRPr/>
            </a:pPr>
            <a:r>
              <a:rPr lang="da-DK" altLang="en-US" sz="1800" dirty="0"/>
              <a:t>Am J Med Genet. 1985;20(1):63</a:t>
            </a:r>
          </a:p>
          <a:p>
            <a:pPr>
              <a:defRPr/>
            </a:pPr>
            <a:r>
              <a:rPr lang="en-US" altLang="en-US" sz="2400" dirty="0"/>
              <a:t>20 - 60 % of anomalous infants are SGA</a:t>
            </a:r>
          </a:p>
          <a:p>
            <a:pPr lvl="3">
              <a:defRPr/>
            </a:pPr>
            <a:r>
              <a:rPr lang="en-US" altLang="en-US" sz="1800" dirty="0"/>
              <a:t>Pediatrics. 1988;82(1):83</a:t>
            </a:r>
          </a:p>
          <a:p>
            <a:pPr>
              <a:defRPr/>
            </a:pPr>
            <a:r>
              <a:rPr lang="en-US" altLang="en-US" sz="2400" dirty="0"/>
              <a:t>Anomalies include omphalocele*, gastroschisis*, diaphragmatic hernia, skeletal dysplasia, and some congenital heart abnormalities</a:t>
            </a:r>
          </a:p>
          <a:p>
            <a:pPr marL="1371600" lvl="3" indent="0">
              <a:buFontTx/>
              <a:buNone/>
              <a:defRPr/>
            </a:pPr>
            <a:r>
              <a:rPr lang="en-US" altLang="en-US" sz="1200" dirty="0"/>
              <a:t>*  </a:t>
            </a:r>
            <a:r>
              <a:rPr lang="en-US" altLang="en-US" sz="1800" dirty="0"/>
              <a:t>AC measurement distorted by the anomaly</a:t>
            </a:r>
          </a:p>
          <a:p>
            <a:pPr>
              <a:defRPr/>
            </a:pPr>
            <a:r>
              <a:rPr lang="en-US" altLang="en-US" sz="2400" dirty="0"/>
              <a:t>Fetal echocardiogram is indicated if there is concern about cardiac development </a:t>
            </a:r>
          </a:p>
          <a:p>
            <a:pPr>
              <a:defRPr/>
            </a:pPr>
            <a:endParaRPr lang="en-US" altLang="en-US" sz="3000" dirty="0"/>
          </a:p>
          <a:p>
            <a:pPr lvl="3">
              <a:defRPr/>
            </a:pPr>
            <a:endParaRPr lang="en-US" altLang="en-US" sz="1200" dirty="0"/>
          </a:p>
          <a:p>
            <a:pPr>
              <a:defRPr/>
            </a:pPr>
            <a:endParaRPr lang="en-US" altLang="en-US" sz="2400" dirty="0"/>
          </a:p>
          <a:p>
            <a:pPr>
              <a:defRPr/>
            </a:pPr>
            <a:endParaRPr lang="en-US" altLang="en-US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>
            <a:extLst>
              <a:ext uri="{FF2B5EF4-FFF2-40B4-BE49-F238E27FC236}">
                <a16:creationId xmlns:a16="http://schemas.microsoft.com/office/drawing/2014/main" id="{CD17A96E-0282-7291-093F-FB63EC8EAA5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altLang="en-US"/>
              <a:t>Fetal Heart</a:t>
            </a:r>
          </a:p>
        </p:txBody>
      </p:sp>
      <p:pic>
        <p:nvPicPr>
          <p:cNvPr id="10243" name="Picture 3">
            <a:extLst>
              <a:ext uri="{FF2B5EF4-FFF2-40B4-BE49-F238E27FC236}">
                <a16:creationId xmlns:a16="http://schemas.microsoft.com/office/drawing/2014/main" id="{30BF17A6-DB95-98DA-6A0E-1B5A5D248C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209800"/>
            <a:ext cx="8229600" cy="3787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>
            <a:extLst>
              <a:ext uri="{FF2B5EF4-FFF2-40B4-BE49-F238E27FC236}">
                <a16:creationId xmlns:a16="http://schemas.microsoft.com/office/drawing/2014/main" id="{FFF67800-F5FD-3AA1-3C94-4B0DEC70142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altLang="en-US"/>
              <a:t>Genetics</a:t>
            </a:r>
          </a:p>
        </p:txBody>
      </p:sp>
      <p:pic>
        <p:nvPicPr>
          <p:cNvPr id="11267" name="Picture 3">
            <a:extLst>
              <a:ext uri="{FF2B5EF4-FFF2-40B4-BE49-F238E27FC236}">
                <a16:creationId xmlns:a16="http://schemas.microsoft.com/office/drawing/2014/main" id="{F276C993-BA0C-76F2-562E-DFEA75055D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3175" y="2351088"/>
            <a:ext cx="6423025" cy="3973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Fireball">
  <a:themeElements>
    <a:clrScheme name="Fireball 1">
      <a:dk1>
        <a:srgbClr val="5F5F5F"/>
      </a:dk1>
      <a:lt1>
        <a:srgbClr val="FFFFCC"/>
      </a:lt1>
      <a:dk2>
        <a:srgbClr val="000000"/>
      </a:dk2>
      <a:lt2>
        <a:srgbClr val="FFCC66"/>
      </a:lt2>
      <a:accent1>
        <a:srgbClr val="FF9933"/>
      </a:accent1>
      <a:accent2>
        <a:srgbClr val="CC0066"/>
      </a:accent2>
      <a:accent3>
        <a:srgbClr val="AAAAAA"/>
      </a:accent3>
      <a:accent4>
        <a:srgbClr val="DADAAE"/>
      </a:accent4>
      <a:accent5>
        <a:srgbClr val="FFCAAD"/>
      </a:accent5>
      <a:accent6>
        <a:srgbClr val="B9005C"/>
      </a:accent6>
      <a:hlink>
        <a:srgbClr val="CC00CC"/>
      </a:hlink>
      <a:folHlink>
        <a:srgbClr val="990099"/>
      </a:folHlink>
    </a:clrScheme>
    <a:fontScheme name="Fireball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2700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2700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Fireball 1">
        <a:dk1>
          <a:srgbClr val="5F5F5F"/>
        </a:dk1>
        <a:lt1>
          <a:srgbClr val="FFFFCC"/>
        </a:lt1>
        <a:dk2>
          <a:srgbClr val="000000"/>
        </a:dk2>
        <a:lt2>
          <a:srgbClr val="FFCC66"/>
        </a:lt2>
        <a:accent1>
          <a:srgbClr val="FF9933"/>
        </a:accent1>
        <a:accent2>
          <a:srgbClr val="CC0066"/>
        </a:accent2>
        <a:accent3>
          <a:srgbClr val="AAAAAA"/>
        </a:accent3>
        <a:accent4>
          <a:srgbClr val="DADAAE"/>
        </a:accent4>
        <a:accent5>
          <a:srgbClr val="FFCAAD"/>
        </a:accent5>
        <a:accent6>
          <a:srgbClr val="B9005C"/>
        </a:accent6>
        <a:hlink>
          <a:srgbClr val="CC00CC"/>
        </a:hlink>
        <a:folHlink>
          <a:srgbClr val="9900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ireball 2">
        <a:dk1>
          <a:srgbClr val="000000"/>
        </a:dk1>
        <a:lt1>
          <a:srgbClr val="FFFFFF"/>
        </a:lt1>
        <a:dk2>
          <a:srgbClr val="FF9900"/>
        </a:dk2>
        <a:lt2>
          <a:srgbClr val="5F5F5F"/>
        </a:lt2>
        <a:accent1>
          <a:srgbClr val="FF9933"/>
        </a:accent1>
        <a:accent2>
          <a:srgbClr val="CC0066"/>
        </a:accent2>
        <a:accent3>
          <a:srgbClr val="FFFFFF"/>
        </a:accent3>
        <a:accent4>
          <a:srgbClr val="000000"/>
        </a:accent4>
        <a:accent5>
          <a:srgbClr val="FFCAAD"/>
        </a:accent5>
        <a:accent6>
          <a:srgbClr val="B9005C"/>
        </a:accent6>
        <a:hlink>
          <a:srgbClr val="CC00CC"/>
        </a:hlink>
        <a:folHlink>
          <a:srgbClr val="9900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ireball 3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C:\Program Files\Microsoft Office\Templates\Presentation Designs\FIREBALL.POT</Template>
  <TotalTime>1371</TotalTime>
  <Words>516</Words>
  <Application>Microsoft Macintosh PowerPoint</Application>
  <PresentationFormat>On-screen Show (4:3)</PresentationFormat>
  <Paragraphs>121</Paragraphs>
  <Slides>21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21</vt:i4>
      </vt:variant>
    </vt:vector>
  </HeadingPairs>
  <TitlesOfParts>
    <vt:vector size="27" baseType="lpstr">
      <vt:lpstr>Arial</vt:lpstr>
      <vt:lpstr>Georgia</vt:lpstr>
      <vt:lpstr>Times New Roman</vt:lpstr>
      <vt:lpstr>Fireball</vt:lpstr>
      <vt:lpstr>Chart</vt:lpstr>
      <vt:lpstr>Document</vt:lpstr>
      <vt:lpstr>Symmetric Intrauterine  Growth Restriction</vt:lpstr>
      <vt:lpstr>FGR:  PNM and EFW</vt:lpstr>
      <vt:lpstr>FGR Types</vt:lpstr>
      <vt:lpstr>IUGR:  Etiology</vt:lpstr>
      <vt:lpstr>IUGR:  HC/AC Ratios</vt:lpstr>
      <vt:lpstr>Fetal Anatomic Survey</vt:lpstr>
      <vt:lpstr>Fetal Anatomic Survey </vt:lpstr>
      <vt:lpstr>Fetal Heart</vt:lpstr>
      <vt:lpstr>Genetics</vt:lpstr>
      <vt:lpstr>Candidates For Genetic Studies </vt:lpstr>
      <vt:lpstr>Genetic Testing Modality  </vt:lpstr>
      <vt:lpstr>IUGR and Aneuploidy</vt:lpstr>
      <vt:lpstr>Fetal Infections</vt:lpstr>
      <vt:lpstr>Fetal Infections</vt:lpstr>
      <vt:lpstr>Markers of Fetal Infection</vt:lpstr>
      <vt:lpstr>Markers of Fetal Infection</vt:lpstr>
      <vt:lpstr>Diagnosing Infection</vt:lpstr>
      <vt:lpstr>Maternal Nutrition</vt:lpstr>
      <vt:lpstr>Other Causes</vt:lpstr>
      <vt:lpstr>FGR:  Management</vt:lpstr>
      <vt:lpstr>PowerPoint Presentation</vt:lpstr>
    </vt:vector>
  </TitlesOfParts>
  <Company>GHS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Intrauterine Growth Restriction</dc:title>
  <dc:creator>GHS</dc:creator>
  <cp:lastModifiedBy>Grater, Rachel</cp:lastModifiedBy>
  <cp:revision>44</cp:revision>
  <dcterms:created xsi:type="dcterms:W3CDTF">1980-01-04T00:03:14Z</dcterms:created>
  <dcterms:modified xsi:type="dcterms:W3CDTF">2023-07-09T01:25:38Z</dcterms:modified>
</cp:coreProperties>
</file>