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B143-93D2-4BCA-AD90-AD037275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8BAEB-299A-4790-AF01-2E81641AC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D294-6A5A-4AB4-89FD-FC79ACD6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4357-0ED4-4354-9D12-34811222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6768-CDEE-4DF6-9BBF-69EB814A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3722-EA25-4485-9EFF-1E850128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2755B-6134-44C4-B71B-3D2DFCFE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806A-FB35-4514-8F82-95CC3DBF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8554-51A7-41FF-BFD7-7167D621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C335-0608-4F8D-BD23-FA39D2C5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A8B61-0A1B-482F-8BA6-0189AFBD2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59E7B-3FE9-4ED2-BC86-0DDF7A01E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0D01-F978-4C67-93D8-2AADC146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580-8FB3-4148-93DF-3412D920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E749-1D33-4395-8627-8063B928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8F52-BD90-4920-87B5-53F4F30B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0938-F7B0-428C-8B04-630C0F6F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3445-6281-4724-A043-BEB3732B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DA98-62E9-49AB-A2E8-63AD41C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A8B-2FDD-4370-B6AA-FB67E822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6536-B4A4-479A-BEA4-33EEB574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1EFCA-6EF4-4495-90A7-B9F70F44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F58A-DAD4-494A-B6F2-C49FC0A8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557A5-3A85-480B-9803-B7FC6CC6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3C3-A529-4098-AB74-27DED3D5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5413-641A-4867-8979-136D0402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1C35-A670-4221-A0BD-FD8CF526B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7B83F-664C-42DF-8208-CEA3286A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E2C16-BB73-4AB6-8F8B-E2A92547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7663F-4F30-403B-96FB-161FB83B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0287-329C-48D0-A5C8-6FBC25A9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3994-A49D-4D65-9DDE-452B0B8A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A84A-5431-4D7A-891F-C2D4520F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61ED4-58FE-4003-AFC4-268CE6282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90976-3A77-4C55-88A6-5CAB803AB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640C9-FDF8-4553-B7E2-69A2E1DD2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494AF-5126-4F76-B63A-7B55C017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E6BEB-3E96-4030-B766-45620474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0E77F-52F1-4B29-AB8F-29915EC2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CD34-A60A-4621-81F5-43CA42EC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8896A-55B1-449A-8A20-06B82124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57BE1-F7BF-4604-BA31-E2A30F21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794F4-24BC-4520-B154-569EF424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D8121-9754-4D08-9C4B-9DF960FC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DBC04-0BAF-48CC-A529-F98CF177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C1E57-7EAE-4EF6-9139-BD463FBB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5281-669B-4B25-A86F-6ED3DE07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FFAB-E557-4BE2-B9CC-95925428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FB231-F523-40E3-88D2-652E9014A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252E-C9B2-455D-99BC-15BF99C7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9EE21-3142-4D84-858E-46F3A25A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15566-DF0F-4829-9BEC-BCCF0A86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B66D-BEF9-4FAC-89DC-6B628808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E05C2-F1E7-4453-8F7F-9092894C3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79A-818D-4B06-904E-A26838275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AB558-4E50-4EB6-A79F-D08A2FEB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6311F-FA45-4052-BBF7-85871A6F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37809-F75F-433F-AD7F-7E081D01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DC0B4-1FBA-48F5-A1C4-CC7D9E82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5CDD2-214D-47E6-8B1C-A90D0FD3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5E3C1-611A-47BF-BA9E-009741E00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FC94-2908-4F4A-AEB9-71C297026DF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F261-A09D-4D8A-97B5-7EBB089FE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6520-525E-43D6-A26E-91A98D5AF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C493-300C-4901-AA6D-F7740AF4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182D5-479F-4EB0-9039-B31950D42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 b="1" dirty="0"/>
              <a:t>Thromboembolism Prophylaxis</a:t>
            </a:r>
            <a:br>
              <a:rPr lang="en-US" sz="6600" b="1" dirty="0"/>
            </a:br>
            <a:r>
              <a:rPr lang="en-US" sz="6600" b="1" dirty="0"/>
              <a:t>Pregnancy/Postpartum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35124-FFBE-441E-82D0-5DF029602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n-US" sz="1900" b="1" dirty="0"/>
              <a:t>Berry A. Campbell, MD</a:t>
            </a:r>
          </a:p>
          <a:p>
            <a:r>
              <a:rPr lang="en-US" sz="1900" b="1" dirty="0"/>
              <a:t>Project ECHO-Women’s Wellness</a:t>
            </a:r>
          </a:p>
          <a:p>
            <a:r>
              <a:rPr lang="en-US" sz="1900" b="1" dirty="0"/>
              <a:t>Prisma Health Midlands/UofSC School of Medicine Columbia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6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3D95-368A-43DF-A9DA-0E18E5EB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Pharmacologic Thromboprophylaxis in Pregnancy and the Postpartum Period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FCCFFF-BBC0-455D-8AE3-C6D9F8064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19" y="1912129"/>
            <a:ext cx="9103778" cy="751558"/>
          </a:xfrm>
        </p:spPr>
      </p:pic>
      <p:pic>
        <p:nvPicPr>
          <p:cNvPr id="13" name="Picture 12" descr="Table&#10;&#10;Description automatically generated with low confidence">
            <a:extLst>
              <a:ext uri="{FF2B5EF4-FFF2-40B4-BE49-F238E27FC236}">
                <a16:creationId xmlns:a16="http://schemas.microsoft.com/office/drawing/2014/main" id="{683C559A-0798-4E6A-8F6C-97B4F7A7E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98" y="2809090"/>
            <a:ext cx="9687067" cy="214941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8C969E-1816-429A-90AA-F19F4BAF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19" y="5098832"/>
            <a:ext cx="7250931" cy="1759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6F5A37-9397-4457-92E5-C51BC740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214" y="6583656"/>
            <a:ext cx="274953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BA19-F5F4-4C9B-929F-4142987B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Pharmacologic Thromboprophylaxis in Pregnancy and the Postpartum Period</a:t>
            </a:r>
            <a:endParaRPr lang="en-US" dirty="0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BEE939D9-6290-4602-B77F-3BBC705ED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4" y="2846880"/>
            <a:ext cx="9145195" cy="36188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0729A-20C8-4ECD-AE65-71C8DA381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4" y="1690688"/>
            <a:ext cx="8909712" cy="73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17DC8-2BA4-40D7-B51F-185F4C90B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572" y="6611995"/>
            <a:ext cx="274953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9EE3-1DD7-47AD-9F7E-9BAA9DC9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High risk </a:t>
            </a:r>
            <a:r>
              <a:rPr lang="en-US" b="1" dirty="0" err="1"/>
              <a:t>thrombophilias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1999-874D-4755-B311-AFA33F3E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344" y="2262947"/>
            <a:ext cx="7749209" cy="4351338"/>
          </a:xfrm>
        </p:spPr>
        <p:txBody>
          <a:bodyPr/>
          <a:lstStyle/>
          <a:p>
            <a:r>
              <a:rPr lang="en-US" dirty="0"/>
              <a:t>F5LM homozygous</a:t>
            </a:r>
          </a:p>
          <a:p>
            <a:r>
              <a:rPr lang="en-US" dirty="0"/>
              <a:t>Prothrombin gene G20210 mutation homozygous</a:t>
            </a:r>
          </a:p>
          <a:p>
            <a:r>
              <a:rPr lang="en-US" dirty="0"/>
              <a:t>Heterozygous for both the above</a:t>
            </a:r>
          </a:p>
          <a:p>
            <a:r>
              <a:rPr lang="en-US" dirty="0"/>
              <a:t>Antithrombin deficiency</a:t>
            </a:r>
          </a:p>
        </p:txBody>
      </p:sp>
    </p:spTree>
    <p:extLst>
      <p:ext uri="{BB962C8B-B14F-4D97-AF65-F5344CB8AC3E}">
        <p14:creationId xmlns:p14="http://schemas.microsoft.com/office/powerpoint/2010/main" val="341551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6B43-8C58-43E8-8C9F-E222F477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Planned vaginal delivery or CS</a:t>
            </a:r>
            <a:br>
              <a:rPr lang="en-US" dirty="0"/>
            </a:br>
            <a:r>
              <a:rPr lang="en-US" dirty="0"/>
              <a:t>                          </a:t>
            </a:r>
            <a:r>
              <a:rPr lang="en-US" sz="2800" dirty="0"/>
              <a:t>Epidural hematoma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5F56-C103-4E83-B704-919AD27D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 prophylactic dose ≥ 12 hours</a:t>
            </a:r>
          </a:p>
          <a:p>
            <a:endParaRPr lang="en-US" dirty="0"/>
          </a:p>
          <a:p>
            <a:r>
              <a:rPr lang="en-US" dirty="0"/>
              <a:t>Hold therapeutic dose ≥ 24 hours</a:t>
            </a:r>
          </a:p>
          <a:p>
            <a:endParaRPr lang="en-US" dirty="0"/>
          </a:p>
          <a:p>
            <a:r>
              <a:rPr lang="en-US" dirty="0"/>
              <a:t>Hold dose if having contractions at scheduled dosing time</a:t>
            </a:r>
          </a:p>
        </p:txBody>
      </p:sp>
    </p:spTree>
    <p:extLst>
      <p:ext uri="{BB962C8B-B14F-4D97-AF65-F5344CB8AC3E}">
        <p14:creationId xmlns:p14="http://schemas.microsoft.com/office/powerpoint/2010/main" val="52924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E61A0-D2F9-4927-9F16-52200955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53078"/>
            <a:ext cx="8903851" cy="6700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420D2-7518-4957-B058-9D16A3B227AF}"/>
              </a:ext>
            </a:extLst>
          </p:cNvPr>
          <p:cNvSpPr txBox="1"/>
          <p:nvPr/>
        </p:nvSpPr>
        <p:spPr>
          <a:xfrm>
            <a:off x="10513576" y="6505575"/>
            <a:ext cx="16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RCOG.org</a:t>
            </a:r>
          </a:p>
        </p:txBody>
      </p:sp>
    </p:spTree>
    <p:extLst>
      <p:ext uri="{BB962C8B-B14F-4D97-AF65-F5344CB8AC3E}">
        <p14:creationId xmlns:p14="http://schemas.microsoft.com/office/powerpoint/2010/main" val="86737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97A97-5DF6-4B9C-BD57-20297A0DF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122" y="152400"/>
            <a:ext cx="9713406" cy="66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9AD99-FDA5-4084-9446-A495D7AE7080}"/>
              </a:ext>
            </a:extLst>
          </p:cNvPr>
          <p:cNvSpPr txBox="1"/>
          <p:nvPr/>
        </p:nvSpPr>
        <p:spPr>
          <a:xfrm>
            <a:off x="10868025" y="6296025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RCOG.org</a:t>
            </a:r>
          </a:p>
        </p:txBody>
      </p:sp>
    </p:spTree>
    <p:extLst>
      <p:ext uri="{BB962C8B-B14F-4D97-AF65-F5344CB8AC3E}">
        <p14:creationId xmlns:p14="http://schemas.microsoft.com/office/powerpoint/2010/main" val="369687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6ABB-2B0E-4E55-9A9C-B0B02EBD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87F1-A002-4167-8063-B7E5150B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different schemes for VTE prophylaxis</a:t>
            </a:r>
          </a:p>
          <a:p>
            <a:endParaRPr lang="en-US" dirty="0"/>
          </a:p>
          <a:p>
            <a:r>
              <a:rPr lang="en-US" dirty="0"/>
              <a:t>Understand how weight may alter recommendations for prophylaxis</a:t>
            </a:r>
          </a:p>
          <a:p>
            <a:endParaRPr lang="en-US" dirty="0"/>
          </a:p>
          <a:p>
            <a:r>
              <a:rPr lang="en-US" dirty="0"/>
              <a:t>Understand the importance of repeated assessment of risk factors leading to prophylaxis with LMWH</a:t>
            </a:r>
          </a:p>
        </p:txBody>
      </p:sp>
    </p:spTree>
    <p:extLst>
      <p:ext uri="{BB962C8B-B14F-4D97-AF65-F5344CB8AC3E}">
        <p14:creationId xmlns:p14="http://schemas.microsoft.com/office/powerpoint/2010/main" val="18556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2160-1B86-4C78-9CA0-B5BEF814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Thromboembolism Prophylaxis</a:t>
            </a:r>
            <a:br>
              <a:rPr lang="en-US" b="1" dirty="0"/>
            </a:br>
            <a:r>
              <a:rPr lang="en-US" b="1" dirty="0"/>
              <a:t>Pregnancy/Postpartum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B7D1F-12B0-49CB-9C16-579BEB58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890" y="2032359"/>
            <a:ext cx="479132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factor assessment</a:t>
            </a:r>
          </a:p>
          <a:p>
            <a:r>
              <a:rPr lang="en-US" dirty="0"/>
              <a:t>Pre-pregnancy</a:t>
            </a:r>
          </a:p>
          <a:p>
            <a:r>
              <a:rPr lang="en-US" dirty="0"/>
              <a:t>Early pregnancy</a:t>
            </a:r>
          </a:p>
          <a:p>
            <a:r>
              <a:rPr lang="en-US" dirty="0"/>
              <a:t>Admission to hospital</a:t>
            </a:r>
          </a:p>
          <a:p>
            <a:r>
              <a:rPr lang="en-US" dirty="0"/>
              <a:t>Pregnancy complication</a:t>
            </a:r>
          </a:p>
        </p:txBody>
      </p:sp>
    </p:spTree>
    <p:extLst>
      <p:ext uri="{BB962C8B-B14F-4D97-AF65-F5344CB8AC3E}">
        <p14:creationId xmlns:p14="http://schemas.microsoft.com/office/powerpoint/2010/main" val="11413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96C9-6FB2-4F2C-A906-C8DE0292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Thromboembolism Prophylaxis</a:t>
            </a:r>
            <a:br>
              <a:rPr lang="en-US" b="1" dirty="0"/>
            </a:br>
            <a:r>
              <a:rPr lang="en-US" b="1" dirty="0"/>
              <a:t>Pregnancy/Postpartum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C1AC-07B9-461B-A67A-0C06AF2D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321" y="1960797"/>
            <a:ext cx="664397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Mechanical</a:t>
            </a:r>
          </a:p>
          <a:p>
            <a:r>
              <a:rPr lang="en-US" dirty="0"/>
              <a:t>Lateral decubitus</a:t>
            </a:r>
          </a:p>
          <a:p>
            <a:r>
              <a:rPr lang="en-US" dirty="0"/>
              <a:t>Graduated elastic compression hose</a:t>
            </a:r>
          </a:p>
          <a:p>
            <a:r>
              <a:rPr lang="en-US" dirty="0"/>
              <a:t>Pneumatic compression devices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Medical</a:t>
            </a:r>
          </a:p>
          <a:p>
            <a:r>
              <a:rPr lang="en-US" dirty="0"/>
              <a:t>Unfractionated heparin</a:t>
            </a:r>
          </a:p>
          <a:p>
            <a:r>
              <a:rPr lang="en-US" dirty="0"/>
              <a:t>Low molecular weight heparin</a:t>
            </a:r>
          </a:p>
          <a:p>
            <a:pPr marL="0" indent="0">
              <a:buNone/>
            </a:pPr>
            <a:r>
              <a:rPr lang="en-US" dirty="0"/>
              <a:t>(orals: warfarin, </a:t>
            </a:r>
            <a:r>
              <a:rPr lang="en-US" dirty="0" err="1"/>
              <a:t>dabigatron</a:t>
            </a:r>
            <a:r>
              <a:rPr lang="en-US" dirty="0"/>
              <a:t>, rivaroxaban, etc.)</a:t>
            </a:r>
          </a:p>
        </p:txBody>
      </p:sp>
    </p:spTree>
    <p:extLst>
      <p:ext uri="{BB962C8B-B14F-4D97-AF65-F5344CB8AC3E}">
        <p14:creationId xmlns:p14="http://schemas.microsoft.com/office/powerpoint/2010/main" val="22017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F5A3-7EB1-4360-9379-4A5D56A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Anticoagulation Regimen Definitions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528C773-EDF5-4ED0-B53F-87AA97D3F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95" y="1752212"/>
            <a:ext cx="7440632" cy="348261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E8F28-4EB4-45DD-9333-B0957BF4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5599520"/>
            <a:ext cx="9226658" cy="1089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87770-AC2D-49CC-A15A-6BAC7A71C77B}"/>
              </a:ext>
            </a:extLst>
          </p:cNvPr>
          <p:cNvSpPr txBox="1"/>
          <p:nvPr/>
        </p:nvSpPr>
        <p:spPr>
          <a:xfrm>
            <a:off x="9629029" y="6381557"/>
            <a:ext cx="246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ACOG Practice Bulletin, Vol. 132, No. 1, July 2018</a:t>
            </a:r>
          </a:p>
        </p:txBody>
      </p:sp>
    </p:spTree>
    <p:extLst>
      <p:ext uri="{BB962C8B-B14F-4D97-AF65-F5344CB8AC3E}">
        <p14:creationId xmlns:p14="http://schemas.microsoft.com/office/powerpoint/2010/main" val="15068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448F-1A57-4CDD-93E8-6EE72F27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Anticoagulation Regimen Definitions</a:t>
            </a:r>
            <a:endParaRPr lang="en-US" dirty="0"/>
          </a:p>
        </p:txBody>
      </p:sp>
      <p:pic>
        <p:nvPicPr>
          <p:cNvPr id="7" name="Content Placeholder 6" descr="Table&#10;&#10;Description automatically generated with low confidence">
            <a:extLst>
              <a:ext uri="{FF2B5EF4-FFF2-40B4-BE49-F238E27FC236}">
                <a16:creationId xmlns:a16="http://schemas.microsoft.com/office/drawing/2014/main" id="{5D20DDC4-A144-4209-BF1F-7498B8EB3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1846378"/>
            <a:ext cx="7831539" cy="47373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8F9BD-0EC8-4D73-9D2C-C89E0471C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099" y="6443384"/>
            <a:ext cx="274953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B176-65B6-46D6-A468-60FBE13E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Suggested </a:t>
            </a:r>
            <a:r>
              <a:rPr lang="en-US" b="1" dirty="0" err="1"/>
              <a:t>thromboprophylactic</a:t>
            </a:r>
            <a:r>
              <a:rPr lang="en-US" b="1" dirty="0"/>
              <a:t> doses for antenatal and postnatal LMWH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247F2F7-0867-491E-A57C-990BF6C33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5157"/>
            <a:ext cx="10515600" cy="39922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4F5448-AAE0-489F-8FF7-6E257C640538}"/>
              </a:ext>
            </a:extLst>
          </p:cNvPr>
          <p:cNvSpPr txBox="1"/>
          <p:nvPr/>
        </p:nvSpPr>
        <p:spPr>
          <a:xfrm>
            <a:off x="9199179" y="6463862"/>
            <a:ext cx="2782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Royal College of Ob/Gyn, April 2015</a:t>
            </a:r>
          </a:p>
        </p:txBody>
      </p:sp>
    </p:spTree>
    <p:extLst>
      <p:ext uri="{BB962C8B-B14F-4D97-AF65-F5344CB8AC3E}">
        <p14:creationId xmlns:p14="http://schemas.microsoft.com/office/powerpoint/2010/main" val="284220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A440-ED53-4F08-AB18-5F75EDFA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Recommended Pharmacologic Thromboprophylaxis in Pregnancy and the Postpartum Period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3357623-7ACF-4FD9-96AF-F97960F6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91" y="1764969"/>
            <a:ext cx="7457682" cy="3446353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F2486B-41E4-4299-B010-E5F69CE27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92" y="5285604"/>
            <a:ext cx="7622484" cy="1564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84B32-41DC-4298-8622-60BF4FCC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466" y="6583656"/>
            <a:ext cx="274953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8BC3-2190-4C68-A422-39C1BCFE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Recommended Pharmacologic Thromboprophylaxis in Pregnancy and the Postpartum Period</a:t>
            </a:r>
            <a:endParaRPr lang="en-US" dirty="0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242D98C2-49CD-45A4-B17A-C79FC0D91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53" y="2732681"/>
            <a:ext cx="8120649" cy="20020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A0663-4867-46D4-9AE2-498240CCB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53" y="1766419"/>
            <a:ext cx="7996195" cy="660122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0267DB-45B1-465C-89B0-50C3E5FA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65" y="4921263"/>
            <a:ext cx="8251870" cy="1888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4B4F6-D7E6-4B3B-B617-773EE52AC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466" y="6583656"/>
            <a:ext cx="274953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Thromboembolism Prophylaxis Pregnancy/Postpartum</vt:lpstr>
      <vt:lpstr>Learning Objectives</vt:lpstr>
      <vt:lpstr>Thromboembolism Prophylaxis Pregnancy/Postpartum</vt:lpstr>
      <vt:lpstr>Thromboembolism Prophylaxis Pregnancy/Postpartum</vt:lpstr>
      <vt:lpstr>Anticoagulation Regimen Definitions</vt:lpstr>
      <vt:lpstr>Anticoagulation Regimen Definitions</vt:lpstr>
      <vt:lpstr>Suggested thromboprophylactic doses for antenatal and postnatal LMWH</vt:lpstr>
      <vt:lpstr>Recommended Pharmacologic Thromboprophylaxis in Pregnancy and the Postpartum Period</vt:lpstr>
      <vt:lpstr>Recommended Pharmacologic Thromboprophylaxis in Pregnancy and the Postpartum Period</vt:lpstr>
      <vt:lpstr>Recommended Pharmacologic Thromboprophylaxis in Pregnancy and the Postpartum Period</vt:lpstr>
      <vt:lpstr>Recommended Pharmacologic Thromboprophylaxis in Pregnancy and the Postpartum Period</vt:lpstr>
      <vt:lpstr>High risk thrombophilias</vt:lpstr>
      <vt:lpstr>             Planned vaginal delivery or CS                           Epidural hematoma risk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Thromboembolism Prophylaxis Pregnancy/Postpartum</dc:title>
  <dc:creator>Marva Riley</dc:creator>
  <cp:lastModifiedBy>Grater, Rachel</cp:lastModifiedBy>
  <cp:revision>5</cp:revision>
  <dcterms:created xsi:type="dcterms:W3CDTF">2022-01-18T14:03:06Z</dcterms:created>
  <dcterms:modified xsi:type="dcterms:W3CDTF">2022-01-19T18:36:24Z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1272534271</vt:i4>
  </property>
  <property fmtid="{D5CDD505-2E9C-101B-9397-08002B2CF9AE}" pid="3" name="_NewReviewCycle">
    <vt:lpwstr/>
  </property>
  <property fmtid="{D5CDD505-2E9C-101B-9397-08002B2CF9AE}" pid="4" name="_EmailSubject">
    <vt:lpwstr>Upload to Preg Wellness Site</vt:lpwstr>
  </property>
  <property fmtid="{D5CDD505-2E9C-101B-9397-08002B2CF9AE}" pid="5" name="_AuthorEmail">
    <vt:lpwstr>grater@musc.edu</vt:lpwstr>
  </property>
  <property fmtid="{D5CDD505-2E9C-101B-9397-08002B2CF9AE}" pid="6" name="_AuthorEmailDisplayName">
    <vt:lpwstr>Grater, Rachel</vt:lpwstr>
  </property>
</Properties>
</file>