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B5546-F4CD-5E47-8675-C14264579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18630-5EAA-A84A-90D6-A519B61AB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A2CAE-4F6A-1441-BB1C-37760722D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8F66-630F-9348-9017-D03027E85574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B89C6-A40D-0C44-9366-D2630164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2F0A7-9B82-E64F-BAFE-738C9B759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4CE6-AABA-ED4C-9703-7868F8441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7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DAB65-3DD8-7A4D-BEA1-F1FFCD3E9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3D9EB1-71A5-9D43-A297-99FF497BC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F0AB9-6EDB-CA46-B2BB-5253FB741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8F66-630F-9348-9017-D03027E85574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B16E2-8E7F-4F4E-9717-770F4349D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D5E84-D518-A247-AD51-97F6C410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4CE6-AABA-ED4C-9703-7868F8441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1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C29072-2302-284C-805D-B47C3EDA60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874D3-016B-8945-913B-DDF56CE25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01E00-B986-D544-B9E7-659B3ACE9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8F66-630F-9348-9017-D03027E85574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56154-3F5B-1346-AC35-9D86147B0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66A-912A-704C-9272-CD7E71A0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4CE6-AABA-ED4C-9703-7868F8441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5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4619C-AC2D-AA43-A78D-B23F68B24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35779-5EBE-AB45-B6CE-21CDDBEFC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F7FA3-3893-9643-823F-E4B6166F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8F66-630F-9348-9017-D03027E85574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DBA57-CA5D-AA4E-B529-BF133869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21B63-A771-9B42-BF3F-68D83D1E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4CE6-AABA-ED4C-9703-7868F8441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CFC5E-B60F-8946-AC32-287944F26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91359-74A4-5447-A9DF-D956BD1C8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7B1EE-9C84-C045-AE09-F903AFFEE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8F66-630F-9348-9017-D03027E85574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3B7D8-2FD1-8E4C-844E-6B7ED65AF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01C01-4DD7-FF44-B3B7-6A63E5932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4CE6-AABA-ED4C-9703-7868F8441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3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9D835-B21B-F045-AA08-388A66EA5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A1092-0289-1B41-8E4C-E6EF4D947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3773F-0051-3043-95A0-E046AE6A5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380A2-3296-3B46-8454-17D007700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8F66-630F-9348-9017-D03027E85574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D0A0A-153C-8041-8485-3E6536AE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47EAA-0A8D-E141-A1E7-67B700C49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4CE6-AABA-ED4C-9703-7868F8441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7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8CDD8-2520-6945-BABB-39254D12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BEE80-9F99-A546-8646-FFCFF7381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E8587-F365-564C-80CB-BAAB538EB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3AC15-FF9F-FE49-B98C-20C4FFCB9B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512DAB-0E19-424B-A548-A4600067DE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0CED5A-3408-A748-A998-1D71B088C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8F66-630F-9348-9017-D03027E85574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C9D4C-55C1-E347-8775-7C6CABEE7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87F36-3243-594C-A688-787C0101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4CE6-AABA-ED4C-9703-7868F8441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4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7E37B-BB4F-034D-9A6B-09BD35FAF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B85E0A-12AD-9D4E-B1C6-D03A9691C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8F66-630F-9348-9017-D03027E85574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D7751-B28B-FA4E-876C-9D1FEF4A1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3BC28-D6C6-F941-A33B-30123C61D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4CE6-AABA-ED4C-9703-7868F8441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075036-697A-5D41-AA1E-061924805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8F66-630F-9348-9017-D03027E85574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7038F-1CE3-614B-A037-4FFF8DE54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7F75C-A90D-8642-9EC9-4D5E5DE9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4CE6-AABA-ED4C-9703-7868F8441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5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BA988-80BC-8B47-B48A-CD87A081A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6A279-6A09-5D4E-A773-DE0A0E58C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F7A45-4D55-2E45-8224-E34E5FCCC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10F8E-064E-9C43-8668-BB08ED66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8F66-630F-9348-9017-D03027E85574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0EC32-17A0-974B-8C4F-C884F053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13670-3279-4D45-8E23-CA3655CC5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4CE6-AABA-ED4C-9703-7868F8441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9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C1152-F4FC-414A-8ECC-DF87A5EC4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4FEC31-0843-6644-A0AA-972C5B0264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36945-8E2D-9248-876F-3D916BD36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D282F-3AF7-764B-91EA-B15557579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8F66-630F-9348-9017-D03027E85574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819D2-FDE8-314C-A051-C6DF245F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A129F-119A-694B-8F11-AD955659A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4CE6-AABA-ED4C-9703-7868F8441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DEA955-BE2E-D441-9B67-413C6E85E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1BF01-459B-F14A-9DB8-DAA37DDCE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D4DB8-3E53-CD40-816C-B1F337C3ED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08F66-630F-9348-9017-D03027E85574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F7B26-0893-3A4E-AA76-4DF7D0CD0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C59D1-E21C-DD40-BC49-04A0DC9C6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24CE6-AABA-ED4C-9703-7868F8441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9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D15BE-0E75-2E4F-B33C-82A5E94C89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THYROID DISEASE </a:t>
            </a:r>
            <a:br>
              <a:rPr lang="en-US" sz="7200" b="1" dirty="0"/>
            </a:br>
            <a:r>
              <a:rPr lang="en-US" sz="7200" b="1" dirty="0"/>
              <a:t>IN PREGNANCY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029F0A-AC26-8A4E-9072-F7708DB66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2534"/>
            <a:ext cx="9144000" cy="1415265"/>
          </a:xfrm>
        </p:spPr>
        <p:txBody>
          <a:bodyPr/>
          <a:lstStyle/>
          <a:p>
            <a:r>
              <a:rPr lang="en-US" dirty="0"/>
              <a:t>Donna D. Johnson, MD</a:t>
            </a:r>
          </a:p>
        </p:txBody>
      </p:sp>
    </p:spTree>
    <p:extLst>
      <p:ext uri="{BB962C8B-B14F-4D97-AF65-F5344CB8AC3E}">
        <p14:creationId xmlns:p14="http://schemas.microsoft.com/office/powerpoint/2010/main" val="3700679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DB5A3-0C6E-4F47-8098-4590EDE71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HYPOTHYROIDISM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CA51F-FEEF-8C4E-AFE9-D080A8579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birth weight</a:t>
            </a:r>
          </a:p>
          <a:p>
            <a:r>
              <a:rPr lang="en-US" dirty="0"/>
              <a:t>Impaired neuropsychologic development</a:t>
            </a:r>
          </a:p>
        </p:txBody>
      </p:sp>
    </p:spTree>
    <p:extLst>
      <p:ext uri="{BB962C8B-B14F-4D97-AF65-F5344CB8AC3E}">
        <p14:creationId xmlns:p14="http://schemas.microsoft.com/office/powerpoint/2010/main" val="2657260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4806A-34D5-BF48-A039-40756CCF0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HYPOTHYROIDISM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25E40-59FE-844D-83B0-8A9D1ADCF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TSH: ↑</a:t>
            </a:r>
          </a:p>
          <a:p>
            <a:r>
              <a:rPr lang="en-US" dirty="0"/>
              <a:t>Free T4: ↓</a:t>
            </a:r>
          </a:p>
          <a:p>
            <a:endParaRPr lang="en-US" dirty="0"/>
          </a:p>
          <a:p>
            <a:r>
              <a:rPr lang="en-US" dirty="0"/>
              <a:t>Synthroid: consider using only name brand</a:t>
            </a:r>
          </a:p>
        </p:txBody>
      </p:sp>
    </p:spTree>
    <p:extLst>
      <p:ext uri="{BB962C8B-B14F-4D97-AF65-F5344CB8AC3E}">
        <p14:creationId xmlns:p14="http://schemas.microsoft.com/office/powerpoint/2010/main" val="2853009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4DEE43-1901-6A40-910C-CA0A32708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43" y="0"/>
            <a:ext cx="826225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EE2372-0D52-A64B-BF19-65049BF19140}"/>
              </a:ext>
            </a:extLst>
          </p:cNvPr>
          <p:cNvSpPr txBox="1"/>
          <p:nvPr/>
        </p:nvSpPr>
        <p:spPr>
          <a:xfrm>
            <a:off x="9644743" y="6273225"/>
            <a:ext cx="2460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ACOG PB #223,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32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8CA43-E772-8A42-83CF-104FB76B5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365125"/>
            <a:ext cx="11527971" cy="1325563"/>
          </a:xfrm>
        </p:spPr>
        <p:txBody>
          <a:bodyPr>
            <a:noAutofit/>
          </a:bodyPr>
          <a:lstStyle/>
          <a:p>
            <a:r>
              <a:rPr lang="en-US" sz="6000" b="1" dirty="0"/>
              <a:t>THYROID SCREENING IN PREGNANCY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9B704-FBC6-5246-A66E-F19885378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Universal screening is NOT recommended</a:t>
            </a:r>
          </a:p>
          <a:p>
            <a:r>
              <a:rPr lang="en-US" dirty="0"/>
              <a:t>No screening in hyperemesis </a:t>
            </a:r>
            <a:r>
              <a:rPr lang="en-US" dirty="0" err="1"/>
              <a:t>gravidarium</a:t>
            </a:r>
            <a:r>
              <a:rPr lang="en-US" dirty="0"/>
              <a:t> </a:t>
            </a:r>
          </a:p>
          <a:p>
            <a:r>
              <a:rPr lang="en-US" dirty="0"/>
              <a:t>At risk individuals:</a:t>
            </a:r>
          </a:p>
          <a:p>
            <a:pPr lvl="1"/>
            <a:r>
              <a:rPr lang="en-US" dirty="0"/>
              <a:t>Type 1 diabetes </a:t>
            </a:r>
          </a:p>
          <a:p>
            <a:pPr lvl="1"/>
            <a:r>
              <a:rPr lang="en-US" dirty="0"/>
              <a:t>Family or personal history of thyroid disease</a:t>
            </a:r>
          </a:p>
          <a:p>
            <a:pPr lvl="1"/>
            <a:r>
              <a:rPr lang="en-US" dirty="0"/>
              <a:t>Advancing age </a:t>
            </a:r>
          </a:p>
          <a:p>
            <a:pPr lvl="1"/>
            <a:r>
              <a:rPr lang="en-US" dirty="0"/>
              <a:t>Low iodine intake</a:t>
            </a:r>
          </a:p>
        </p:txBody>
      </p:sp>
    </p:spTree>
    <p:extLst>
      <p:ext uri="{BB962C8B-B14F-4D97-AF65-F5344CB8AC3E}">
        <p14:creationId xmlns:p14="http://schemas.microsoft.com/office/powerpoint/2010/main" val="2792002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D4C28-5B05-3844-A946-494A86287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THYROID STORM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77144-EFE3-8B4C-BC50-CDE59BCE1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Fever </a:t>
            </a:r>
          </a:p>
          <a:p>
            <a:r>
              <a:rPr lang="en-US" dirty="0"/>
              <a:t>Tachycardia </a:t>
            </a:r>
          </a:p>
          <a:p>
            <a:r>
              <a:rPr lang="en-US" dirty="0"/>
              <a:t>Cardiac dysrhythmia</a:t>
            </a:r>
          </a:p>
          <a:p>
            <a:r>
              <a:rPr lang="en-US" dirty="0"/>
              <a:t>Central nervous system dysfunction</a:t>
            </a:r>
          </a:p>
          <a:p>
            <a:endParaRPr lang="en-US" dirty="0"/>
          </a:p>
          <a:p>
            <a:r>
              <a:rPr lang="en-US"/>
              <a:t>Heart failure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1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BAD6A-5471-E04F-AD21-5029AD44C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THYROID GLAND REGULATION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E9BBCF-77E2-484A-8B0F-6C278128B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5811" y="1489753"/>
            <a:ext cx="5455878" cy="500312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0C35CD-DFB4-1349-AB74-DB1E79473809}"/>
              </a:ext>
            </a:extLst>
          </p:cNvPr>
          <p:cNvSpPr txBox="1"/>
          <p:nvPr/>
        </p:nvSpPr>
        <p:spPr>
          <a:xfrm>
            <a:off x="9328935" y="6246688"/>
            <a:ext cx="247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Online Science, 2021</a:t>
            </a:r>
          </a:p>
        </p:txBody>
      </p:sp>
    </p:spTree>
    <p:extLst>
      <p:ext uri="{BB962C8B-B14F-4D97-AF65-F5344CB8AC3E}">
        <p14:creationId xmlns:p14="http://schemas.microsoft.com/office/powerpoint/2010/main" val="645038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535A-8EEF-D44A-A3E3-7EA9A97A7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THYROID GLAND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25D359-8D33-DA41-9AF2-C8F73AF86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4886" y="1825625"/>
            <a:ext cx="472222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C4F254-C886-294C-9530-25A9545B02C8}"/>
              </a:ext>
            </a:extLst>
          </p:cNvPr>
          <p:cNvSpPr txBox="1"/>
          <p:nvPr/>
        </p:nvSpPr>
        <p:spPr>
          <a:xfrm>
            <a:off x="8897420" y="6236413"/>
            <a:ext cx="292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Absolute Health &amp; Wellness</a:t>
            </a:r>
          </a:p>
        </p:txBody>
      </p:sp>
    </p:spTree>
    <p:extLst>
      <p:ext uri="{BB962C8B-B14F-4D97-AF65-F5344CB8AC3E}">
        <p14:creationId xmlns:p14="http://schemas.microsoft.com/office/powerpoint/2010/main" val="276750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8F93-EE58-0043-BE28-F2928A8D7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CHANGES DURING PREGNANCY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55C55-1A3D-CE4B-9CB8-338D807C0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TSH: → except first trimester</a:t>
            </a:r>
          </a:p>
          <a:p>
            <a:pPr lvl="1"/>
            <a:r>
              <a:rPr lang="en-US" dirty="0"/>
              <a:t>Lower level of TSH can be reduced by 0.4 milliunits/L </a:t>
            </a:r>
          </a:p>
          <a:p>
            <a:pPr lvl="1"/>
            <a:r>
              <a:rPr lang="en-US" dirty="0"/>
              <a:t>Upper level of TSH can be reduced by 0.5 milliunits/L</a:t>
            </a:r>
          </a:p>
          <a:p>
            <a:r>
              <a:rPr lang="en-US" dirty="0"/>
              <a:t>Total T4: ↑</a:t>
            </a:r>
          </a:p>
          <a:p>
            <a:r>
              <a:rPr lang="en-US" dirty="0"/>
              <a:t>Total T3: ↑</a:t>
            </a:r>
          </a:p>
          <a:p>
            <a:r>
              <a:rPr lang="en-US" dirty="0"/>
              <a:t>Free T4: →</a:t>
            </a:r>
          </a:p>
          <a:p>
            <a:r>
              <a:rPr lang="en-US" dirty="0"/>
              <a:t>Free T3: →</a:t>
            </a:r>
          </a:p>
          <a:p>
            <a:r>
              <a:rPr lang="en-US" dirty="0"/>
              <a:t>Thyroid Binding Globulin (TBG): ↑↑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28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F512A-09AD-894E-AFA1-3A088D860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HYPERTHYROIDISM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0E506-720D-DA40-94AE-9F3221AA6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>
            <a:normAutofit/>
          </a:bodyPr>
          <a:lstStyle/>
          <a:p>
            <a:r>
              <a:rPr lang="en-US" dirty="0"/>
              <a:t>Nervousness and tremors</a:t>
            </a:r>
          </a:p>
          <a:p>
            <a:r>
              <a:rPr lang="en-US" dirty="0"/>
              <a:t>Tachycardia and palpitations</a:t>
            </a:r>
          </a:p>
          <a:p>
            <a:r>
              <a:rPr lang="en-US" dirty="0"/>
              <a:t>Excessive sweating and heat intolerance </a:t>
            </a:r>
          </a:p>
          <a:p>
            <a:r>
              <a:rPr lang="en-US" dirty="0"/>
              <a:t>Weight loss </a:t>
            </a:r>
          </a:p>
          <a:p>
            <a:r>
              <a:rPr lang="en-US" dirty="0"/>
              <a:t>Goiter</a:t>
            </a:r>
          </a:p>
          <a:p>
            <a:r>
              <a:rPr lang="en-US" dirty="0"/>
              <a:t> Insomnia</a:t>
            </a:r>
          </a:p>
          <a:p>
            <a:r>
              <a:rPr lang="en-US" dirty="0"/>
              <a:t>Hypertension</a:t>
            </a:r>
          </a:p>
          <a:p>
            <a:r>
              <a:rPr lang="en-US" dirty="0"/>
              <a:t>Ophthalmopathy (lid lag and lid retraction) </a:t>
            </a:r>
          </a:p>
          <a:p>
            <a:r>
              <a:rPr lang="en-US" dirty="0"/>
              <a:t>Dermopathy (signs include localized or pretibial myxedema). </a:t>
            </a:r>
          </a:p>
        </p:txBody>
      </p:sp>
    </p:spTree>
    <p:extLst>
      <p:ext uri="{BB962C8B-B14F-4D97-AF65-F5344CB8AC3E}">
        <p14:creationId xmlns:p14="http://schemas.microsoft.com/office/powerpoint/2010/main" val="1271176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29F52-0E89-CF4E-B22A-E8D40CA10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HYPERTHYROIDISM</a:t>
            </a:r>
            <a:endParaRPr lang="en-US" sz="6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FE4483-CB69-5C49-8184-0B20338EE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093" y="2046514"/>
            <a:ext cx="6845300" cy="285205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0242ED-DA20-BF48-85A7-B66706327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685" y="2046514"/>
            <a:ext cx="4407807" cy="285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49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AF22D-C10A-DF43-8F4A-3FFEB375C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FETAL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C8916-14C2-5846-8DCD-35A96A14F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Preterm delivery </a:t>
            </a:r>
          </a:p>
          <a:p>
            <a:r>
              <a:rPr lang="en-US" dirty="0"/>
              <a:t>Low birth weight </a:t>
            </a:r>
          </a:p>
          <a:p>
            <a:r>
              <a:rPr lang="en-US" dirty="0"/>
              <a:t>Miscarriage</a:t>
            </a:r>
          </a:p>
          <a:p>
            <a:r>
              <a:rPr lang="en-US" dirty="0"/>
              <a:t>Stillbirth </a:t>
            </a:r>
          </a:p>
        </p:txBody>
      </p:sp>
    </p:spTree>
    <p:extLst>
      <p:ext uri="{BB962C8B-B14F-4D97-AF65-F5344CB8AC3E}">
        <p14:creationId xmlns:p14="http://schemas.microsoft.com/office/powerpoint/2010/main" val="270781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95A8C-4B4D-BE48-B3F4-0EE081A33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HYPERTHYROIDISM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D46C3-A3FA-B348-B55A-148DAC927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98232"/>
          </a:xfrm>
        </p:spPr>
        <p:txBody>
          <a:bodyPr>
            <a:normAutofit/>
          </a:bodyPr>
          <a:lstStyle/>
          <a:p>
            <a:r>
              <a:rPr lang="en-US" dirty="0"/>
              <a:t>TSH: Decreased</a:t>
            </a:r>
          </a:p>
          <a:p>
            <a:r>
              <a:rPr lang="en-US" dirty="0"/>
              <a:t>Free T4: Increased</a:t>
            </a:r>
          </a:p>
          <a:p>
            <a:endParaRPr lang="en-US" dirty="0"/>
          </a:p>
          <a:p>
            <a:r>
              <a:rPr lang="en-US" dirty="0"/>
              <a:t>Propylthiouracil (PTU)</a:t>
            </a:r>
          </a:p>
          <a:p>
            <a:r>
              <a:rPr lang="en-US" dirty="0"/>
              <a:t>Methimazole (</a:t>
            </a:r>
            <a:r>
              <a:rPr lang="en-US" dirty="0" err="1"/>
              <a:t>Tapazole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Avoid first trimester: Cutaneous aplasia &amp;</a:t>
            </a:r>
          </a:p>
          <a:p>
            <a:endParaRPr lang="en-US" dirty="0"/>
          </a:p>
          <a:p>
            <a:r>
              <a:rPr lang="en-US" dirty="0"/>
              <a:t>Propranolol 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B183F3-A79F-1D4D-B2C7-D3D0465B1039}"/>
              </a:ext>
            </a:extLst>
          </p:cNvPr>
          <p:cNvSpPr txBox="1"/>
          <p:nvPr/>
        </p:nvSpPr>
        <p:spPr>
          <a:xfrm>
            <a:off x="7761515" y="6041571"/>
            <a:ext cx="2296886" cy="37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ACOG PB #223, 2020</a:t>
            </a:r>
          </a:p>
        </p:txBody>
      </p:sp>
    </p:spTree>
    <p:extLst>
      <p:ext uri="{BB962C8B-B14F-4D97-AF65-F5344CB8AC3E}">
        <p14:creationId xmlns:p14="http://schemas.microsoft.com/office/powerpoint/2010/main" val="414013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EC43F-B3BB-2A44-9D29-7999C900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HYPOTHYROIDISM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84A82-B497-EC47-A68F-E47257978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Fatigue </a:t>
            </a:r>
          </a:p>
          <a:p>
            <a:r>
              <a:rPr lang="en-US" dirty="0"/>
              <a:t>Constipation </a:t>
            </a:r>
          </a:p>
          <a:p>
            <a:r>
              <a:rPr lang="en-US" dirty="0"/>
              <a:t>Cold intolerance </a:t>
            </a:r>
          </a:p>
          <a:p>
            <a:r>
              <a:rPr lang="en-US" dirty="0"/>
              <a:t>Muscle cramps</a:t>
            </a:r>
          </a:p>
          <a:p>
            <a:r>
              <a:rPr lang="en-US" dirty="0"/>
              <a:t>Weight gain </a:t>
            </a:r>
          </a:p>
          <a:p>
            <a:r>
              <a:rPr lang="en-US" dirty="0"/>
              <a:t>Edema </a:t>
            </a:r>
          </a:p>
          <a:p>
            <a:r>
              <a:rPr lang="en-US" dirty="0"/>
              <a:t>Dry skin </a:t>
            </a:r>
          </a:p>
          <a:p>
            <a:r>
              <a:rPr lang="en-US" dirty="0"/>
              <a:t>Hair loss</a:t>
            </a:r>
          </a:p>
          <a:p>
            <a:r>
              <a:rPr lang="en-US" dirty="0"/>
              <a:t>Prolonged relaxation phase of deep tendon reflexes. </a:t>
            </a:r>
          </a:p>
        </p:txBody>
      </p:sp>
    </p:spTree>
    <p:extLst>
      <p:ext uri="{BB962C8B-B14F-4D97-AF65-F5344CB8AC3E}">
        <p14:creationId xmlns:p14="http://schemas.microsoft.com/office/powerpoint/2010/main" val="1082462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255</Words>
  <Application>Microsoft Macintosh PowerPoint</Application>
  <PresentationFormat>Widescreen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THYROID DISEASE  IN PREGNANCY</vt:lpstr>
      <vt:lpstr>THYROID GLAND REGULATION</vt:lpstr>
      <vt:lpstr>THYROID GLAND</vt:lpstr>
      <vt:lpstr>CHANGES DURING PREGNANCY</vt:lpstr>
      <vt:lpstr>HYPERTHYROIDISM</vt:lpstr>
      <vt:lpstr>HYPERTHYROIDISM</vt:lpstr>
      <vt:lpstr>FETAL EFFECTS</vt:lpstr>
      <vt:lpstr>HYPERTHYROIDISM</vt:lpstr>
      <vt:lpstr>HYPOTHYROIDISM</vt:lpstr>
      <vt:lpstr>HYPOTHYROIDISM</vt:lpstr>
      <vt:lpstr>HYPOTHYROIDISM</vt:lpstr>
      <vt:lpstr>PowerPoint Presentation</vt:lpstr>
      <vt:lpstr>THYROID SCREENING IN PREGNANCY</vt:lpstr>
      <vt:lpstr>THYROID STORM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DISEASE  IN PREGNANCY</dc:title>
  <dc:creator>Donna Johnson</dc:creator>
  <cp:lastModifiedBy>Grater, Rachel</cp:lastModifiedBy>
  <cp:revision>3</cp:revision>
  <dcterms:created xsi:type="dcterms:W3CDTF">2021-11-16T23:38:50Z</dcterms:created>
  <dcterms:modified xsi:type="dcterms:W3CDTF">2021-11-17T17:16:44Z</dcterms:modified>
</cp:coreProperties>
</file>