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90" r:id="rId3"/>
    <p:sldId id="261" r:id="rId4"/>
    <p:sldId id="257" r:id="rId5"/>
    <p:sldId id="258" r:id="rId6"/>
    <p:sldId id="259" r:id="rId7"/>
    <p:sldId id="260" r:id="rId8"/>
    <p:sldId id="288" r:id="rId9"/>
    <p:sldId id="262" r:id="rId10"/>
    <p:sldId id="263" r:id="rId11"/>
    <p:sldId id="264" r:id="rId12"/>
    <p:sldId id="272" r:id="rId13"/>
    <p:sldId id="267" r:id="rId14"/>
    <p:sldId id="268" r:id="rId15"/>
    <p:sldId id="269" r:id="rId16"/>
    <p:sldId id="270" r:id="rId17"/>
    <p:sldId id="273" r:id="rId18"/>
    <p:sldId id="274" r:id="rId19"/>
    <p:sldId id="279" r:id="rId20"/>
    <p:sldId id="275" r:id="rId21"/>
    <p:sldId id="276" r:id="rId22"/>
    <p:sldId id="278" r:id="rId23"/>
    <p:sldId id="280" r:id="rId24"/>
    <p:sldId id="281" r:id="rId25"/>
    <p:sldId id="283" r:id="rId26"/>
    <p:sldId id="285" r:id="rId27"/>
    <p:sldId id="287" r:id="rId28"/>
    <p:sldId id="289" r:id="rId29"/>
    <p:sldId id="291" r:id="rId30"/>
    <p:sldId id="282" r:id="rId31"/>
    <p:sldId id="277" r:id="rId32"/>
    <p:sldId id="286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 dirty="0"/>
              <a:t>Rates (%) of common childbirth complications</a:t>
            </a:r>
            <a:r>
              <a:rPr lang="en-US" baseline="30000" dirty="0"/>
              <a:t>3-10</a:t>
            </a:r>
          </a:p>
        </c:rich>
      </c:tx>
      <c:layout>
        <c:manualLayout>
          <c:xMode val="edge"/>
          <c:yMode val="edge"/>
          <c:x val="0.28253989853617301"/>
          <c:y val="2.43046319051195E-2"/>
        </c:manualLayout>
      </c:layout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Postpartum hemorrhage</c:v>
                </c:pt>
                <c:pt idx="1">
                  <c:v>Pre-eclampsia</c:v>
                </c:pt>
                <c:pt idx="2">
                  <c:v>Hypertension</c:v>
                </c:pt>
                <c:pt idx="3">
                  <c:v>Gestational diabetes </c:v>
                </c:pt>
                <c:pt idx="4">
                  <c:v>Preterm delivery</c:v>
                </c:pt>
                <c:pt idx="5">
                  <c:v>PPD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8</c:v>
                </c:pt>
                <c:pt idx="3">
                  <c:v>9</c:v>
                </c:pt>
                <c:pt idx="4">
                  <c:v>9.93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24-4260-9713-8950C0245C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15345656"/>
        <c:axId val="-2115382040"/>
      </c:barChart>
      <c:catAx>
        <c:axId val="-21153456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aseline="0"/>
            </a:pPr>
            <a:endParaRPr lang="en-US"/>
          </a:p>
        </c:txPr>
        <c:crossAx val="-2115382040"/>
        <c:crosses val="autoZero"/>
        <c:auto val="1"/>
        <c:lblAlgn val="ctr"/>
        <c:lblOffset val="100"/>
        <c:noMultiLvlLbl val="0"/>
      </c:catAx>
      <c:valAx>
        <c:axId val="-2115382040"/>
        <c:scaling>
          <c:orientation val="minMax"/>
          <c:max val="16"/>
          <c:min val="0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crossAx val="-2115345656"/>
        <c:crosses val="autoZero"/>
        <c:crossBetween val="between"/>
        <c:majorUnit val="2"/>
        <c:min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833F21-0D06-44F9-AF76-D20332DD47A9}" type="doc">
      <dgm:prSet loTypeId="urn:microsoft.com/office/officeart/2005/8/layout/lProcess3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E286DB6-0872-45CA-89B9-10F739C91194}">
      <dgm:prSet phldrT="[Text]"/>
      <dgm:spPr/>
      <dgm:t>
        <a:bodyPr/>
        <a:lstStyle/>
        <a:p>
          <a:r>
            <a:rPr lang="en-US" b="1" dirty="0">
              <a:latin typeface="Arial Narrow" panose="020B0606020202030204" pitchFamily="34" charset="0"/>
            </a:rPr>
            <a:t>3   Weeks</a:t>
          </a:r>
        </a:p>
      </dgm:t>
    </dgm:pt>
    <dgm:pt modelId="{341CE83C-DB80-4375-ABD4-B83F1EAEF613}" type="parTrans" cxnId="{ADEA063C-68D4-4E30-89D9-A16D8E6C4C4B}">
      <dgm:prSet/>
      <dgm:spPr/>
      <dgm:t>
        <a:bodyPr/>
        <a:lstStyle/>
        <a:p>
          <a:endParaRPr lang="en-US"/>
        </a:p>
      </dgm:t>
    </dgm:pt>
    <dgm:pt modelId="{0D3AF96B-0CE4-4D1B-8C11-F8A7AF64A893}" type="sibTrans" cxnId="{ADEA063C-68D4-4E30-89D9-A16D8E6C4C4B}">
      <dgm:prSet/>
      <dgm:spPr/>
      <dgm:t>
        <a:bodyPr/>
        <a:lstStyle/>
        <a:p>
          <a:endParaRPr lang="en-US"/>
        </a:p>
      </dgm:t>
    </dgm:pt>
    <dgm:pt modelId="{8EF9DDB4-4793-48FE-95A2-2E1466E52F81}">
      <dgm:prSet/>
      <dgm:spPr/>
      <dgm:t>
        <a:bodyPr/>
        <a:lstStyle/>
        <a:p>
          <a:r>
            <a:rPr lang="en-US" dirty="0"/>
            <a:t> </a:t>
          </a:r>
          <a:r>
            <a:rPr lang="en-US" b="1" dirty="0">
              <a:latin typeface="Arial Narrow" panose="020B0606020202030204" pitchFamily="34" charset="0"/>
            </a:rPr>
            <a:t>4 Months</a:t>
          </a:r>
        </a:p>
      </dgm:t>
    </dgm:pt>
    <dgm:pt modelId="{1457831B-CE87-41AC-9FEF-0B547A8D3E8F}" type="parTrans" cxnId="{B271E47F-D518-480A-9BED-FD0151875C1D}">
      <dgm:prSet/>
      <dgm:spPr/>
      <dgm:t>
        <a:bodyPr/>
        <a:lstStyle/>
        <a:p>
          <a:endParaRPr lang="en-US"/>
        </a:p>
      </dgm:t>
    </dgm:pt>
    <dgm:pt modelId="{E81CBDBC-2D14-4888-9D1C-E9085B386B03}" type="sibTrans" cxnId="{B271E47F-D518-480A-9BED-FD0151875C1D}">
      <dgm:prSet/>
      <dgm:spPr/>
      <dgm:t>
        <a:bodyPr/>
        <a:lstStyle/>
        <a:p>
          <a:endParaRPr lang="en-US"/>
        </a:p>
      </dgm:t>
    </dgm:pt>
    <dgm:pt modelId="{6E8126DD-800A-4791-B4E0-D59302D289F0}">
      <dgm:prSet phldrT="[Text]"/>
      <dgm:spPr/>
      <dgm:t>
        <a:bodyPr/>
        <a:lstStyle/>
        <a:p>
          <a:r>
            <a:rPr lang="en-US" b="0" dirty="0">
              <a:latin typeface="Arial Narrow" panose="020B0606020202030204" pitchFamily="34" charset="0"/>
            </a:rPr>
            <a:t>Infant behaviors (difficulty sleeping, demanding, difficult to comfort</a:t>
          </a:r>
          <a:r>
            <a:rPr lang="en-US" b="0" dirty="0"/>
            <a:t>)</a:t>
          </a:r>
          <a:endParaRPr lang="en-US" dirty="0"/>
        </a:p>
      </dgm:t>
    </dgm:pt>
    <dgm:pt modelId="{2C76A8E1-A874-43E2-AC68-440382E40631}" type="parTrans" cxnId="{3C8E0467-D069-4CD0-A3E4-DF55C1432946}">
      <dgm:prSet/>
      <dgm:spPr/>
      <dgm:t>
        <a:bodyPr/>
        <a:lstStyle/>
        <a:p>
          <a:endParaRPr lang="en-US"/>
        </a:p>
      </dgm:t>
    </dgm:pt>
    <dgm:pt modelId="{1EFAB26F-D8BE-4C7E-83FC-688FCAA29377}" type="sibTrans" cxnId="{3C8E0467-D069-4CD0-A3E4-DF55C1432946}">
      <dgm:prSet/>
      <dgm:spPr/>
      <dgm:t>
        <a:bodyPr/>
        <a:lstStyle/>
        <a:p>
          <a:endParaRPr lang="en-US"/>
        </a:p>
      </dgm:t>
    </dgm:pt>
    <dgm:pt modelId="{DEDE293D-427F-4DAE-A094-89686B3F3D46}">
      <dgm:prSet/>
      <dgm:spPr/>
      <dgm:t>
        <a:bodyPr/>
        <a:lstStyle/>
        <a:p>
          <a:r>
            <a:rPr lang="en-US" b="1" dirty="0">
              <a:latin typeface="Arial Narrow" panose="020B0606020202030204" pitchFamily="34" charset="0"/>
            </a:rPr>
            <a:t>6 Months</a:t>
          </a:r>
        </a:p>
      </dgm:t>
    </dgm:pt>
    <dgm:pt modelId="{38487CBB-5985-4185-9C67-AFD65FA552A2}" type="parTrans" cxnId="{6E9CB6C7-DD3A-4FAB-8858-93A888805A09}">
      <dgm:prSet/>
      <dgm:spPr/>
      <dgm:t>
        <a:bodyPr/>
        <a:lstStyle/>
        <a:p>
          <a:endParaRPr lang="en-US"/>
        </a:p>
      </dgm:t>
    </dgm:pt>
    <dgm:pt modelId="{F07FF528-BDF1-4BBF-A707-1C720606150C}" type="sibTrans" cxnId="{6E9CB6C7-DD3A-4FAB-8858-93A888805A09}">
      <dgm:prSet/>
      <dgm:spPr/>
      <dgm:t>
        <a:bodyPr/>
        <a:lstStyle/>
        <a:p>
          <a:endParaRPr lang="en-US"/>
        </a:p>
      </dgm:t>
    </dgm:pt>
    <dgm:pt modelId="{1073851A-8CBB-4189-8CE3-6C4B962FF5E8}">
      <dgm:prSet/>
      <dgm:spPr/>
      <dgm:t>
        <a:bodyPr/>
        <a:lstStyle/>
        <a:p>
          <a:r>
            <a:rPr lang="en-US" b="0" dirty="0">
              <a:latin typeface="Arial Narrow" panose="020B0606020202030204" pitchFamily="34" charset="0"/>
            </a:rPr>
            <a:t>Unintentional injury</a:t>
          </a:r>
          <a:r>
            <a:rPr lang="en-US" b="1" dirty="0">
              <a:latin typeface="Arial Narrow" panose="020B0606020202030204" pitchFamily="34" charset="0"/>
            </a:rPr>
            <a:t> </a:t>
          </a:r>
          <a:endParaRPr lang="en-US" dirty="0"/>
        </a:p>
      </dgm:t>
    </dgm:pt>
    <dgm:pt modelId="{09E5F16A-8CAE-4C3F-8EF1-CE92F02C8B6D}" type="parTrans" cxnId="{3DDD5ABE-0FE2-4A7E-8C20-CF09EA382EF2}">
      <dgm:prSet/>
      <dgm:spPr/>
      <dgm:t>
        <a:bodyPr/>
        <a:lstStyle/>
        <a:p>
          <a:endParaRPr lang="en-US"/>
        </a:p>
      </dgm:t>
    </dgm:pt>
    <dgm:pt modelId="{9A3C0B2F-665F-4E27-9C28-2E27C222F300}" type="sibTrans" cxnId="{3DDD5ABE-0FE2-4A7E-8C20-CF09EA382EF2}">
      <dgm:prSet/>
      <dgm:spPr/>
      <dgm:t>
        <a:bodyPr/>
        <a:lstStyle/>
        <a:p>
          <a:endParaRPr lang="en-US"/>
        </a:p>
      </dgm:t>
    </dgm:pt>
    <dgm:pt modelId="{DDADCBE4-5005-4471-8454-0262061C012E}">
      <dgm:prSet/>
      <dgm:spPr/>
      <dgm:t>
        <a:bodyPr/>
        <a:lstStyle/>
        <a:p>
          <a:r>
            <a:rPr lang="en-US" b="1" dirty="0">
              <a:latin typeface="Arial Narrow" panose="020B0606020202030204" pitchFamily="34" charset="0"/>
            </a:rPr>
            <a:t>12 Months</a:t>
          </a:r>
        </a:p>
      </dgm:t>
    </dgm:pt>
    <dgm:pt modelId="{47DB0D43-FCB6-4793-A710-2CA4F704DBA0}" type="parTrans" cxnId="{66F11C91-39A0-465C-92EB-0DC6E0AF4CF7}">
      <dgm:prSet/>
      <dgm:spPr/>
      <dgm:t>
        <a:bodyPr/>
        <a:lstStyle/>
        <a:p>
          <a:endParaRPr lang="en-US"/>
        </a:p>
      </dgm:t>
    </dgm:pt>
    <dgm:pt modelId="{21DFBCA6-96BE-4AAF-B1E7-A4D0F1892234}" type="sibTrans" cxnId="{66F11C91-39A0-465C-92EB-0DC6E0AF4CF7}">
      <dgm:prSet/>
      <dgm:spPr/>
      <dgm:t>
        <a:bodyPr/>
        <a:lstStyle/>
        <a:p>
          <a:endParaRPr lang="en-US"/>
        </a:p>
      </dgm:t>
    </dgm:pt>
    <dgm:pt modelId="{A4E7D274-D863-41E9-940E-78542AB0072D}">
      <dgm:prSet/>
      <dgm:spPr/>
      <dgm:t>
        <a:bodyPr/>
        <a:lstStyle/>
        <a:p>
          <a:r>
            <a:rPr lang="en-US" dirty="0"/>
            <a:t>Impaired mother-infant bonding</a:t>
          </a:r>
        </a:p>
      </dgm:t>
    </dgm:pt>
    <dgm:pt modelId="{934FD8C7-5587-458A-8507-60462379E99B}" type="parTrans" cxnId="{0DAAFA0C-8CCD-40AC-8B87-CD8E9B017AE1}">
      <dgm:prSet/>
      <dgm:spPr/>
      <dgm:t>
        <a:bodyPr/>
        <a:lstStyle/>
        <a:p>
          <a:endParaRPr lang="en-US"/>
        </a:p>
      </dgm:t>
    </dgm:pt>
    <dgm:pt modelId="{4FBF6A90-3A68-495D-B974-3F8BECA133E4}" type="sibTrans" cxnId="{0DAAFA0C-8CCD-40AC-8B87-CD8E9B017AE1}">
      <dgm:prSet/>
      <dgm:spPr/>
      <dgm:t>
        <a:bodyPr/>
        <a:lstStyle/>
        <a:p>
          <a:endParaRPr lang="en-US"/>
        </a:p>
      </dgm:t>
    </dgm:pt>
    <dgm:pt modelId="{DD7BB627-ECEB-45EE-A1B8-6CE07CC6907E}">
      <dgm:prSet/>
      <dgm:spPr/>
      <dgm:t>
        <a:bodyPr/>
        <a:lstStyle/>
        <a:p>
          <a:r>
            <a:rPr lang="en-US" b="1" dirty="0">
              <a:latin typeface="Arial Narrow" panose="020B0606020202030204" pitchFamily="34" charset="0"/>
            </a:rPr>
            <a:t>18 Month</a:t>
          </a:r>
        </a:p>
      </dgm:t>
    </dgm:pt>
    <dgm:pt modelId="{9C6A2257-20EE-4E86-8B05-2A49935329D4}" type="parTrans" cxnId="{7C3AF427-DC9C-4E89-A9D7-F9348A61032D}">
      <dgm:prSet/>
      <dgm:spPr/>
      <dgm:t>
        <a:bodyPr/>
        <a:lstStyle/>
        <a:p>
          <a:endParaRPr lang="en-US"/>
        </a:p>
      </dgm:t>
    </dgm:pt>
    <dgm:pt modelId="{7376F95A-61A3-46C3-8700-487391ED1603}" type="sibTrans" cxnId="{7C3AF427-DC9C-4E89-A9D7-F9348A61032D}">
      <dgm:prSet/>
      <dgm:spPr/>
      <dgm:t>
        <a:bodyPr/>
        <a:lstStyle/>
        <a:p>
          <a:endParaRPr lang="en-US"/>
        </a:p>
      </dgm:t>
    </dgm:pt>
    <dgm:pt modelId="{B32EC1FD-B52F-4B10-B943-430916BDA950}">
      <dgm:prSet/>
      <dgm:spPr/>
      <dgm:t>
        <a:bodyPr/>
        <a:lstStyle/>
        <a:p>
          <a:r>
            <a:rPr lang="en-US" dirty="0">
              <a:latin typeface="Arial Narrow" panose="020B0606020202030204" pitchFamily="34" charset="0"/>
            </a:rPr>
            <a:t>Worse communication skills</a:t>
          </a:r>
          <a:endParaRPr lang="en-US" dirty="0"/>
        </a:p>
      </dgm:t>
    </dgm:pt>
    <dgm:pt modelId="{887A4330-8330-4A5C-92C0-7C44D582BA4B}" type="parTrans" cxnId="{CA334115-10F4-4C2F-B54D-095297B7404C}">
      <dgm:prSet/>
      <dgm:spPr/>
      <dgm:t>
        <a:bodyPr/>
        <a:lstStyle/>
        <a:p>
          <a:endParaRPr lang="en-US"/>
        </a:p>
      </dgm:t>
    </dgm:pt>
    <dgm:pt modelId="{90EFB466-C50A-47B2-98B7-E528EE2B4266}" type="sibTrans" cxnId="{CA334115-10F4-4C2F-B54D-095297B7404C}">
      <dgm:prSet/>
      <dgm:spPr/>
      <dgm:t>
        <a:bodyPr/>
        <a:lstStyle/>
        <a:p>
          <a:endParaRPr lang="en-US"/>
        </a:p>
      </dgm:t>
    </dgm:pt>
    <dgm:pt modelId="{D2D21E23-F5B6-463D-A53C-B2E61EF00EC1}">
      <dgm:prSet/>
      <dgm:spPr/>
      <dgm:t>
        <a:bodyPr/>
        <a:lstStyle/>
        <a:p>
          <a:r>
            <a:rPr lang="en-US" b="1" dirty="0">
              <a:latin typeface="Arial Narrow" panose="020B0606020202030204" pitchFamily="34" charset="0"/>
            </a:rPr>
            <a:t>4 Years</a:t>
          </a:r>
        </a:p>
      </dgm:t>
    </dgm:pt>
    <dgm:pt modelId="{48FFEB8B-C07A-44C1-B67D-041ECCD1DA06}" type="parTrans" cxnId="{5BD61E78-E8E1-4B84-AE6F-3EA14A75FDFE}">
      <dgm:prSet/>
      <dgm:spPr/>
      <dgm:t>
        <a:bodyPr/>
        <a:lstStyle/>
        <a:p>
          <a:endParaRPr lang="en-US"/>
        </a:p>
      </dgm:t>
    </dgm:pt>
    <dgm:pt modelId="{7407E327-09BE-4FE3-8127-9C5945DA79D4}" type="sibTrans" cxnId="{5BD61E78-E8E1-4B84-AE6F-3EA14A75FDFE}">
      <dgm:prSet/>
      <dgm:spPr/>
      <dgm:t>
        <a:bodyPr/>
        <a:lstStyle/>
        <a:p>
          <a:endParaRPr lang="en-US"/>
        </a:p>
      </dgm:t>
    </dgm:pt>
    <dgm:pt modelId="{AB7974BE-8ACD-4E93-A617-9AF8FDAC6CD2}">
      <dgm:prSet/>
      <dgm:spPr/>
      <dgm:t>
        <a:bodyPr/>
        <a:lstStyle/>
        <a:p>
          <a:r>
            <a:rPr lang="en-US" b="0" dirty="0">
              <a:latin typeface="Arial Narrow" panose="020B0606020202030204" pitchFamily="34" charset="0"/>
            </a:rPr>
            <a:t>Decrease </a:t>
          </a:r>
          <a:r>
            <a:rPr lang="en-US" dirty="0">
              <a:latin typeface="Arial Narrow" panose="020B0606020202030204" pitchFamily="34" charset="0"/>
            </a:rPr>
            <a:t>in cognitive and fine motor development</a:t>
          </a:r>
          <a:endParaRPr lang="en-US" dirty="0"/>
        </a:p>
      </dgm:t>
    </dgm:pt>
    <dgm:pt modelId="{63AE2D09-A715-4BD7-9A03-BE526FCEA67B}" type="parTrans" cxnId="{07DF53BD-430F-4E01-B967-386900D4C300}">
      <dgm:prSet/>
      <dgm:spPr/>
      <dgm:t>
        <a:bodyPr/>
        <a:lstStyle/>
        <a:p>
          <a:endParaRPr lang="en-US"/>
        </a:p>
      </dgm:t>
    </dgm:pt>
    <dgm:pt modelId="{A101D018-D024-4942-B338-EF43B8EDBF05}" type="sibTrans" cxnId="{07DF53BD-430F-4E01-B967-386900D4C300}">
      <dgm:prSet/>
      <dgm:spPr/>
      <dgm:t>
        <a:bodyPr/>
        <a:lstStyle/>
        <a:p>
          <a:endParaRPr lang="en-US"/>
        </a:p>
      </dgm:t>
    </dgm:pt>
    <dgm:pt modelId="{75D4BB18-DC40-4165-8E05-8E54A86DCC6C}">
      <dgm:prSet/>
      <dgm:spPr/>
      <dgm:t>
        <a:bodyPr/>
        <a:lstStyle/>
        <a:p>
          <a:r>
            <a:rPr lang="en-US" b="1" dirty="0">
              <a:latin typeface="Arial Narrow" panose="020B0606020202030204" pitchFamily="34" charset="0"/>
            </a:rPr>
            <a:t>6 Years</a:t>
          </a:r>
        </a:p>
      </dgm:t>
    </dgm:pt>
    <dgm:pt modelId="{BFD4D62C-0176-42F9-A0BC-BDCA88FE1F41}" type="parTrans" cxnId="{23C99275-C683-4239-A6D5-7CF28E7218ED}">
      <dgm:prSet/>
      <dgm:spPr/>
      <dgm:t>
        <a:bodyPr/>
        <a:lstStyle/>
        <a:p>
          <a:endParaRPr lang="en-US"/>
        </a:p>
      </dgm:t>
    </dgm:pt>
    <dgm:pt modelId="{E16963C8-96AE-45A8-8149-998E4F03B7A7}" type="sibTrans" cxnId="{23C99275-C683-4239-A6D5-7CF28E7218ED}">
      <dgm:prSet/>
      <dgm:spPr/>
      <dgm:t>
        <a:bodyPr/>
        <a:lstStyle/>
        <a:p>
          <a:endParaRPr lang="en-US"/>
        </a:p>
      </dgm:t>
    </dgm:pt>
    <dgm:pt modelId="{C0DBEB59-0E0E-4303-AE6F-BF4EEB42AB05}">
      <dgm:prSet/>
      <dgm:spPr/>
      <dgm:t>
        <a:bodyPr/>
        <a:lstStyle/>
        <a:p>
          <a:r>
            <a:rPr lang="en-US" dirty="0">
              <a:latin typeface="Arial Narrow" panose="020B0606020202030204" pitchFamily="34" charset="0"/>
            </a:rPr>
            <a:t>Emotional, conduct, and behavioral difficulties</a:t>
          </a:r>
          <a:endParaRPr lang="en-US" dirty="0"/>
        </a:p>
      </dgm:t>
    </dgm:pt>
    <dgm:pt modelId="{4CACC070-1184-4042-8A1F-188A5A7BD521}" type="parTrans" cxnId="{D307AAFF-0603-4CBD-9173-FF9C51FEFC1B}">
      <dgm:prSet/>
      <dgm:spPr/>
      <dgm:t>
        <a:bodyPr/>
        <a:lstStyle/>
        <a:p>
          <a:endParaRPr lang="en-US"/>
        </a:p>
      </dgm:t>
    </dgm:pt>
    <dgm:pt modelId="{E9A7914A-941F-4F77-A5B6-D60DCEBCE489}" type="sibTrans" cxnId="{D307AAFF-0603-4CBD-9173-FF9C51FEFC1B}">
      <dgm:prSet/>
      <dgm:spPr/>
      <dgm:t>
        <a:bodyPr/>
        <a:lstStyle/>
        <a:p>
          <a:endParaRPr lang="en-US"/>
        </a:p>
      </dgm:t>
    </dgm:pt>
    <dgm:pt modelId="{24099EA5-217E-445D-AF47-37FAF089A3BA}">
      <dgm:prSet/>
      <dgm:spPr/>
      <dgm:t>
        <a:bodyPr/>
        <a:lstStyle/>
        <a:p>
          <a:r>
            <a:rPr lang="en-US" b="1" dirty="0">
              <a:latin typeface="Arial Narrow" panose="020B0606020202030204" pitchFamily="34" charset="0"/>
            </a:rPr>
            <a:t>10 Years</a:t>
          </a:r>
        </a:p>
      </dgm:t>
    </dgm:pt>
    <dgm:pt modelId="{72DD3FDC-F156-4F1A-83A8-E4986618B451}" type="parTrans" cxnId="{07E51B4D-2FB4-4CCE-A193-E7FB6ED0D5ED}">
      <dgm:prSet/>
      <dgm:spPr/>
      <dgm:t>
        <a:bodyPr/>
        <a:lstStyle/>
        <a:p>
          <a:endParaRPr lang="en-US"/>
        </a:p>
      </dgm:t>
    </dgm:pt>
    <dgm:pt modelId="{5A69B6F9-C4C3-4B71-B2B6-A0AA2CC8A5BE}" type="sibTrans" cxnId="{07E51B4D-2FB4-4CCE-A193-E7FB6ED0D5ED}">
      <dgm:prSet/>
      <dgm:spPr/>
      <dgm:t>
        <a:bodyPr/>
        <a:lstStyle/>
        <a:p>
          <a:endParaRPr lang="en-US"/>
        </a:p>
      </dgm:t>
    </dgm:pt>
    <dgm:pt modelId="{64113270-2618-48FD-917A-7EC8200BBA18}">
      <dgm:prSet/>
      <dgm:spPr/>
      <dgm:t>
        <a:bodyPr/>
        <a:lstStyle/>
        <a:p>
          <a:r>
            <a:rPr lang="en-US" dirty="0">
              <a:latin typeface="Arial Narrow" panose="020B0606020202030204" pitchFamily="34" charset="0"/>
            </a:rPr>
            <a:t>Attenuated growth</a:t>
          </a:r>
          <a:endParaRPr lang="en-US" dirty="0"/>
        </a:p>
      </dgm:t>
    </dgm:pt>
    <dgm:pt modelId="{1A8411DA-5A10-4025-9CB7-A0612A8AE177}" type="parTrans" cxnId="{77B425EC-555D-48A0-A9B5-01CC069F739D}">
      <dgm:prSet/>
      <dgm:spPr/>
      <dgm:t>
        <a:bodyPr/>
        <a:lstStyle/>
        <a:p>
          <a:endParaRPr lang="en-US"/>
        </a:p>
      </dgm:t>
    </dgm:pt>
    <dgm:pt modelId="{88592684-0498-4ED8-B217-1689AAB03F57}" type="sibTrans" cxnId="{77B425EC-555D-48A0-A9B5-01CC069F739D}">
      <dgm:prSet/>
      <dgm:spPr/>
      <dgm:t>
        <a:bodyPr/>
        <a:lstStyle/>
        <a:p>
          <a:endParaRPr lang="en-US"/>
        </a:p>
      </dgm:t>
    </dgm:pt>
    <dgm:pt modelId="{C5D269EC-EAD5-4E27-9F3E-BE9BCC1E624B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18 years</a:t>
          </a:r>
        </a:p>
      </dgm:t>
    </dgm:pt>
    <dgm:pt modelId="{AE834826-F31F-4EA6-934D-66E153F29E74}" type="parTrans" cxnId="{3BA4A733-A2C1-41C1-A88A-A8F5B7E65116}">
      <dgm:prSet/>
      <dgm:spPr/>
      <dgm:t>
        <a:bodyPr/>
        <a:lstStyle/>
        <a:p>
          <a:endParaRPr lang="en-US"/>
        </a:p>
      </dgm:t>
    </dgm:pt>
    <dgm:pt modelId="{D9BA92D3-110A-4B4B-8454-F6AB287DB528}" type="sibTrans" cxnId="{3BA4A733-A2C1-41C1-A88A-A8F5B7E65116}">
      <dgm:prSet/>
      <dgm:spPr/>
      <dgm:t>
        <a:bodyPr/>
        <a:lstStyle/>
        <a:p>
          <a:endParaRPr lang="en-US"/>
        </a:p>
      </dgm:t>
    </dgm:pt>
    <dgm:pt modelId="{400D93C4-C6C0-4078-8D5F-ADEDD07CAD0D}">
      <dgm:prSet/>
      <dgm:spPr/>
      <dgm:t>
        <a:bodyPr/>
        <a:lstStyle/>
        <a:p>
          <a:r>
            <a:rPr lang="en-US" dirty="0"/>
            <a:t>Psychological difficulties</a:t>
          </a:r>
        </a:p>
      </dgm:t>
    </dgm:pt>
    <dgm:pt modelId="{949DB27F-9302-4473-ACF3-829B54D04C02}" type="parTrans" cxnId="{B93F63AD-EC70-483C-B024-91DFBA5D92CC}">
      <dgm:prSet/>
      <dgm:spPr/>
      <dgm:t>
        <a:bodyPr/>
        <a:lstStyle/>
        <a:p>
          <a:endParaRPr lang="en-US"/>
        </a:p>
      </dgm:t>
    </dgm:pt>
    <dgm:pt modelId="{78766643-7BDC-4490-B073-1CF407EE8CF9}" type="sibTrans" cxnId="{B93F63AD-EC70-483C-B024-91DFBA5D92CC}">
      <dgm:prSet/>
      <dgm:spPr/>
      <dgm:t>
        <a:bodyPr/>
        <a:lstStyle/>
        <a:p>
          <a:endParaRPr lang="en-US"/>
        </a:p>
      </dgm:t>
    </dgm:pt>
    <dgm:pt modelId="{94025671-2612-43E9-B96D-7F0FB695B883}">
      <dgm:prSet/>
      <dgm:spPr/>
      <dgm:t>
        <a:bodyPr/>
        <a:lstStyle/>
        <a:p>
          <a:r>
            <a:rPr lang="en-US" dirty="0"/>
            <a:t>Adolescent depression</a:t>
          </a:r>
        </a:p>
      </dgm:t>
    </dgm:pt>
    <dgm:pt modelId="{AAE1F137-D9D1-4637-BDA0-6A0B27673187}" type="parTrans" cxnId="{C40295E8-CD56-4073-92A0-0A892C4C691B}">
      <dgm:prSet/>
      <dgm:spPr/>
      <dgm:t>
        <a:bodyPr/>
        <a:lstStyle/>
        <a:p>
          <a:endParaRPr lang="en-US"/>
        </a:p>
      </dgm:t>
    </dgm:pt>
    <dgm:pt modelId="{244E62F0-1533-4615-96BE-60D2E7F5B660}" type="sibTrans" cxnId="{C40295E8-CD56-4073-92A0-0A892C4C691B}">
      <dgm:prSet/>
      <dgm:spPr/>
      <dgm:t>
        <a:bodyPr/>
        <a:lstStyle/>
        <a:p>
          <a:endParaRPr lang="en-US"/>
        </a:p>
      </dgm:t>
    </dgm:pt>
    <dgm:pt modelId="{0154084C-09F1-4902-988E-1BDCE72C39E8}" type="pres">
      <dgm:prSet presAssocID="{C2833F21-0D06-44F9-AF76-D20332DD47A9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DE19178-7DCC-4BAD-9091-CADC3A35AE98}" type="pres">
      <dgm:prSet presAssocID="{FE286DB6-0872-45CA-89B9-10F739C91194}" presName="horFlow" presStyleCnt="0"/>
      <dgm:spPr/>
    </dgm:pt>
    <dgm:pt modelId="{11CDCE36-B947-4478-8A57-69A97FD4F41A}" type="pres">
      <dgm:prSet presAssocID="{FE286DB6-0872-45CA-89B9-10F739C91194}" presName="bigChev" presStyleLbl="node1" presStyleIdx="0" presStyleCnt="9"/>
      <dgm:spPr/>
    </dgm:pt>
    <dgm:pt modelId="{AA099832-3DDE-4479-97A5-75AEB721253D}" type="pres">
      <dgm:prSet presAssocID="{2C76A8E1-A874-43E2-AC68-440382E40631}" presName="parTrans" presStyleCnt="0"/>
      <dgm:spPr/>
    </dgm:pt>
    <dgm:pt modelId="{A0D5965A-B537-45FF-B470-3E3E1F323F77}" type="pres">
      <dgm:prSet presAssocID="{6E8126DD-800A-4791-B4E0-D59302D289F0}" presName="node" presStyleLbl="alignAccFollowNode1" presStyleIdx="0" presStyleCnt="9" custScaleX="790339">
        <dgm:presLayoutVars>
          <dgm:bulletEnabled val="1"/>
        </dgm:presLayoutVars>
      </dgm:prSet>
      <dgm:spPr/>
    </dgm:pt>
    <dgm:pt modelId="{056A730F-9D1F-4B23-9E1D-EBEA4EB0CD2D}" type="pres">
      <dgm:prSet presAssocID="{FE286DB6-0872-45CA-89B9-10F739C91194}" presName="vSp" presStyleCnt="0"/>
      <dgm:spPr/>
    </dgm:pt>
    <dgm:pt modelId="{99E069D5-941F-4F83-BE31-E085180D4371}" type="pres">
      <dgm:prSet presAssocID="{8EF9DDB4-4793-48FE-95A2-2E1466E52F81}" presName="horFlow" presStyleCnt="0"/>
      <dgm:spPr/>
    </dgm:pt>
    <dgm:pt modelId="{BBE82A23-35E3-4A50-A009-AD17FB2C2E62}" type="pres">
      <dgm:prSet presAssocID="{8EF9DDB4-4793-48FE-95A2-2E1466E52F81}" presName="bigChev" presStyleLbl="node1" presStyleIdx="1" presStyleCnt="9"/>
      <dgm:spPr/>
    </dgm:pt>
    <dgm:pt modelId="{085588C2-0845-4F28-8A3D-F42E49A0BCAF}" type="pres">
      <dgm:prSet presAssocID="{09E5F16A-8CAE-4C3F-8EF1-CE92F02C8B6D}" presName="parTrans" presStyleCnt="0"/>
      <dgm:spPr/>
    </dgm:pt>
    <dgm:pt modelId="{35D3D52A-6AAC-46E1-A25D-DB89A4466A88}" type="pres">
      <dgm:prSet presAssocID="{1073851A-8CBB-4189-8CE3-6C4B962FF5E8}" presName="node" presStyleLbl="alignAccFollowNode1" presStyleIdx="1" presStyleCnt="9" custScaleX="774729">
        <dgm:presLayoutVars>
          <dgm:bulletEnabled val="1"/>
        </dgm:presLayoutVars>
      </dgm:prSet>
      <dgm:spPr/>
    </dgm:pt>
    <dgm:pt modelId="{6CDC4057-6073-49A5-9BCF-2F53A6C60ED5}" type="pres">
      <dgm:prSet presAssocID="{8EF9DDB4-4793-48FE-95A2-2E1466E52F81}" presName="vSp" presStyleCnt="0"/>
      <dgm:spPr/>
    </dgm:pt>
    <dgm:pt modelId="{7A356201-7B2B-4D83-BC1F-3795F36DC86F}" type="pres">
      <dgm:prSet presAssocID="{DEDE293D-427F-4DAE-A094-89686B3F3D46}" presName="horFlow" presStyleCnt="0"/>
      <dgm:spPr/>
    </dgm:pt>
    <dgm:pt modelId="{9F635476-F962-400F-AABB-1ACB1BBE0632}" type="pres">
      <dgm:prSet presAssocID="{DEDE293D-427F-4DAE-A094-89686B3F3D46}" presName="bigChev" presStyleLbl="node1" presStyleIdx="2" presStyleCnt="9"/>
      <dgm:spPr/>
    </dgm:pt>
    <dgm:pt modelId="{1F209201-9184-4A47-9105-627AAA14E839}" type="pres">
      <dgm:prSet presAssocID="{934FD8C7-5587-458A-8507-60462379E99B}" presName="parTrans" presStyleCnt="0"/>
      <dgm:spPr/>
    </dgm:pt>
    <dgm:pt modelId="{3B053C00-BBCD-4AC9-81CB-AC1AFE412322}" type="pres">
      <dgm:prSet presAssocID="{A4E7D274-D863-41E9-940E-78542AB0072D}" presName="node" presStyleLbl="alignAccFollowNode1" presStyleIdx="2" presStyleCnt="9" custScaleX="794024">
        <dgm:presLayoutVars>
          <dgm:bulletEnabled val="1"/>
        </dgm:presLayoutVars>
      </dgm:prSet>
      <dgm:spPr/>
    </dgm:pt>
    <dgm:pt modelId="{C84538E4-B193-4358-9B01-E48C226E62C0}" type="pres">
      <dgm:prSet presAssocID="{DEDE293D-427F-4DAE-A094-89686B3F3D46}" presName="vSp" presStyleCnt="0"/>
      <dgm:spPr/>
    </dgm:pt>
    <dgm:pt modelId="{5E8715ED-2400-496C-ADA5-FE391413EDF3}" type="pres">
      <dgm:prSet presAssocID="{DDADCBE4-5005-4471-8454-0262061C012E}" presName="horFlow" presStyleCnt="0"/>
      <dgm:spPr/>
    </dgm:pt>
    <dgm:pt modelId="{B2523CE3-2888-4C41-8309-E704D4BD9454}" type="pres">
      <dgm:prSet presAssocID="{DDADCBE4-5005-4471-8454-0262061C012E}" presName="bigChev" presStyleLbl="node1" presStyleIdx="3" presStyleCnt="9"/>
      <dgm:spPr/>
    </dgm:pt>
    <dgm:pt modelId="{C6869A63-0B5F-4D1D-9D4A-63E8A660C667}" type="pres">
      <dgm:prSet presAssocID="{887A4330-8330-4A5C-92C0-7C44D582BA4B}" presName="parTrans" presStyleCnt="0"/>
      <dgm:spPr/>
    </dgm:pt>
    <dgm:pt modelId="{664F40FE-D5A0-47E1-89F3-59F2CCC24BDB}" type="pres">
      <dgm:prSet presAssocID="{B32EC1FD-B52F-4B10-B943-430916BDA950}" presName="node" presStyleLbl="alignAccFollowNode1" presStyleIdx="3" presStyleCnt="9" custScaleX="800127">
        <dgm:presLayoutVars>
          <dgm:bulletEnabled val="1"/>
        </dgm:presLayoutVars>
      </dgm:prSet>
      <dgm:spPr/>
    </dgm:pt>
    <dgm:pt modelId="{D7DCF11E-254E-49CD-8005-BEDBE05CEFF8}" type="pres">
      <dgm:prSet presAssocID="{DDADCBE4-5005-4471-8454-0262061C012E}" presName="vSp" presStyleCnt="0"/>
      <dgm:spPr/>
    </dgm:pt>
    <dgm:pt modelId="{B6C28879-77BB-4BC9-A620-DEF8E5B7EE91}" type="pres">
      <dgm:prSet presAssocID="{DD7BB627-ECEB-45EE-A1B8-6CE07CC6907E}" presName="horFlow" presStyleCnt="0"/>
      <dgm:spPr/>
    </dgm:pt>
    <dgm:pt modelId="{833253A7-4B35-400D-B0ED-ADB41D5765D4}" type="pres">
      <dgm:prSet presAssocID="{DD7BB627-ECEB-45EE-A1B8-6CE07CC6907E}" presName="bigChev" presStyleLbl="node1" presStyleIdx="4" presStyleCnt="9"/>
      <dgm:spPr/>
    </dgm:pt>
    <dgm:pt modelId="{73504338-C7B7-4750-97ED-293DCA176536}" type="pres">
      <dgm:prSet presAssocID="{63AE2D09-A715-4BD7-9A03-BE526FCEA67B}" presName="parTrans" presStyleCnt="0"/>
      <dgm:spPr/>
    </dgm:pt>
    <dgm:pt modelId="{33ABA62C-D237-4CA3-B538-2F7E750823EA}" type="pres">
      <dgm:prSet presAssocID="{AB7974BE-8ACD-4E93-A617-9AF8FDAC6CD2}" presName="node" presStyleLbl="alignAccFollowNode1" presStyleIdx="4" presStyleCnt="9" custScaleX="767236" custLinFactNeighborX="-10368" custLinFactNeighborY="7166">
        <dgm:presLayoutVars>
          <dgm:bulletEnabled val="1"/>
        </dgm:presLayoutVars>
      </dgm:prSet>
      <dgm:spPr/>
    </dgm:pt>
    <dgm:pt modelId="{91B54A6A-F94E-47D2-907E-8346D8B8969B}" type="pres">
      <dgm:prSet presAssocID="{DD7BB627-ECEB-45EE-A1B8-6CE07CC6907E}" presName="vSp" presStyleCnt="0"/>
      <dgm:spPr/>
    </dgm:pt>
    <dgm:pt modelId="{FE6DAD8C-A492-4144-9FF8-D4A93842EFD4}" type="pres">
      <dgm:prSet presAssocID="{D2D21E23-F5B6-463D-A53C-B2E61EF00EC1}" presName="horFlow" presStyleCnt="0"/>
      <dgm:spPr/>
    </dgm:pt>
    <dgm:pt modelId="{27B5E16E-A60C-4C9D-A51F-CB3ED320CD09}" type="pres">
      <dgm:prSet presAssocID="{D2D21E23-F5B6-463D-A53C-B2E61EF00EC1}" presName="bigChev" presStyleLbl="node1" presStyleIdx="5" presStyleCnt="9"/>
      <dgm:spPr/>
    </dgm:pt>
    <dgm:pt modelId="{E226A91E-610B-4432-96CC-A44CDB36A81A}" type="pres">
      <dgm:prSet presAssocID="{4CACC070-1184-4042-8A1F-188A5A7BD521}" presName="parTrans" presStyleCnt="0"/>
      <dgm:spPr/>
    </dgm:pt>
    <dgm:pt modelId="{81126C12-B4AD-4158-BD9E-221B014E100E}" type="pres">
      <dgm:prSet presAssocID="{C0DBEB59-0E0E-4303-AE6F-BF4EEB42AB05}" presName="node" presStyleLbl="alignAccFollowNode1" presStyleIdx="5" presStyleCnt="9" custScaleX="777105">
        <dgm:presLayoutVars>
          <dgm:bulletEnabled val="1"/>
        </dgm:presLayoutVars>
      </dgm:prSet>
      <dgm:spPr/>
    </dgm:pt>
    <dgm:pt modelId="{9429458E-6F14-4169-982E-A143C6787B49}" type="pres">
      <dgm:prSet presAssocID="{D2D21E23-F5B6-463D-A53C-B2E61EF00EC1}" presName="vSp" presStyleCnt="0"/>
      <dgm:spPr/>
    </dgm:pt>
    <dgm:pt modelId="{16B07273-D8B8-4B0F-84A3-354D6661B418}" type="pres">
      <dgm:prSet presAssocID="{75D4BB18-DC40-4165-8E05-8E54A86DCC6C}" presName="horFlow" presStyleCnt="0"/>
      <dgm:spPr/>
    </dgm:pt>
    <dgm:pt modelId="{DEFF47B9-9A1A-486C-9376-F3130760A922}" type="pres">
      <dgm:prSet presAssocID="{75D4BB18-DC40-4165-8E05-8E54A86DCC6C}" presName="bigChev" presStyleLbl="node1" presStyleIdx="6" presStyleCnt="9"/>
      <dgm:spPr/>
    </dgm:pt>
    <dgm:pt modelId="{8019D3DE-B5C4-4B57-B756-3B31FD387F0F}" type="pres">
      <dgm:prSet presAssocID="{1A8411DA-5A10-4025-9CB7-A0612A8AE177}" presName="parTrans" presStyleCnt="0"/>
      <dgm:spPr/>
    </dgm:pt>
    <dgm:pt modelId="{280F2937-DAC4-4EAE-8D2B-A404AFCBD05B}" type="pres">
      <dgm:prSet presAssocID="{64113270-2618-48FD-917A-7EC8200BBA18}" presName="node" presStyleLbl="alignAccFollowNode1" presStyleIdx="6" presStyleCnt="9" custScaleX="788857">
        <dgm:presLayoutVars>
          <dgm:bulletEnabled val="1"/>
        </dgm:presLayoutVars>
      </dgm:prSet>
      <dgm:spPr/>
    </dgm:pt>
    <dgm:pt modelId="{38B6D404-2854-4BD5-9850-9FF59716F56A}" type="pres">
      <dgm:prSet presAssocID="{75D4BB18-DC40-4165-8E05-8E54A86DCC6C}" presName="vSp" presStyleCnt="0"/>
      <dgm:spPr/>
    </dgm:pt>
    <dgm:pt modelId="{D499420A-23A5-4FDD-9B6D-6EBBCD5C41D3}" type="pres">
      <dgm:prSet presAssocID="{24099EA5-217E-445D-AF47-37FAF089A3BA}" presName="horFlow" presStyleCnt="0"/>
      <dgm:spPr/>
    </dgm:pt>
    <dgm:pt modelId="{EB6F5377-DACE-4AAE-859D-91E98E79B857}" type="pres">
      <dgm:prSet presAssocID="{24099EA5-217E-445D-AF47-37FAF089A3BA}" presName="bigChev" presStyleLbl="node1" presStyleIdx="7" presStyleCnt="9"/>
      <dgm:spPr/>
    </dgm:pt>
    <dgm:pt modelId="{D12EB587-CEB2-4880-98E0-66F464EC488A}" type="pres">
      <dgm:prSet presAssocID="{949DB27F-9302-4473-ACF3-829B54D04C02}" presName="parTrans" presStyleCnt="0"/>
      <dgm:spPr/>
    </dgm:pt>
    <dgm:pt modelId="{26292F90-D473-42E8-8528-286C3B8F57D1}" type="pres">
      <dgm:prSet presAssocID="{400D93C4-C6C0-4078-8D5F-ADEDD07CAD0D}" presName="node" presStyleLbl="alignAccFollowNode1" presStyleIdx="7" presStyleCnt="9" custScaleX="764254">
        <dgm:presLayoutVars>
          <dgm:bulletEnabled val="1"/>
        </dgm:presLayoutVars>
      </dgm:prSet>
      <dgm:spPr/>
    </dgm:pt>
    <dgm:pt modelId="{0FFF8091-14AE-4D0B-8227-DEB93BAB904C}" type="pres">
      <dgm:prSet presAssocID="{24099EA5-217E-445D-AF47-37FAF089A3BA}" presName="vSp" presStyleCnt="0"/>
      <dgm:spPr/>
    </dgm:pt>
    <dgm:pt modelId="{B710220E-F42E-41AC-8BC7-DA99C3D5B355}" type="pres">
      <dgm:prSet presAssocID="{C5D269EC-EAD5-4E27-9F3E-BE9BCC1E624B}" presName="horFlow" presStyleCnt="0"/>
      <dgm:spPr/>
    </dgm:pt>
    <dgm:pt modelId="{5B6931C5-78F5-4D52-B60A-D75F801C6D09}" type="pres">
      <dgm:prSet presAssocID="{C5D269EC-EAD5-4E27-9F3E-BE9BCC1E624B}" presName="bigChev" presStyleLbl="node1" presStyleIdx="8" presStyleCnt="9"/>
      <dgm:spPr/>
    </dgm:pt>
    <dgm:pt modelId="{18E6CB2C-82E4-4D8D-B96E-887A000E6A04}" type="pres">
      <dgm:prSet presAssocID="{AAE1F137-D9D1-4637-BDA0-6A0B27673187}" presName="parTrans" presStyleCnt="0"/>
      <dgm:spPr/>
    </dgm:pt>
    <dgm:pt modelId="{3EBA09AE-C2CB-4E2A-8D93-F80867719E3E}" type="pres">
      <dgm:prSet presAssocID="{94025671-2612-43E9-B96D-7F0FB695B883}" presName="node" presStyleLbl="alignAccFollowNode1" presStyleIdx="8" presStyleCnt="9" custScaleX="767986">
        <dgm:presLayoutVars>
          <dgm:bulletEnabled val="1"/>
        </dgm:presLayoutVars>
      </dgm:prSet>
      <dgm:spPr/>
    </dgm:pt>
  </dgm:ptLst>
  <dgm:cxnLst>
    <dgm:cxn modelId="{0DAAFA0C-8CCD-40AC-8B87-CD8E9B017AE1}" srcId="{DEDE293D-427F-4DAE-A094-89686B3F3D46}" destId="{A4E7D274-D863-41E9-940E-78542AB0072D}" srcOrd="0" destOrd="0" parTransId="{934FD8C7-5587-458A-8507-60462379E99B}" sibTransId="{4FBF6A90-3A68-495D-B974-3F8BECA133E4}"/>
    <dgm:cxn modelId="{CA334115-10F4-4C2F-B54D-095297B7404C}" srcId="{DDADCBE4-5005-4471-8454-0262061C012E}" destId="{B32EC1FD-B52F-4B10-B943-430916BDA950}" srcOrd="0" destOrd="0" parTransId="{887A4330-8330-4A5C-92C0-7C44D582BA4B}" sibTransId="{90EFB466-C50A-47B2-98B7-E528EE2B4266}"/>
    <dgm:cxn modelId="{1183EB17-0721-F74D-9093-3A58EEC32668}" type="presOf" srcId="{64113270-2618-48FD-917A-7EC8200BBA18}" destId="{280F2937-DAC4-4EAE-8D2B-A404AFCBD05B}" srcOrd="0" destOrd="0" presId="urn:microsoft.com/office/officeart/2005/8/layout/lProcess3"/>
    <dgm:cxn modelId="{7C3AF427-DC9C-4E89-A9D7-F9348A61032D}" srcId="{C2833F21-0D06-44F9-AF76-D20332DD47A9}" destId="{DD7BB627-ECEB-45EE-A1B8-6CE07CC6907E}" srcOrd="4" destOrd="0" parTransId="{9C6A2257-20EE-4E86-8B05-2A49935329D4}" sibTransId="{7376F95A-61A3-46C3-8700-487391ED1603}"/>
    <dgm:cxn modelId="{F9DBBE2C-5E06-7948-8559-622B1084ABDF}" type="presOf" srcId="{AB7974BE-8ACD-4E93-A617-9AF8FDAC6CD2}" destId="{33ABA62C-D237-4CA3-B538-2F7E750823EA}" srcOrd="0" destOrd="0" presId="urn:microsoft.com/office/officeart/2005/8/layout/lProcess3"/>
    <dgm:cxn modelId="{3BA4A733-A2C1-41C1-A88A-A8F5B7E65116}" srcId="{C2833F21-0D06-44F9-AF76-D20332DD47A9}" destId="{C5D269EC-EAD5-4E27-9F3E-BE9BCC1E624B}" srcOrd="8" destOrd="0" parTransId="{AE834826-F31F-4EA6-934D-66E153F29E74}" sibTransId="{D9BA92D3-110A-4B4B-8454-F6AB287DB528}"/>
    <dgm:cxn modelId="{E4B59535-4C31-754E-B3D5-DEB6B4B0E39D}" type="presOf" srcId="{FE286DB6-0872-45CA-89B9-10F739C91194}" destId="{11CDCE36-B947-4478-8A57-69A97FD4F41A}" srcOrd="0" destOrd="0" presId="urn:microsoft.com/office/officeart/2005/8/layout/lProcess3"/>
    <dgm:cxn modelId="{ADEA063C-68D4-4E30-89D9-A16D8E6C4C4B}" srcId="{C2833F21-0D06-44F9-AF76-D20332DD47A9}" destId="{FE286DB6-0872-45CA-89B9-10F739C91194}" srcOrd="0" destOrd="0" parTransId="{341CE83C-DB80-4375-ABD4-B83F1EAEF613}" sibTransId="{0D3AF96B-0CE4-4D1B-8C11-F8A7AF64A893}"/>
    <dgm:cxn modelId="{A298554A-234E-F449-A7C1-407DD3C5F36F}" type="presOf" srcId="{DEDE293D-427F-4DAE-A094-89686B3F3D46}" destId="{9F635476-F962-400F-AABB-1ACB1BBE0632}" srcOrd="0" destOrd="0" presId="urn:microsoft.com/office/officeart/2005/8/layout/lProcess3"/>
    <dgm:cxn modelId="{8B7DAC4A-5852-8F46-AF0C-C7E8E278DF88}" type="presOf" srcId="{1073851A-8CBB-4189-8CE3-6C4B962FF5E8}" destId="{35D3D52A-6AAC-46E1-A25D-DB89A4466A88}" srcOrd="0" destOrd="0" presId="urn:microsoft.com/office/officeart/2005/8/layout/lProcess3"/>
    <dgm:cxn modelId="{07E51B4D-2FB4-4CCE-A193-E7FB6ED0D5ED}" srcId="{C2833F21-0D06-44F9-AF76-D20332DD47A9}" destId="{24099EA5-217E-445D-AF47-37FAF089A3BA}" srcOrd="7" destOrd="0" parTransId="{72DD3FDC-F156-4F1A-83A8-E4986618B451}" sibTransId="{5A69B6F9-C4C3-4B71-B2B6-A0AA2CC8A5BE}"/>
    <dgm:cxn modelId="{3C8E0467-D069-4CD0-A3E4-DF55C1432946}" srcId="{FE286DB6-0872-45CA-89B9-10F739C91194}" destId="{6E8126DD-800A-4791-B4E0-D59302D289F0}" srcOrd="0" destOrd="0" parTransId="{2C76A8E1-A874-43E2-AC68-440382E40631}" sibTransId="{1EFAB26F-D8BE-4C7E-83FC-688FCAA29377}"/>
    <dgm:cxn modelId="{4A6D7C6F-1FCC-6A44-B8A4-5F07AF26D629}" type="presOf" srcId="{DD7BB627-ECEB-45EE-A1B8-6CE07CC6907E}" destId="{833253A7-4B35-400D-B0ED-ADB41D5765D4}" srcOrd="0" destOrd="0" presId="urn:microsoft.com/office/officeart/2005/8/layout/lProcess3"/>
    <dgm:cxn modelId="{23C99275-C683-4239-A6D5-7CF28E7218ED}" srcId="{C2833F21-0D06-44F9-AF76-D20332DD47A9}" destId="{75D4BB18-DC40-4165-8E05-8E54A86DCC6C}" srcOrd="6" destOrd="0" parTransId="{BFD4D62C-0176-42F9-A0BC-BDCA88FE1F41}" sibTransId="{E16963C8-96AE-45A8-8149-998E4F03B7A7}"/>
    <dgm:cxn modelId="{5BD61E78-E8E1-4B84-AE6F-3EA14A75FDFE}" srcId="{C2833F21-0D06-44F9-AF76-D20332DD47A9}" destId="{D2D21E23-F5B6-463D-A53C-B2E61EF00EC1}" srcOrd="5" destOrd="0" parTransId="{48FFEB8B-C07A-44C1-B67D-041ECCD1DA06}" sibTransId="{7407E327-09BE-4FE3-8127-9C5945DA79D4}"/>
    <dgm:cxn modelId="{B271E47F-D518-480A-9BED-FD0151875C1D}" srcId="{C2833F21-0D06-44F9-AF76-D20332DD47A9}" destId="{8EF9DDB4-4793-48FE-95A2-2E1466E52F81}" srcOrd="1" destOrd="0" parTransId="{1457831B-CE87-41AC-9FEF-0B547A8D3E8F}" sibTransId="{E81CBDBC-2D14-4888-9D1C-E9085B386B03}"/>
    <dgm:cxn modelId="{3E1FFA8A-38DB-B14C-924C-7540E7871C76}" type="presOf" srcId="{C5D269EC-EAD5-4E27-9F3E-BE9BCC1E624B}" destId="{5B6931C5-78F5-4D52-B60A-D75F801C6D09}" srcOrd="0" destOrd="0" presId="urn:microsoft.com/office/officeart/2005/8/layout/lProcess3"/>
    <dgm:cxn modelId="{4DF3A28E-A601-F04A-96B8-A97B70663CCB}" type="presOf" srcId="{C2833F21-0D06-44F9-AF76-D20332DD47A9}" destId="{0154084C-09F1-4902-988E-1BDCE72C39E8}" srcOrd="0" destOrd="0" presId="urn:microsoft.com/office/officeart/2005/8/layout/lProcess3"/>
    <dgm:cxn modelId="{66F11C91-39A0-465C-92EB-0DC6E0AF4CF7}" srcId="{C2833F21-0D06-44F9-AF76-D20332DD47A9}" destId="{DDADCBE4-5005-4471-8454-0262061C012E}" srcOrd="3" destOrd="0" parTransId="{47DB0D43-FCB6-4793-A710-2CA4F704DBA0}" sibTransId="{21DFBCA6-96BE-4AAF-B1E7-A4D0F1892234}"/>
    <dgm:cxn modelId="{E4FFA492-19D2-5342-8369-DB2BC9E46970}" type="presOf" srcId="{DDADCBE4-5005-4471-8454-0262061C012E}" destId="{B2523CE3-2888-4C41-8309-E704D4BD9454}" srcOrd="0" destOrd="0" presId="urn:microsoft.com/office/officeart/2005/8/layout/lProcess3"/>
    <dgm:cxn modelId="{FEC93F99-2BAB-DC41-9CF9-DBA34F97AABF}" type="presOf" srcId="{D2D21E23-F5B6-463D-A53C-B2E61EF00EC1}" destId="{27B5E16E-A60C-4C9D-A51F-CB3ED320CD09}" srcOrd="0" destOrd="0" presId="urn:microsoft.com/office/officeart/2005/8/layout/lProcess3"/>
    <dgm:cxn modelId="{4298B29C-4702-534C-91EF-E5EA65BD98EE}" type="presOf" srcId="{C0DBEB59-0E0E-4303-AE6F-BF4EEB42AB05}" destId="{81126C12-B4AD-4158-BD9E-221B014E100E}" srcOrd="0" destOrd="0" presId="urn:microsoft.com/office/officeart/2005/8/layout/lProcess3"/>
    <dgm:cxn modelId="{F753C6A5-7039-A94A-BD27-E4F9365E1207}" type="presOf" srcId="{A4E7D274-D863-41E9-940E-78542AB0072D}" destId="{3B053C00-BBCD-4AC9-81CB-AC1AFE412322}" srcOrd="0" destOrd="0" presId="urn:microsoft.com/office/officeart/2005/8/layout/lProcess3"/>
    <dgm:cxn modelId="{01202AA9-3215-ED47-8291-F7BF70969232}" type="presOf" srcId="{400D93C4-C6C0-4078-8D5F-ADEDD07CAD0D}" destId="{26292F90-D473-42E8-8528-286C3B8F57D1}" srcOrd="0" destOrd="0" presId="urn:microsoft.com/office/officeart/2005/8/layout/lProcess3"/>
    <dgm:cxn modelId="{864E15AB-90CA-DB47-AC5C-B65345352A5A}" type="presOf" srcId="{6E8126DD-800A-4791-B4E0-D59302D289F0}" destId="{A0D5965A-B537-45FF-B470-3E3E1F323F77}" srcOrd="0" destOrd="0" presId="urn:microsoft.com/office/officeart/2005/8/layout/lProcess3"/>
    <dgm:cxn modelId="{B93F63AD-EC70-483C-B024-91DFBA5D92CC}" srcId="{24099EA5-217E-445D-AF47-37FAF089A3BA}" destId="{400D93C4-C6C0-4078-8D5F-ADEDD07CAD0D}" srcOrd="0" destOrd="0" parTransId="{949DB27F-9302-4473-ACF3-829B54D04C02}" sibTransId="{78766643-7BDC-4490-B073-1CF407EE8CF9}"/>
    <dgm:cxn modelId="{07DF53BD-430F-4E01-B967-386900D4C300}" srcId="{DD7BB627-ECEB-45EE-A1B8-6CE07CC6907E}" destId="{AB7974BE-8ACD-4E93-A617-9AF8FDAC6CD2}" srcOrd="0" destOrd="0" parTransId="{63AE2D09-A715-4BD7-9A03-BE526FCEA67B}" sibTransId="{A101D018-D024-4942-B338-EF43B8EDBF05}"/>
    <dgm:cxn modelId="{3DDD5ABE-0FE2-4A7E-8C20-CF09EA382EF2}" srcId="{8EF9DDB4-4793-48FE-95A2-2E1466E52F81}" destId="{1073851A-8CBB-4189-8CE3-6C4B962FF5E8}" srcOrd="0" destOrd="0" parTransId="{09E5F16A-8CAE-4C3F-8EF1-CE92F02C8B6D}" sibTransId="{9A3C0B2F-665F-4E27-9C28-2E27C222F300}"/>
    <dgm:cxn modelId="{6E9CB6C7-DD3A-4FAB-8858-93A888805A09}" srcId="{C2833F21-0D06-44F9-AF76-D20332DD47A9}" destId="{DEDE293D-427F-4DAE-A094-89686B3F3D46}" srcOrd="2" destOrd="0" parTransId="{38487CBB-5985-4185-9C67-AFD65FA552A2}" sibTransId="{F07FF528-BDF1-4BBF-A707-1C720606150C}"/>
    <dgm:cxn modelId="{22F8F7CA-FFE6-DC45-A7CF-8E9737D2012A}" type="presOf" srcId="{24099EA5-217E-445D-AF47-37FAF089A3BA}" destId="{EB6F5377-DACE-4AAE-859D-91E98E79B857}" srcOrd="0" destOrd="0" presId="urn:microsoft.com/office/officeart/2005/8/layout/lProcess3"/>
    <dgm:cxn modelId="{854B87DA-E53B-7842-9F20-792CCA01AF29}" type="presOf" srcId="{94025671-2612-43E9-B96D-7F0FB695B883}" destId="{3EBA09AE-C2CB-4E2A-8D93-F80867719E3E}" srcOrd="0" destOrd="0" presId="urn:microsoft.com/office/officeart/2005/8/layout/lProcess3"/>
    <dgm:cxn modelId="{CE3CF6E4-6271-7049-AA4D-EF5563F588EE}" type="presOf" srcId="{8EF9DDB4-4793-48FE-95A2-2E1466E52F81}" destId="{BBE82A23-35E3-4A50-A009-AD17FB2C2E62}" srcOrd="0" destOrd="0" presId="urn:microsoft.com/office/officeart/2005/8/layout/lProcess3"/>
    <dgm:cxn modelId="{C40295E8-CD56-4073-92A0-0A892C4C691B}" srcId="{C5D269EC-EAD5-4E27-9F3E-BE9BCC1E624B}" destId="{94025671-2612-43E9-B96D-7F0FB695B883}" srcOrd="0" destOrd="0" parTransId="{AAE1F137-D9D1-4637-BDA0-6A0B27673187}" sibTransId="{244E62F0-1533-4615-96BE-60D2E7F5B660}"/>
    <dgm:cxn modelId="{F37460EA-12A5-C140-9E52-5068FC0FF1D5}" type="presOf" srcId="{75D4BB18-DC40-4165-8E05-8E54A86DCC6C}" destId="{DEFF47B9-9A1A-486C-9376-F3130760A922}" srcOrd="0" destOrd="0" presId="urn:microsoft.com/office/officeart/2005/8/layout/lProcess3"/>
    <dgm:cxn modelId="{CAFDA3EB-91E7-C14E-A5C6-AF86A737CEF4}" type="presOf" srcId="{B32EC1FD-B52F-4B10-B943-430916BDA950}" destId="{664F40FE-D5A0-47E1-89F3-59F2CCC24BDB}" srcOrd="0" destOrd="0" presId="urn:microsoft.com/office/officeart/2005/8/layout/lProcess3"/>
    <dgm:cxn modelId="{77B425EC-555D-48A0-A9B5-01CC069F739D}" srcId="{75D4BB18-DC40-4165-8E05-8E54A86DCC6C}" destId="{64113270-2618-48FD-917A-7EC8200BBA18}" srcOrd="0" destOrd="0" parTransId="{1A8411DA-5A10-4025-9CB7-A0612A8AE177}" sibTransId="{88592684-0498-4ED8-B217-1689AAB03F57}"/>
    <dgm:cxn modelId="{D307AAFF-0603-4CBD-9173-FF9C51FEFC1B}" srcId="{D2D21E23-F5B6-463D-A53C-B2E61EF00EC1}" destId="{C0DBEB59-0E0E-4303-AE6F-BF4EEB42AB05}" srcOrd="0" destOrd="0" parTransId="{4CACC070-1184-4042-8A1F-188A5A7BD521}" sibTransId="{E9A7914A-941F-4F77-A5B6-D60DCEBCE489}"/>
    <dgm:cxn modelId="{D841124B-C232-B946-81A4-96674804177C}" type="presParOf" srcId="{0154084C-09F1-4902-988E-1BDCE72C39E8}" destId="{6DE19178-7DCC-4BAD-9091-CADC3A35AE98}" srcOrd="0" destOrd="0" presId="urn:microsoft.com/office/officeart/2005/8/layout/lProcess3"/>
    <dgm:cxn modelId="{76C8317E-8004-D747-AE89-D371D11B8868}" type="presParOf" srcId="{6DE19178-7DCC-4BAD-9091-CADC3A35AE98}" destId="{11CDCE36-B947-4478-8A57-69A97FD4F41A}" srcOrd="0" destOrd="0" presId="urn:microsoft.com/office/officeart/2005/8/layout/lProcess3"/>
    <dgm:cxn modelId="{0A0A0AD1-9E7E-504E-ABA5-1BCBA7D5E7F6}" type="presParOf" srcId="{6DE19178-7DCC-4BAD-9091-CADC3A35AE98}" destId="{AA099832-3DDE-4479-97A5-75AEB721253D}" srcOrd="1" destOrd="0" presId="urn:microsoft.com/office/officeart/2005/8/layout/lProcess3"/>
    <dgm:cxn modelId="{3019D016-A4BC-C04F-8220-B95EBC8EB542}" type="presParOf" srcId="{6DE19178-7DCC-4BAD-9091-CADC3A35AE98}" destId="{A0D5965A-B537-45FF-B470-3E3E1F323F77}" srcOrd="2" destOrd="0" presId="urn:microsoft.com/office/officeart/2005/8/layout/lProcess3"/>
    <dgm:cxn modelId="{EBE32B50-004A-CB4D-A6CE-B57D01FD6438}" type="presParOf" srcId="{0154084C-09F1-4902-988E-1BDCE72C39E8}" destId="{056A730F-9D1F-4B23-9E1D-EBEA4EB0CD2D}" srcOrd="1" destOrd="0" presId="urn:microsoft.com/office/officeart/2005/8/layout/lProcess3"/>
    <dgm:cxn modelId="{6C793AA1-F428-9D4B-AD13-9CE2B0A4CC75}" type="presParOf" srcId="{0154084C-09F1-4902-988E-1BDCE72C39E8}" destId="{99E069D5-941F-4F83-BE31-E085180D4371}" srcOrd="2" destOrd="0" presId="urn:microsoft.com/office/officeart/2005/8/layout/lProcess3"/>
    <dgm:cxn modelId="{8B112208-9C90-9F4A-859E-0DC406A9BE78}" type="presParOf" srcId="{99E069D5-941F-4F83-BE31-E085180D4371}" destId="{BBE82A23-35E3-4A50-A009-AD17FB2C2E62}" srcOrd="0" destOrd="0" presId="urn:microsoft.com/office/officeart/2005/8/layout/lProcess3"/>
    <dgm:cxn modelId="{B972DF02-04A0-FE45-8B94-DD7C40C21003}" type="presParOf" srcId="{99E069D5-941F-4F83-BE31-E085180D4371}" destId="{085588C2-0845-4F28-8A3D-F42E49A0BCAF}" srcOrd="1" destOrd="0" presId="urn:microsoft.com/office/officeart/2005/8/layout/lProcess3"/>
    <dgm:cxn modelId="{EDC9424A-6EA0-DA49-A6A0-EFB39AB581B8}" type="presParOf" srcId="{99E069D5-941F-4F83-BE31-E085180D4371}" destId="{35D3D52A-6AAC-46E1-A25D-DB89A4466A88}" srcOrd="2" destOrd="0" presId="urn:microsoft.com/office/officeart/2005/8/layout/lProcess3"/>
    <dgm:cxn modelId="{BBAD585D-74E6-E940-A0F8-3FA87DE88ACC}" type="presParOf" srcId="{0154084C-09F1-4902-988E-1BDCE72C39E8}" destId="{6CDC4057-6073-49A5-9BCF-2F53A6C60ED5}" srcOrd="3" destOrd="0" presId="urn:microsoft.com/office/officeart/2005/8/layout/lProcess3"/>
    <dgm:cxn modelId="{C2EF0A4F-2B1F-054C-A2A8-18C203CB3BD3}" type="presParOf" srcId="{0154084C-09F1-4902-988E-1BDCE72C39E8}" destId="{7A356201-7B2B-4D83-BC1F-3795F36DC86F}" srcOrd="4" destOrd="0" presId="urn:microsoft.com/office/officeart/2005/8/layout/lProcess3"/>
    <dgm:cxn modelId="{09A71EF4-0250-CD4E-98D7-EEA8EA3AC89D}" type="presParOf" srcId="{7A356201-7B2B-4D83-BC1F-3795F36DC86F}" destId="{9F635476-F962-400F-AABB-1ACB1BBE0632}" srcOrd="0" destOrd="0" presId="urn:microsoft.com/office/officeart/2005/8/layout/lProcess3"/>
    <dgm:cxn modelId="{77B825B5-F127-9349-A7C5-A1F1DA50E8C3}" type="presParOf" srcId="{7A356201-7B2B-4D83-BC1F-3795F36DC86F}" destId="{1F209201-9184-4A47-9105-627AAA14E839}" srcOrd="1" destOrd="0" presId="urn:microsoft.com/office/officeart/2005/8/layout/lProcess3"/>
    <dgm:cxn modelId="{F6465883-771D-DB4B-A0E3-9FBD8605F964}" type="presParOf" srcId="{7A356201-7B2B-4D83-BC1F-3795F36DC86F}" destId="{3B053C00-BBCD-4AC9-81CB-AC1AFE412322}" srcOrd="2" destOrd="0" presId="urn:microsoft.com/office/officeart/2005/8/layout/lProcess3"/>
    <dgm:cxn modelId="{7366A488-B498-324F-A864-CB3E143624BF}" type="presParOf" srcId="{0154084C-09F1-4902-988E-1BDCE72C39E8}" destId="{C84538E4-B193-4358-9B01-E48C226E62C0}" srcOrd="5" destOrd="0" presId="urn:microsoft.com/office/officeart/2005/8/layout/lProcess3"/>
    <dgm:cxn modelId="{EB86E710-8447-BF4A-8A54-76820EEC9A11}" type="presParOf" srcId="{0154084C-09F1-4902-988E-1BDCE72C39E8}" destId="{5E8715ED-2400-496C-ADA5-FE391413EDF3}" srcOrd="6" destOrd="0" presId="urn:microsoft.com/office/officeart/2005/8/layout/lProcess3"/>
    <dgm:cxn modelId="{5A20E54E-A119-AD45-A633-B7A782AF4C77}" type="presParOf" srcId="{5E8715ED-2400-496C-ADA5-FE391413EDF3}" destId="{B2523CE3-2888-4C41-8309-E704D4BD9454}" srcOrd="0" destOrd="0" presId="urn:microsoft.com/office/officeart/2005/8/layout/lProcess3"/>
    <dgm:cxn modelId="{E3491FA6-0C82-6747-9120-38D5F2B48205}" type="presParOf" srcId="{5E8715ED-2400-496C-ADA5-FE391413EDF3}" destId="{C6869A63-0B5F-4D1D-9D4A-63E8A660C667}" srcOrd="1" destOrd="0" presId="urn:microsoft.com/office/officeart/2005/8/layout/lProcess3"/>
    <dgm:cxn modelId="{C059D896-D7AC-1649-9169-5C89B9A766FC}" type="presParOf" srcId="{5E8715ED-2400-496C-ADA5-FE391413EDF3}" destId="{664F40FE-D5A0-47E1-89F3-59F2CCC24BDB}" srcOrd="2" destOrd="0" presId="urn:microsoft.com/office/officeart/2005/8/layout/lProcess3"/>
    <dgm:cxn modelId="{E7453843-6E7E-C24C-B422-DAA4257C891C}" type="presParOf" srcId="{0154084C-09F1-4902-988E-1BDCE72C39E8}" destId="{D7DCF11E-254E-49CD-8005-BEDBE05CEFF8}" srcOrd="7" destOrd="0" presId="urn:microsoft.com/office/officeart/2005/8/layout/lProcess3"/>
    <dgm:cxn modelId="{12CCF7B5-362F-714D-AE1E-5749E05059F4}" type="presParOf" srcId="{0154084C-09F1-4902-988E-1BDCE72C39E8}" destId="{B6C28879-77BB-4BC9-A620-DEF8E5B7EE91}" srcOrd="8" destOrd="0" presId="urn:microsoft.com/office/officeart/2005/8/layout/lProcess3"/>
    <dgm:cxn modelId="{3022B6DB-AFD1-434C-924F-EC936F0DDD40}" type="presParOf" srcId="{B6C28879-77BB-4BC9-A620-DEF8E5B7EE91}" destId="{833253A7-4B35-400D-B0ED-ADB41D5765D4}" srcOrd="0" destOrd="0" presId="urn:microsoft.com/office/officeart/2005/8/layout/lProcess3"/>
    <dgm:cxn modelId="{5FA5D398-AF0B-4E4A-B5E4-156BE9290154}" type="presParOf" srcId="{B6C28879-77BB-4BC9-A620-DEF8E5B7EE91}" destId="{73504338-C7B7-4750-97ED-293DCA176536}" srcOrd="1" destOrd="0" presId="urn:microsoft.com/office/officeart/2005/8/layout/lProcess3"/>
    <dgm:cxn modelId="{CBD1CD85-2B49-DB48-A236-B02B44382F23}" type="presParOf" srcId="{B6C28879-77BB-4BC9-A620-DEF8E5B7EE91}" destId="{33ABA62C-D237-4CA3-B538-2F7E750823EA}" srcOrd="2" destOrd="0" presId="urn:microsoft.com/office/officeart/2005/8/layout/lProcess3"/>
    <dgm:cxn modelId="{4A0C6286-B8AB-0849-AD03-61BD6DF6EAE8}" type="presParOf" srcId="{0154084C-09F1-4902-988E-1BDCE72C39E8}" destId="{91B54A6A-F94E-47D2-907E-8346D8B8969B}" srcOrd="9" destOrd="0" presId="urn:microsoft.com/office/officeart/2005/8/layout/lProcess3"/>
    <dgm:cxn modelId="{37120E3E-F32D-7A47-B1E5-D50471A3487A}" type="presParOf" srcId="{0154084C-09F1-4902-988E-1BDCE72C39E8}" destId="{FE6DAD8C-A492-4144-9FF8-D4A93842EFD4}" srcOrd="10" destOrd="0" presId="urn:microsoft.com/office/officeart/2005/8/layout/lProcess3"/>
    <dgm:cxn modelId="{F03539AA-DC68-6F49-9026-4605A9F9FFE8}" type="presParOf" srcId="{FE6DAD8C-A492-4144-9FF8-D4A93842EFD4}" destId="{27B5E16E-A60C-4C9D-A51F-CB3ED320CD09}" srcOrd="0" destOrd="0" presId="urn:microsoft.com/office/officeart/2005/8/layout/lProcess3"/>
    <dgm:cxn modelId="{08912283-E9D1-CB47-ADCB-2D359237C206}" type="presParOf" srcId="{FE6DAD8C-A492-4144-9FF8-D4A93842EFD4}" destId="{E226A91E-610B-4432-96CC-A44CDB36A81A}" srcOrd="1" destOrd="0" presId="urn:microsoft.com/office/officeart/2005/8/layout/lProcess3"/>
    <dgm:cxn modelId="{B2051AB5-2E5A-194E-AFA4-3B253AD10A3A}" type="presParOf" srcId="{FE6DAD8C-A492-4144-9FF8-D4A93842EFD4}" destId="{81126C12-B4AD-4158-BD9E-221B014E100E}" srcOrd="2" destOrd="0" presId="urn:microsoft.com/office/officeart/2005/8/layout/lProcess3"/>
    <dgm:cxn modelId="{45EDC9C7-F8A0-824E-9B38-5A419C2E038F}" type="presParOf" srcId="{0154084C-09F1-4902-988E-1BDCE72C39E8}" destId="{9429458E-6F14-4169-982E-A143C6787B49}" srcOrd="11" destOrd="0" presId="urn:microsoft.com/office/officeart/2005/8/layout/lProcess3"/>
    <dgm:cxn modelId="{BD35BBD3-AF7E-6341-BF98-F56C6C328255}" type="presParOf" srcId="{0154084C-09F1-4902-988E-1BDCE72C39E8}" destId="{16B07273-D8B8-4B0F-84A3-354D6661B418}" srcOrd="12" destOrd="0" presId="urn:microsoft.com/office/officeart/2005/8/layout/lProcess3"/>
    <dgm:cxn modelId="{75D99674-7034-144F-B27A-B57106E1E7D8}" type="presParOf" srcId="{16B07273-D8B8-4B0F-84A3-354D6661B418}" destId="{DEFF47B9-9A1A-486C-9376-F3130760A922}" srcOrd="0" destOrd="0" presId="urn:microsoft.com/office/officeart/2005/8/layout/lProcess3"/>
    <dgm:cxn modelId="{D4EB21C7-2060-DF43-91E5-91936EB62F56}" type="presParOf" srcId="{16B07273-D8B8-4B0F-84A3-354D6661B418}" destId="{8019D3DE-B5C4-4B57-B756-3B31FD387F0F}" srcOrd="1" destOrd="0" presId="urn:microsoft.com/office/officeart/2005/8/layout/lProcess3"/>
    <dgm:cxn modelId="{C88BB292-0B53-2740-9EAA-BC665929628E}" type="presParOf" srcId="{16B07273-D8B8-4B0F-84A3-354D6661B418}" destId="{280F2937-DAC4-4EAE-8D2B-A404AFCBD05B}" srcOrd="2" destOrd="0" presId="urn:microsoft.com/office/officeart/2005/8/layout/lProcess3"/>
    <dgm:cxn modelId="{67550935-AEC6-584B-8E32-9D20F8E164E2}" type="presParOf" srcId="{0154084C-09F1-4902-988E-1BDCE72C39E8}" destId="{38B6D404-2854-4BD5-9850-9FF59716F56A}" srcOrd="13" destOrd="0" presId="urn:microsoft.com/office/officeart/2005/8/layout/lProcess3"/>
    <dgm:cxn modelId="{3A1F848B-A0F3-AE43-BE28-9E3EF8E604FC}" type="presParOf" srcId="{0154084C-09F1-4902-988E-1BDCE72C39E8}" destId="{D499420A-23A5-4FDD-9B6D-6EBBCD5C41D3}" srcOrd="14" destOrd="0" presId="urn:microsoft.com/office/officeart/2005/8/layout/lProcess3"/>
    <dgm:cxn modelId="{E5AB29FF-8F6B-C94D-B871-4B72F919DCFA}" type="presParOf" srcId="{D499420A-23A5-4FDD-9B6D-6EBBCD5C41D3}" destId="{EB6F5377-DACE-4AAE-859D-91E98E79B857}" srcOrd="0" destOrd="0" presId="urn:microsoft.com/office/officeart/2005/8/layout/lProcess3"/>
    <dgm:cxn modelId="{6FAA0E18-4AB2-E043-BB44-2445F5126986}" type="presParOf" srcId="{D499420A-23A5-4FDD-9B6D-6EBBCD5C41D3}" destId="{D12EB587-CEB2-4880-98E0-66F464EC488A}" srcOrd="1" destOrd="0" presId="urn:microsoft.com/office/officeart/2005/8/layout/lProcess3"/>
    <dgm:cxn modelId="{1633AC5C-7E44-4542-AB9B-7BD649521230}" type="presParOf" srcId="{D499420A-23A5-4FDD-9B6D-6EBBCD5C41D3}" destId="{26292F90-D473-42E8-8528-286C3B8F57D1}" srcOrd="2" destOrd="0" presId="urn:microsoft.com/office/officeart/2005/8/layout/lProcess3"/>
    <dgm:cxn modelId="{997BFDB2-0E81-074C-B39C-EBDFDE3164CE}" type="presParOf" srcId="{0154084C-09F1-4902-988E-1BDCE72C39E8}" destId="{0FFF8091-14AE-4D0B-8227-DEB93BAB904C}" srcOrd="15" destOrd="0" presId="urn:microsoft.com/office/officeart/2005/8/layout/lProcess3"/>
    <dgm:cxn modelId="{1C183E5E-5C95-D346-B7E8-B0A7B43DD55C}" type="presParOf" srcId="{0154084C-09F1-4902-988E-1BDCE72C39E8}" destId="{B710220E-F42E-41AC-8BC7-DA99C3D5B355}" srcOrd="16" destOrd="0" presId="urn:microsoft.com/office/officeart/2005/8/layout/lProcess3"/>
    <dgm:cxn modelId="{A2E8662B-00A3-214C-B800-622AB39B618E}" type="presParOf" srcId="{B710220E-F42E-41AC-8BC7-DA99C3D5B355}" destId="{5B6931C5-78F5-4D52-B60A-D75F801C6D09}" srcOrd="0" destOrd="0" presId="urn:microsoft.com/office/officeart/2005/8/layout/lProcess3"/>
    <dgm:cxn modelId="{7C30502C-3DC1-8D49-A07E-5C357C02E971}" type="presParOf" srcId="{B710220E-F42E-41AC-8BC7-DA99C3D5B355}" destId="{18E6CB2C-82E4-4D8D-B96E-887A000E6A04}" srcOrd="1" destOrd="0" presId="urn:microsoft.com/office/officeart/2005/8/layout/lProcess3"/>
    <dgm:cxn modelId="{AB87BAD7-1AF9-894F-BC8B-85587D299219}" type="presParOf" srcId="{B710220E-F42E-41AC-8BC7-DA99C3D5B355}" destId="{3EBA09AE-C2CB-4E2A-8D93-F80867719E3E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833F21-0D06-44F9-AF76-D20332DD47A9}" type="doc">
      <dgm:prSet loTypeId="urn:microsoft.com/office/officeart/2005/8/layout/lProcess3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E286DB6-0872-45CA-89B9-10F739C91194}">
      <dgm:prSet phldrT="[Text]"/>
      <dgm:spPr/>
      <dgm:t>
        <a:bodyPr/>
        <a:lstStyle/>
        <a:p>
          <a:r>
            <a:rPr lang="en-US" b="1" dirty="0">
              <a:latin typeface="Arial Narrow" panose="020B0606020202030204" pitchFamily="34" charset="0"/>
            </a:rPr>
            <a:t>15</a:t>
          </a:r>
        </a:p>
        <a:p>
          <a:r>
            <a:rPr lang="en-US" b="1" dirty="0">
              <a:latin typeface="Arial Narrow" panose="020B0606020202030204" pitchFamily="34" charset="0"/>
            </a:rPr>
            <a:t>Months</a:t>
          </a:r>
        </a:p>
      </dgm:t>
    </dgm:pt>
    <dgm:pt modelId="{341CE83C-DB80-4375-ABD4-B83F1EAEF613}" type="parTrans" cxnId="{ADEA063C-68D4-4E30-89D9-A16D8E6C4C4B}">
      <dgm:prSet/>
      <dgm:spPr/>
      <dgm:t>
        <a:bodyPr/>
        <a:lstStyle/>
        <a:p>
          <a:endParaRPr lang="en-US"/>
        </a:p>
      </dgm:t>
    </dgm:pt>
    <dgm:pt modelId="{0D3AF96B-0CE4-4D1B-8C11-F8A7AF64A893}" type="sibTrans" cxnId="{ADEA063C-68D4-4E30-89D9-A16D8E6C4C4B}">
      <dgm:prSet/>
      <dgm:spPr/>
      <dgm:t>
        <a:bodyPr/>
        <a:lstStyle/>
        <a:p>
          <a:endParaRPr lang="en-US"/>
        </a:p>
      </dgm:t>
    </dgm:pt>
    <dgm:pt modelId="{8EF9DDB4-4793-48FE-95A2-2E1466E52F81}">
      <dgm:prSet/>
      <dgm:spPr/>
      <dgm:t>
        <a:bodyPr/>
        <a:lstStyle/>
        <a:p>
          <a:r>
            <a:rPr lang="en-US" dirty="0"/>
            <a:t> 2</a:t>
          </a:r>
          <a:r>
            <a:rPr lang="en-US" b="1" dirty="0">
              <a:latin typeface="Arial Narrow" panose="020B0606020202030204" pitchFamily="34" charset="0"/>
            </a:rPr>
            <a:t>4 Months</a:t>
          </a:r>
        </a:p>
      </dgm:t>
    </dgm:pt>
    <dgm:pt modelId="{1457831B-CE87-41AC-9FEF-0B547A8D3E8F}" type="parTrans" cxnId="{B271E47F-D518-480A-9BED-FD0151875C1D}">
      <dgm:prSet/>
      <dgm:spPr/>
      <dgm:t>
        <a:bodyPr/>
        <a:lstStyle/>
        <a:p>
          <a:endParaRPr lang="en-US"/>
        </a:p>
      </dgm:t>
    </dgm:pt>
    <dgm:pt modelId="{E81CBDBC-2D14-4888-9D1C-E9085B386B03}" type="sibTrans" cxnId="{B271E47F-D518-480A-9BED-FD0151875C1D}">
      <dgm:prSet/>
      <dgm:spPr/>
      <dgm:t>
        <a:bodyPr/>
        <a:lstStyle/>
        <a:p>
          <a:endParaRPr lang="en-US"/>
        </a:p>
      </dgm:t>
    </dgm:pt>
    <dgm:pt modelId="{6E8126DD-800A-4791-B4E0-D59302D289F0}">
      <dgm:prSet phldrT="[Text]"/>
      <dgm:spPr/>
      <dgm:t>
        <a:bodyPr/>
        <a:lstStyle/>
        <a:p>
          <a:r>
            <a:rPr lang="en-US" dirty="0"/>
            <a:t>cognitive, language, behavioral development </a:t>
          </a:r>
        </a:p>
      </dgm:t>
    </dgm:pt>
    <dgm:pt modelId="{2C76A8E1-A874-43E2-AC68-440382E40631}" type="parTrans" cxnId="{3C8E0467-D069-4CD0-A3E4-DF55C1432946}">
      <dgm:prSet/>
      <dgm:spPr/>
      <dgm:t>
        <a:bodyPr/>
        <a:lstStyle/>
        <a:p>
          <a:endParaRPr lang="en-US"/>
        </a:p>
      </dgm:t>
    </dgm:pt>
    <dgm:pt modelId="{1EFAB26F-D8BE-4C7E-83FC-688FCAA29377}" type="sibTrans" cxnId="{3C8E0467-D069-4CD0-A3E4-DF55C1432946}">
      <dgm:prSet/>
      <dgm:spPr/>
      <dgm:t>
        <a:bodyPr/>
        <a:lstStyle/>
        <a:p>
          <a:endParaRPr lang="en-US"/>
        </a:p>
      </dgm:t>
    </dgm:pt>
    <dgm:pt modelId="{DEDE293D-427F-4DAE-A094-89686B3F3D46}">
      <dgm:prSet/>
      <dgm:spPr/>
      <dgm:t>
        <a:bodyPr/>
        <a:lstStyle/>
        <a:p>
          <a:r>
            <a:rPr lang="en-US" b="1" dirty="0">
              <a:latin typeface="Arial Narrow" panose="020B0606020202030204" pitchFamily="34" charset="0"/>
            </a:rPr>
            <a:t>48 Months</a:t>
          </a:r>
        </a:p>
      </dgm:t>
    </dgm:pt>
    <dgm:pt modelId="{38487CBB-5985-4185-9C67-AFD65FA552A2}" type="parTrans" cxnId="{6E9CB6C7-DD3A-4FAB-8858-93A888805A09}">
      <dgm:prSet/>
      <dgm:spPr/>
      <dgm:t>
        <a:bodyPr/>
        <a:lstStyle/>
        <a:p>
          <a:endParaRPr lang="en-US"/>
        </a:p>
      </dgm:t>
    </dgm:pt>
    <dgm:pt modelId="{F07FF528-BDF1-4BBF-A707-1C720606150C}" type="sibTrans" cxnId="{6E9CB6C7-DD3A-4FAB-8858-93A888805A09}">
      <dgm:prSet/>
      <dgm:spPr/>
      <dgm:t>
        <a:bodyPr/>
        <a:lstStyle/>
        <a:p>
          <a:endParaRPr lang="en-US"/>
        </a:p>
      </dgm:t>
    </dgm:pt>
    <dgm:pt modelId="{1073851A-8CBB-4189-8CE3-6C4B962FF5E8}">
      <dgm:prSet/>
      <dgm:spPr/>
      <dgm:t>
        <a:bodyPr/>
        <a:lstStyle/>
        <a:p>
          <a:r>
            <a:rPr lang="en-US" dirty="0"/>
            <a:t>speech or motor development ? </a:t>
          </a:r>
        </a:p>
      </dgm:t>
    </dgm:pt>
    <dgm:pt modelId="{09E5F16A-8CAE-4C3F-8EF1-CE92F02C8B6D}" type="parTrans" cxnId="{3DDD5ABE-0FE2-4A7E-8C20-CF09EA382EF2}">
      <dgm:prSet/>
      <dgm:spPr/>
      <dgm:t>
        <a:bodyPr/>
        <a:lstStyle/>
        <a:p>
          <a:endParaRPr lang="en-US"/>
        </a:p>
      </dgm:t>
    </dgm:pt>
    <dgm:pt modelId="{9A3C0B2F-665F-4E27-9C28-2E27C222F300}" type="sibTrans" cxnId="{3DDD5ABE-0FE2-4A7E-8C20-CF09EA382EF2}">
      <dgm:prSet/>
      <dgm:spPr/>
      <dgm:t>
        <a:bodyPr/>
        <a:lstStyle/>
        <a:p>
          <a:endParaRPr lang="en-US"/>
        </a:p>
      </dgm:t>
    </dgm:pt>
    <dgm:pt modelId="{DDADCBE4-5005-4471-8454-0262061C012E}">
      <dgm:prSet/>
      <dgm:spPr/>
      <dgm:t>
        <a:bodyPr/>
        <a:lstStyle/>
        <a:p>
          <a:r>
            <a:rPr lang="en-US" b="1" dirty="0">
              <a:latin typeface="Arial Narrow" panose="020B0606020202030204" pitchFamily="34" charset="0"/>
            </a:rPr>
            <a:t>71 Months</a:t>
          </a:r>
        </a:p>
      </dgm:t>
    </dgm:pt>
    <dgm:pt modelId="{47DB0D43-FCB6-4793-A710-2CA4F704DBA0}" type="parTrans" cxnId="{66F11C91-39A0-465C-92EB-0DC6E0AF4CF7}">
      <dgm:prSet/>
      <dgm:spPr/>
      <dgm:t>
        <a:bodyPr/>
        <a:lstStyle/>
        <a:p>
          <a:endParaRPr lang="en-US"/>
        </a:p>
      </dgm:t>
    </dgm:pt>
    <dgm:pt modelId="{21DFBCA6-96BE-4AAF-B1E7-A4D0F1892234}" type="sibTrans" cxnId="{66F11C91-39A0-465C-92EB-0DC6E0AF4CF7}">
      <dgm:prSet/>
      <dgm:spPr/>
      <dgm:t>
        <a:bodyPr/>
        <a:lstStyle/>
        <a:p>
          <a:endParaRPr lang="en-US"/>
        </a:p>
      </dgm:t>
    </dgm:pt>
    <dgm:pt modelId="{A4E7D274-D863-41E9-940E-78542AB0072D}">
      <dgm:prSet/>
      <dgm:spPr/>
      <dgm:t>
        <a:bodyPr/>
        <a:lstStyle/>
        <a:p>
          <a:r>
            <a:rPr lang="en-US" dirty="0" err="1"/>
            <a:t>neuropsych</a:t>
          </a:r>
          <a:r>
            <a:rPr lang="en-US" dirty="0"/>
            <a:t> testing   </a:t>
          </a:r>
        </a:p>
      </dgm:t>
    </dgm:pt>
    <dgm:pt modelId="{934FD8C7-5587-458A-8507-60462379E99B}" type="parTrans" cxnId="{0DAAFA0C-8CCD-40AC-8B87-CD8E9B017AE1}">
      <dgm:prSet/>
      <dgm:spPr/>
      <dgm:t>
        <a:bodyPr/>
        <a:lstStyle/>
        <a:p>
          <a:endParaRPr lang="en-US"/>
        </a:p>
      </dgm:t>
    </dgm:pt>
    <dgm:pt modelId="{4FBF6A90-3A68-495D-B974-3F8BECA133E4}" type="sibTrans" cxnId="{0DAAFA0C-8CCD-40AC-8B87-CD8E9B017AE1}">
      <dgm:prSet/>
      <dgm:spPr/>
      <dgm:t>
        <a:bodyPr/>
        <a:lstStyle/>
        <a:p>
          <a:endParaRPr lang="en-US"/>
        </a:p>
      </dgm:t>
    </dgm:pt>
    <dgm:pt modelId="{DD7BB627-ECEB-45EE-A1B8-6CE07CC6907E}">
      <dgm:prSet/>
      <dgm:spPr/>
      <dgm:t>
        <a:bodyPr/>
        <a:lstStyle/>
        <a:p>
          <a:r>
            <a:rPr lang="en-US" b="1" dirty="0">
              <a:latin typeface="Arial Narrow" panose="020B0606020202030204" pitchFamily="34" charset="0"/>
            </a:rPr>
            <a:t>72 Months</a:t>
          </a:r>
        </a:p>
      </dgm:t>
    </dgm:pt>
    <dgm:pt modelId="{9C6A2257-20EE-4E86-8B05-2A49935329D4}" type="parTrans" cxnId="{7C3AF427-DC9C-4E89-A9D7-F9348A61032D}">
      <dgm:prSet/>
      <dgm:spPr/>
      <dgm:t>
        <a:bodyPr/>
        <a:lstStyle/>
        <a:p>
          <a:endParaRPr lang="en-US"/>
        </a:p>
      </dgm:t>
    </dgm:pt>
    <dgm:pt modelId="{7376F95A-61A3-46C3-8700-487391ED1603}" type="sibTrans" cxnId="{7C3AF427-DC9C-4E89-A9D7-F9348A61032D}">
      <dgm:prSet/>
      <dgm:spPr/>
      <dgm:t>
        <a:bodyPr/>
        <a:lstStyle/>
        <a:p>
          <a:endParaRPr lang="en-US"/>
        </a:p>
      </dgm:t>
    </dgm:pt>
    <dgm:pt modelId="{B32EC1FD-B52F-4B10-B943-430916BDA950}">
      <dgm:prSet/>
      <dgm:spPr/>
      <dgm:t>
        <a:bodyPr/>
        <a:lstStyle/>
        <a:p>
          <a:r>
            <a:rPr lang="en-US" dirty="0"/>
            <a:t>cognitive, language, behavioral development </a:t>
          </a:r>
        </a:p>
      </dgm:t>
    </dgm:pt>
    <dgm:pt modelId="{887A4330-8330-4A5C-92C0-7C44D582BA4B}" type="parTrans" cxnId="{CA334115-10F4-4C2F-B54D-095297B7404C}">
      <dgm:prSet/>
      <dgm:spPr/>
      <dgm:t>
        <a:bodyPr/>
        <a:lstStyle/>
        <a:p>
          <a:endParaRPr lang="en-US"/>
        </a:p>
      </dgm:t>
    </dgm:pt>
    <dgm:pt modelId="{90EFB466-C50A-47B2-98B7-E528EE2B4266}" type="sibTrans" cxnId="{CA334115-10F4-4C2F-B54D-095297B7404C}">
      <dgm:prSet/>
      <dgm:spPr/>
      <dgm:t>
        <a:bodyPr/>
        <a:lstStyle/>
        <a:p>
          <a:endParaRPr lang="en-US"/>
        </a:p>
      </dgm:t>
    </dgm:pt>
    <dgm:pt modelId="{AB7974BE-8ACD-4E93-A617-9AF8FDAC6CD2}">
      <dgm:prSet/>
      <dgm:spPr/>
      <dgm:t>
        <a:bodyPr/>
        <a:lstStyle/>
        <a:p>
          <a:r>
            <a:rPr lang="en-US" dirty="0" err="1"/>
            <a:t>neuropsych</a:t>
          </a:r>
          <a:r>
            <a:rPr lang="en-US" dirty="0"/>
            <a:t> testing   </a:t>
          </a:r>
        </a:p>
      </dgm:t>
    </dgm:pt>
    <dgm:pt modelId="{63AE2D09-A715-4BD7-9A03-BE526FCEA67B}" type="parTrans" cxnId="{07DF53BD-430F-4E01-B967-386900D4C300}">
      <dgm:prSet/>
      <dgm:spPr/>
      <dgm:t>
        <a:bodyPr/>
        <a:lstStyle/>
        <a:p>
          <a:endParaRPr lang="en-US"/>
        </a:p>
      </dgm:t>
    </dgm:pt>
    <dgm:pt modelId="{A101D018-D024-4942-B338-EF43B8EDBF05}" type="sibTrans" cxnId="{07DF53BD-430F-4E01-B967-386900D4C300}">
      <dgm:prSet/>
      <dgm:spPr/>
      <dgm:t>
        <a:bodyPr/>
        <a:lstStyle/>
        <a:p>
          <a:endParaRPr lang="en-US"/>
        </a:p>
      </dgm:t>
    </dgm:pt>
    <dgm:pt modelId="{8EE55F9B-CAF5-B44C-9379-ADBF67415528}">
      <dgm:prSet/>
      <dgm:spPr/>
      <dgm:t>
        <a:bodyPr/>
        <a:lstStyle/>
        <a:p>
          <a:r>
            <a:rPr lang="en-US" dirty="0"/>
            <a:t>18 Months</a:t>
          </a:r>
        </a:p>
      </dgm:t>
    </dgm:pt>
    <dgm:pt modelId="{EB2A2D7A-DF00-A740-9993-539604C46E00}" type="sibTrans" cxnId="{4958B581-DC48-B344-A171-1C0F036437DE}">
      <dgm:prSet/>
      <dgm:spPr/>
      <dgm:t>
        <a:bodyPr/>
        <a:lstStyle/>
        <a:p>
          <a:endParaRPr lang="en-US"/>
        </a:p>
      </dgm:t>
    </dgm:pt>
    <dgm:pt modelId="{C28C19E2-5B81-E44D-BA2C-498177EB7BCD}" type="parTrans" cxnId="{4958B581-DC48-B344-A171-1C0F036437DE}">
      <dgm:prSet/>
      <dgm:spPr/>
      <dgm:t>
        <a:bodyPr/>
        <a:lstStyle/>
        <a:p>
          <a:endParaRPr lang="en-US"/>
        </a:p>
      </dgm:t>
    </dgm:pt>
    <dgm:pt modelId="{63C65F05-900D-5940-93E6-DC4927CA14DC}">
      <dgm:prSet/>
      <dgm:spPr/>
      <dgm:t>
        <a:bodyPr/>
        <a:lstStyle/>
        <a:p>
          <a:r>
            <a:rPr lang="en-US" dirty="0"/>
            <a:t>externalizing, internalizing behaviors </a:t>
          </a:r>
        </a:p>
      </dgm:t>
    </dgm:pt>
    <dgm:pt modelId="{CDF5CD10-9B4E-5A4B-A6D5-A821C4614FF8}" type="parTrans" cxnId="{48EF594F-3405-2F49-843D-17E8ECE74BC7}">
      <dgm:prSet/>
      <dgm:spPr/>
      <dgm:t>
        <a:bodyPr/>
        <a:lstStyle/>
        <a:p>
          <a:endParaRPr lang="en-US"/>
        </a:p>
      </dgm:t>
    </dgm:pt>
    <dgm:pt modelId="{6E5E664C-EFB6-624C-9863-4F7B49E57944}" type="sibTrans" cxnId="{48EF594F-3405-2F49-843D-17E8ECE74BC7}">
      <dgm:prSet/>
      <dgm:spPr/>
      <dgm:t>
        <a:bodyPr/>
        <a:lstStyle/>
        <a:p>
          <a:endParaRPr lang="en-US"/>
        </a:p>
      </dgm:t>
    </dgm:pt>
    <dgm:pt modelId="{8CA43DF8-F722-A04E-B487-15932A6C3009}">
      <dgm:prSet/>
      <dgm:spPr/>
      <dgm:t>
        <a:bodyPr/>
        <a:lstStyle/>
        <a:p>
          <a:r>
            <a:rPr lang="en-US" dirty="0"/>
            <a:t>36 Months</a:t>
          </a:r>
        </a:p>
      </dgm:t>
    </dgm:pt>
    <dgm:pt modelId="{28247B3B-7DB0-F249-AA6A-7C69F8EB1BA1}" type="parTrans" cxnId="{1D0E997B-9516-6C42-9183-73799C5B905A}">
      <dgm:prSet/>
      <dgm:spPr/>
      <dgm:t>
        <a:bodyPr/>
        <a:lstStyle/>
        <a:p>
          <a:endParaRPr lang="en-US"/>
        </a:p>
      </dgm:t>
    </dgm:pt>
    <dgm:pt modelId="{C99F156A-55B4-F54F-834E-B1324324E3E2}" type="sibTrans" cxnId="{1D0E997B-9516-6C42-9183-73799C5B905A}">
      <dgm:prSet/>
      <dgm:spPr/>
      <dgm:t>
        <a:bodyPr/>
        <a:lstStyle/>
        <a:p>
          <a:endParaRPr lang="en-US"/>
        </a:p>
      </dgm:t>
    </dgm:pt>
    <dgm:pt modelId="{3407785E-9C99-2944-A464-368D06C20DD5}">
      <dgm:prSet/>
      <dgm:spPr/>
      <dgm:t>
        <a:bodyPr/>
        <a:lstStyle/>
        <a:p>
          <a:r>
            <a:rPr lang="en-US" dirty="0"/>
            <a:t>externalizing, internalizing behaviors   </a:t>
          </a:r>
        </a:p>
      </dgm:t>
    </dgm:pt>
    <dgm:pt modelId="{D8016537-DB59-0E4B-8AE8-19716462EC74}" type="parTrans" cxnId="{02F11ADF-66BD-4E4D-9D89-2BE520515921}">
      <dgm:prSet/>
      <dgm:spPr/>
      <dgm:t>
        <a:bodyPr/>
        <a:lstStyle/>
        <a:p>
          <a:endParaRPr lang="en-US"/>
        </a:p>
      </dgm:t>
    </dgm:pt>
    <dgm:pt modelId="{0C16A73F-354A-9B47-B8C0-174B04AEB036}" type="sibTrans" cxnId="{02F11ADF-66BD-4E4D-9D89-2BE520515921}">
      <dgm:prSet/>
      <dgm:spPr/>
      <dgm:t>
        <a:bodyPr/>
        <a:lstStyle/>
        <a:p>
          <a:endParaRPr lang="en-US"/>
        </a:p>
      </dgm:t>
    </dgm:pt>
    <dgm:pt modelId="{0154084C-09F1-4902-988E-1BDCE72C39E8}" type="pres">
      <dgm:prSet presAssocID="{C2833F21-0D06-44F9-AF76-D20332DD47A9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DE19178-7DCC-4BAD-9091-CADC3A35AE98}" type="pres">
      <dgm:prSet presAssocID="{FE286DB6-0872-45CA-89B9-10F739C91194}" presName="horFlow" presStyleCnt="0"/>
      <dgm:spPr/>
    </dgm:pt>
    <dgm:pt modelId="{11CDCE36-B947-4478-8A57-69A97FD4F41A}" type="pres">
      <dgm:prSet presAssocID="{FE286DB6-0872-45CA-89B9-10F739C91194}" presName="bigChev" presStyleLbl="node1" presStyleIdx="0" presStyleCnt="7"/>
      <dgm:spPr/>
    </dgm:pt>
    <dgm:pt modelId="{AA099832-3DDE-4479-97A5-75AEB721253D}" type="pres">
      <dgm:prSet presAssocID="{2C76A8E1-A874-43E2-AC68-440382E40631}" presName="parTrans" presStyleCnt="0"/>
      <dgm:spPr/>
    </dgm:pt>
    <dgm:pt modelId="{A0D5965A-B537-45FF-B470-3E3E1F323F77}" type="pres">
      <dgm:prSet presAssocID="{6E8126DD-800A-4791-B4E0-D59302D289F0}" presName="node" presStyleLbl="alignAccFollowNode1" presStyleIdx="0" presStyleCnt="7" custScaleX="790339" custLinFactNeighborY="7252">
        <dgm:presLayoutVars>
          <dgm:bulletEnabled val="1"/>
        </dgm:presLayoutVars>
      </dgm:prSet>
      <dgm:spPr/>
    </dgm:pt>
    <dgm:pt modelId="{056A730F-9D1F-4B23-9E1D-EBEA4EB0CD2D}" type="pres">
      <dgm:prSet presAssocID="{FE286DB6-0872-45CA-89B9-10F739C91194}" presName="vSp" presStyleCnt="0"/>
      <dgm:spPr/>
    </dgm:pt>
    <dgm:pt modelId="{2CAA597E-D798-E340-862C-C73762FA8976}" type="pres">
      <dgm:prSet presAssocID="{8EE55F9B-CAF5-B44C-9379-ADBF67415528}" presName="horFlow" presStyleCnt="0"/>
      <dgm:spPr/>
    </dgm:pt>
    <dgm:pt modelId="{7A66DEB2-5D0F-D949-9920-4FE0389FA0D3}" type="pres">
      <dgm:prSet presAssocID="{8EE55F9B-CAF5-B44C-9379-ADBF67415528}" presName="bigChev" presStyleLbl="node1" presStyleIdx="1" presStyleCnt="7"/>
      <dgm:spPr/>
    </dgm:pt>
    <dgm:pt modelId="{9FF5061E-4A6F-2D4E-9E70-D01219BDC683}" type="pres">
      <dgm:prSet presAssocID="{CDF5CD10-9B4E-5A4B-A6D5-A821C4614FF8}" presName="parTrans" presStyleCnt="0"/>
      <dgm:spPr/>
    </dgm:pt>
    <dgm:pt modelId="{1F79155B-9CA6-3147-837F-678B50943055}" type="pres">
      <dgm:prSet presAssocID="{63C65F05-900D-5940-93E6-DC4927CA14DC}" presName="node" presStyleLbl="alignAccFollowNode1" presStyleIdx="1" presStyleCnt="7" custScaleX="804031" custScaleY="147836">
        <dgm:presLayoutVars>
          <dgm:bulletEnabled val="1"/>
        </dgm:presLayoutVars>
      </dgm:prSet>
      <dgm:spPr/>
    </dgm:pt>
    <dgm:pt modelId="{973C6A83-11F2-6A4E-A108-83CEDAE9588F}" type="pres">
      <dgm:prSet presAssocID="{8EE55F9B-CAF5-B44C-9379-ADBF67415528}" presName="vSp" presStyleCnt="0"/>
      <dgm:spPr/>
    </dgm:pt>
    <dgm:pt modelId="{99E069D5-941F-4F83-BE31-E085180D4371}" type="pres">
      <dgm:prSet presAssocID="{8EF9DDB4-4793-48FE-95A2-2E1466E52F81}" presName="horFlow" presStyleCnt="0"/>
      <dgm:spPr/>
    </dgm:pt>
    <dgm:pt modelId="{BBE82A23-35E3-4A50-A009-AD17FB2C2E62}" type="pres">
      <dgm:prSet presAssocID="{8EF9DDB4-4793-48FE-95A2-2E1466E52F81}" presName="bigChev" presStyleLbl="node1" presStyleIdx="2" presStyleCnt="7"/>
      <dgm:spPr/>
    </dgm:pt>
    <dgm:pt modelId="{085588C2-0845-4F28-8A3D-F42E49A0BCAF}" type="pres">
      <dgm:prSet presAssocID="{09E5F16A-8CAE-4C3F-8EF1-CE92F02C8B6D}" presName="parTrans" presStyleCnt="0"/>
      <dgm:spPr/>
    </dgm:pt>
    <dgm:pt modelId="{35D3D52A-6AAC-46E1-A25D-DB89A4466A88}" type="pres">
      <dgm:prSet presAssocID="{1073851A-8CBB-4189-8CE3-6C4B962FF5E8}" presName="node" presStyleLbl="alignAccFollowNode1" presStyleIdx="2" presStyleCnt="7" custScaleX="774729">
        <dgm:presLayoutVars>
          <dgm:bulletEnabled val="1"/>
        </dgm:presLayoutVars>
      </dgm:prSet>
      <dgm:spPr/>
    </dgm:pt>
    <dgm:pt modelId="{6CDC4057-6073-49A5-9BCF-2F53A6C60ED5}" type="pres">
      <dgm:prSet presAssocID="{8EF9DDB4-4793-48FE-95A2-2E1466E52F81}" presName="vSp" presStyleCnt="0"/>
      <dgm:spPr/>
    </dgm:pt>
    <dgm:pt modelId="{FB33B1C1-1271-EE40-9009-FFEF16814F5E}" type="pres">
      <dgm:prSet presAssocID="{8CA43DF8-F722-A04E-B487-15932A6C3009}" presName="horFlow" presStyleCnt="0"/>
      <dgm:spPr/>
    </dgm:pt>
    <dgm:pt modelId="{1A249543-7A8D-8640-BFD5-329569A103C8}" type="pres">
      <dgm:prSet presAssocID="{8CA43DF8-F722-A04E-B487-15932A6C3009}" presName="bigChev" presStyleLbl="node1" presStyleIdx="3" presStyleCnt="7"/>
      <dgm:spPr/>
    </dgm:pt>
    <dgm:pt modelId="{EE548D45-B8E7-204C-9FB0-4648660876D1}" type="pres">
      <dgm:prSet presAssocID="{D8016537-DB59-0E4B-8AE8-19716462EC74}" presName="parTrans" presStyleCnt="0"/>
      <dgm:spPr/>
    </dgm:pt>
    <dgm:pt modelId="{43EC9043-3783-ED46-98A1-67950BBECA4A}" type="pres">
      <dgm:prSet presAssocID="{3407785E-9C99-2944-A464-368D06C20DD5}" presName="node" presStyleLbl="alignAccFollowNode1" presStyleIdx="3" presStyleCnt="7" custScaleX="790605">
        <dgm:presLayoutVars>
          <dgm:bulletEnabled val="1"/>
        </dgm:presLayoutVars>
      </dgm:prSet>
      <dgm:spPr/>
    </dgm:pt>
    <dgm:pt modelId="{3F63FF07-00AC-564C-99FD-46B2CC2893EB}" type="pres">
      <dgm:prSet presAssocID="{8CA43DF8-F722-A04E-B487-15932A6C3009}" presName="vSp" presStyleCnt="0"/>
      <dgm:spPr/>
    </dgm:pt>
    <dgm:pt modelId="{7A356201-7B2B-4D83-BC1F-3795F36DC86F}" type="pres">
      <dgm:prSet presAssocID="{DEDE293D-427F-4DAE-A094-89686B3F3D46}" presName="horFlow" presStyleCnt="0"/>
      <dgm:spPr/>
    </dgm:pt>
    <dgm:pt modelId="{9F635476-F962-400F-AABB-1ACB1BBE0632}" type="pres">
      <dgm:prSet presAssocID="{DEDE293D-427F-4DAE-A094-89686B3F3D46}" presName="bigChev" presStyleLbl="node1" presStyleIdx="4" presStyleCnt="7"/>
      <dgm:spPr/>
    </dgm:pt>
    <dgm:pt modelId="{1F209201-9184-4A47-9105-627AAA14E839}" type="pres">
      <dgm:prSet presAssocID="{934FD8C7-5587-458A-8507-60462379E99B}" presName="parTrans" presStyleCnt="0"/>
      <dgm:spPr/>
    </dgm:pt>
    <dgm:pt modelId="{3B053C00-BBCD-4AC9-81CB-AC1AFE412322}" type="pres">
      <dgm:prSet presAssocID="{A4E7D274-D863-41E9-940E-78542AB0072D}" presName="node" presStyleLbl="alignAccFollowNode1" presStyleIdx="4" presStyleCnt="7" custScaleX="794024">
        <dgm:presLayoutVars>
          <dgm:bulletEnabled val="1"/>
        </dgm:presLayoutVars>
      </dgm:prSet>
      <dgm:spPr/>
    </dgm:pt>
    <dgm:pt modelId="{C84538E4-B193-4358-9B01-E48C226E62C0}" type="pres">
      <dgm:prSet presAssocID="{DEDE293D-427F-4DAE-A094-89686B3F3D46}" presName="vSp" presStyleCnt="0"/>
      <dgm:spPr/>
    </dgm:pt>
    <dgm:pt modelId="{5E8715ED-2400-496C-ADA5-FE391413EDF3}" type="pres">
      <dgm:prSet presAssocID="{DDADCBE4-5005-4471-8454-0262061C012E}" presName="horFlow" presStyleCnt="0"/>
      <dgm:spPr/>
    </dgm:pt>
    <dgm:pt modelId="{B2523CE3-2888-4C41-8309-E704D4BD9454}" type="pres">
      <dgm:prSet presAssocID="{DDADCBE4-5005-4471-8454-0262061C012E}" presName="bigChev" presStyleLbl="node1" presStyleIdx="5" presStyleCnt="7"/>
      <dgm:spPr/>
    </dgm:pt>
    <dgm:pt modelId="{C6869A63-0B5F-4D1D-9D4A-63E8A660C667}" type="pres">
      <dgm:prSet presAssocID="{887A4330-8330-4A5C-92C0-7C44D582BA4B}" presName="parTrans" presStyleCnt="0"/>
      <dgm:spPr/>
    </dgm:pt>
    <dgm:pt modelId="{664F40FE-D5A0-47E1-89F3-59F2CCC24BDB}" type="pres">
      <dgm:prSet presAssocID="{B32EC1FD-B52F-4B10-B943-430916BDA950}" presName="node" presStyleLbl="alignAccFollowNode1" presStyleIdx="5" presStyleCnt="7" custScaleX="800127">
        <dgm:presLayoutVars>
          <dgm:bulletEnabled val="1"/>
        </dgm:presLayoutVars>
      </dgm:prSet>
      <dgm:spPr/>
    </dgm:pt>
    <dgm:pt modelId="{D7DCF11E-254E-49CD-8005-BEDBE05CEFF8}" type="pres">
      <dgm:prSet presAssocID="{DDADCBE4-5005-4471-8454-0262061C012E}" presName="vSp" presStyleCnt="0"/>
      <dgm:spPr/>
    </dgm:pt>
    <dgm:pt modelId="{B6C28879-77BB-4BC9-A620-DEF8E5B7EE91}" type="pres">
      <dgm:prSet presAssocID="{DD7BB627-ECEB-45EE-A1B8-6CE07CC6907E}" presName="horFlow" presStyleCnt="0"/>
      <dgm:spPr/>
    </dgm:pt>
    <dgm:pt modelId="{833253A7-4B35-400D-B0ED-ADB41D5765D4}" type="pres">
      <dgm:prSet presAssocID="{DD7BB627-ECEB-45EE-A1B8-6CE07CC6907E}" presName="bigChev" presStyleLbl="node1" presStyleIdx="6" presStyleCnt="7"/>
      <dgm:spPr/>
    </dgm:pt>
    <dgm:pt modelId="{73504338-C7B7-4750-97ED-293DCA176536}" type="pres">
      <dgm:prSet presAssocID="{63AE2D09-A715-4BD7-9A03-BE526FCEA67B}" presName="parTrans" presStyleCnt="0"/>
      <dgm:spPr/>
    </dgm:pt>
    <dgm:pt modelId="{33ABA62C-D237-4CA3-B538-2F7E750823EA}" type="pres">
      <dgm:prSet presAssocID="{AB7974BE-8ACD-4E93-A617-9AF8FDAC6CD2}" presName="node" presStyleLbl="alignAccFollowNode1" presStyleIdx="6" presStyleCnt="7" custScaleX="767236" custLinFactNeighborX="-56676" custLinFactNeighborY="-3713">
        <dgm:presLayoutVars>
          <dgm:bulletEnabled val="1"/>
        </dgm:presLayoutVars>
      </dgm:prSet>
      <dgm:spPr/>
    </dgm:pt>
  </dgm:ptLst>
  <dgm:cxnLst>
    <dgm:cxn modelId="{0DAAFA0C-8CCD-40AC-8B87-CD8E9B017AE1}" srcId="{DEDE293D-427F-4DAE-A094-89686B3F3D46}" destId="{A4E7D274-D863-41E9-940E-78542AB0072D}" srcOrd="0" destOrd="0" parTransId="{934FD8C7-5587-458A-8507-60462379E99B}" sibTransId="{4FBF6A90-3A68-495D-B974-3F8BECA133E4}"/>
    <dgm:cxn modelId="{CA334115-10F4-4C2F-B54D-095297B7404C}" srcId="{DDADCBE4-5005-4471-8454-0262061C012E}" destId="{B32EC1FD-B52F-4B10-B943-430916BDA950}" srcOrd="0" destOrd="0" parTransId="{887A4330-8330-4A5C-92C0-7C44D582BA4B}" sibTransId="{90EFB466-C50A-47B2-98B7-E528EE2B4266}"/>
    <dgm:cxn modelId="{3E17841E-95BC-A648-A081-97E5384C2D2F}" type="presOf" srcId="{3407785E-9C99-2944-A464-368D06C20DD5}" destId="{43EC9043-3783-ED46-98A1-67950BBECA4A}" srcOrd="0" destOrd="0" presId="urn:microsoft.com/office/officeart/2005/8/layout/lProcess3"/>
    <dgm:cxn modelId="{7C3AF427-DC9C-4E89-A9D7-F9348A61032D}" srcId="{C2833F21-0D06-44F9-AF76-D20332DD47A9}" destId="{DD7BB627-ECEB-45EE-A1B8-6CE07CC6907E}" srcOrd="6" destOrd="0" parTransId="{9C6A2257-20EE-4E86-8B05-2A49935329D4}" sibTransId="{7376F95A-61A3-46C3-8700-487391ED1603}"/>
    <dgm:cxn modelId="{ADEA063C-68D4-4E30-89D9-A16D8E6C4C4B}" srcId="{C2833F21-0D06-44F9-AF76-D20332DD47A9}" destId="{FE286DB6-0872-45CA-89B9-10F739C91194}" srcOrd="0" destOrd="0" parTransId="{341CE83C-DB80-4375-ABD4-B83F1EAEF613}" sibTransId="{0D3AF96B-0CE4-4D1B-8C11-F8A7AF64A893}"/>
    <dgm:cxn modelId="{E4654048-BAEB-FD47-B0FF-38F22AFA6B0D}" type="presOf" srcId="{C2833F21-0D06-44F9-AF76-D20332DD47A9}" destId="{0154084C-09F1-4902-988E-1BDCE72C39E8}" srcOrd="0" destOrd="0" presId="urn:microsoft.com/office/officeart/2005/8/layout/lProcess3"/>
    <dgm:cxn modelId="{48EF594F-3405-2F49-843D-17E8ECE74BC7}" srcId="{8EE55F9B-CAF5-B44C-9379-ADBF67415528}" destId="{63C65F05-900D-5940-93E6-DC4927CA14DC}" srcOrd="0" destOrd="0" parTransId="{CDF5CD10-9B4E-5A4B-A6D5-A821C4614FF8}" sibTransId="{6E5E664C-EFB6-624C-9863-4F7B49E57944}"/>
    <dgm:cxn modelId="{DDBB1955-CD9C-6947-8401-B08584D3586A}" type="presOf" srcId="{B32EC1FD-B52F-4B10-B943-430916BDA950}" destId="{664F40FE-D5A0-47E1-89F3-59F2CCC24BDB}" srcOrd="0" destOrd="0" presId="urn:microsoft.com/office/officeart/2005/8/layout/lProcess3"/>
    <dgm:cxn modelId="{2093D460-58E1-A741-AB06-4E2468076830}" type="presOf" srcId="{1073851A-8CBB-4189-8CE3-6C4B962FF5E8}" destId="{35D3D52A-6AAC-46E1-A25D-DB89A4466A88}" srcOrd="0" destOrd="0" presId="urn:microsoft.com/office/officeart/2005/8/layout/lProcess3"/>
    <dgm:cxn modelId="{3C8E0467-D069-4CD0-A3E4-DF55C1432946}" srcId="{FE286DB6-0872-45CA-89B9-10F739C91194}" destId="{6E8126DD-800A-4791-B4E0-D59302D289F0}" srcOrd="0" destOrd="0" parTransId="{2C76A8E1-A874-43E2-AC68-440382E40631}" sibTransId="{1EFAB26F-D8BE-4C7E-83FC-688FCAA29377}"/>
    <dgm:cxn modelId="{B5C34D70-DC97-E947-BF2D-2267373E08C0}" type="presOf" srcId="{8EE55F9B-CAF5-B44C-9379-ADBF67415528}" destId="{7A66DEB2-5D0F-D949-9920-4FE0389FA0D3}" srcOrd="0" destOrd="0" presId="urn:microsoft.com/office/officeart/2005/8/layout/lProcess3"/>
    <dgm:cxn modelId="{59DDBA70-FEE0-6145-BA0B-2E24A61E3413}" type="presOf" srcId="{8CA43DF8-F722-A04E-B487-15932A6C3009}" destId="{1A249543-7A8D-8640-BFD5-329569A103C8}" srcOrd="0" destOrd="0" presId="urn:microsoft.com/office/officeart/2005/8/layout/lProcess3"/>
    <dgm:cxn modelId="{EDE4B277-F7F3-DC4D-9E08-EA812FA7A7BC}" type="presOf" srcId="{FE286DB6-0872-45CA-89B9-10F739C91194}" destId="{11CDCE36-B947-4478-8A57-69A97FD4F41A}" srcOrd="0" destOrd="0" presId="urn:microsoft.com/office/officeart/2005/8/layout/lProcess3"/>
    <dgm:cxn modelId="{2458397A-62E1-284D-8C3C-751DA30588B8}" type="presOf" srcId="{DEDE293D-427F-4DAE-A094-89686B3F3D46}" destId="{9F635476-F962-400F-AABB-1ACB1BBE0632}" srcOrd="0" destOrd="0" presId="urn:microsoft.com/office/officeart/2005/8/layout/lProcess3"/>
    <dgm:cxn modelId="{1D0E997B-9516-6C42-9183-73799C5B905A}" srcId="{C2833F21-0D06-44F9-AF76-D20332DD47A9}" destId="{8CA43DF8-F722-A04E-B487-15932A6C3009}" srcOrd="3" destOrd="0" parTransId="{28247B3B-7DB0-F249-AA6A-7C69F8EB1BA1}" sibTransId="{C99F156A-55B4-F54F-834E-B1324324E3E2}"/>
    <dgm:cxn modelId="{B271E47F-D518-480A-9BED-FD0151875C1D}" srcId="{C2833F21-0D06-44F9-AF76-D20332DD47A9}" destId="{8EF9DDB4-4793-48FE-95A2-2E1466E52F81}" srcOrd="2" destOrd="0" parTransId="{1457831B-CE87-41AC-9FEF-0B547A8D3E8F}" sibTransId="{E81CBDBC-2D14-4888-9D1C-E9085B386B03}"/>
    <dgm:cxn modelId="{4958B581-DC48-B344-A171-1C0F036437DE}" srcId="{C2833F21-0D06-44F9-AF76-D20332DD47A9}" destId="{8EE55F9B-CAF5-B44C-9379-ADBF67415528}" srcOrd="1" destOrd="0" parTransId="{C28C19E2-5B81-E44D-BA2C-498177EB7BCD}" sibTransId="{EB2A2D7A-DF00-A740-9993-539604C46E00}"/>
    <dgm:cxn modelId="{234F7087-4A69-B041-8969-A5D1B5D68028}" type="presOf" srcId="{6E8126DD-800A-4791-B4E0-D59302D289F0}" destId="{A0D5965A-B537-45FF-B470-3E3E1F323F77}" srcOrd="0" destOrd="0" presId="urn:microsoft.com/office/officeart/2005/8/layout/lProcess3"/>
    <dgm:cxn modelId="{47E7CE8D-7348-5B4B-B3C2-B4FB6E0C7027}" type="presOf" srcId="{DD7BB627-ECEB-45EE-A1B8-6CE07CC6907E}" destId="{833253A7-4B35-400D-B0ED-ADB41D5765D4}" srcOrd="0" destOrd="0" presId="urn:microsoft.com/office/officeart/2005/8/layout/lProcess3"/>
    <dgm:cxn modelId="{66F11C91-39A0-465C-92EB-0DC6E0AF4CF7}" srcId="{C2833F21-0D06-44F9-AF76-D20332DD47A9}" destId="{DDADCBE4-5005-4471-8454-0262061C012E}" srcOrd="5" destOrd="0" parTransId="{47DB0D43-FCB6-4793-A710-2CA4F704DBA0}" sibTransId="{21DFBCA6-96BE-4AAF-B1E7-A4D0F1892234}"/>
    <dgm:cxn modelId="{45BCA891-57D7-4A4D-9834-E39785A58A16}" type="presOf" srcId="{A4E7D274-D863-41E9-940E-78542AB0072D}" destId="{3B053C00-BBCD-4AC9-81CB-AC1AFE412322}" srcOrd="0" destOrd="0" presId="urn:microsoft.com/office/officeart/2005/8/layout/lProcess3"/>
    <dgm:cxn modelId="{C39A98A0-9E8A-3845-8CD6-67F9C8423027}" type="presOf" srcId="{63C65F05-900D-5940-93E6-DC4927CA14DC}" destId="{1F79155B-9CA6-3147-837F-678B50943055}" srcOrd="0" destOrd="0" presId="urn:microsoft.com/office/officeart/2005/8/layout/lProcess3"/>
    <dgm:cxn modelId="{07DF53BD-430F-4E01-B967-386900D4C300}" srcId="{DD7BB627-ECEB-45EE-A1B8-6CE07CC6907E}" destId="{AB7974BE-8ACD-4E93-A617-9AF8FDAC6CD2}" srcOrd="0" destOrd="0" parTransId="{63AE2D09-A715-4BD7-9A03-BE526FCEA67B}" sibTransId="{A101D018-D024-4942-B338-EF43B8EDBF05}"/>
    <dgm:cxn modelId="{3DDD5ABE-0FE2-4A7E-8C20-CF09EA382EF2}" srcId="{8EF9DDB4-4793-48FE-95A2-2E1466E52F81}" destId="{1073851A-8CBB-4189-8CE3-6C4B962FF5E8}" srcOrd="0" destOrd="0" parTransId="{09E5F16A-8CAE-4C3F-8EF1-CE92F02C8B6D}" sibTransId="{9A3C0B2F-665F-4E27-9C28-2E27C222F300}"/>
    <dgm:cxn modelId="{27E15AC7-127D-8E4E-AFB1-36A4D8CD8264}" type="presOf" srcId="{8EF9DDB4-4793-48FE-95A2-2E1466E52F81}" destId="{BBE82A23-35E3-4A50-A009-AD17FB2C2E62}" srcOrd="0" destOrd="0" presId="urn:microsoft.com/office/officeart/2005/8/layout/lProcess3"/>
    <dgm:cxn modelId="{6E9CB6C7-DD3A-4FAB-8858-93A888805A09}" srcId="{C2833F21-0D06-44F9-AF76-D20332DD47A9}" destId="{DEDE293D-427F-4DAE-A094-89686B3F3D46}" srcOrd="4" destOrd="0" parTransId="{38487CBB-5985-4185-9C67-AFD65FA552A2}" sibTransId="{F07FF528-BDF1-4BBF-A707-1C720606150C}"/>
    <dgm:cxn modelId="{02F11ADF-66BD-4E4D-9D89-2BE520515921}" srcId="{8CA43DF8-F722-A04E-B487-15932A6C3009}" destId="{3407785E-9C99-2944-A464-368D06C20DD5}" srcOrd="0" destOrd="0" parTransId="{D8016537-DB59-0E4B-8AE8-19716462EC74}" sibTransId="{0C16A73F-354A-9B47-B8C0-174B04AEB036}"/>
    <dgm:cxn modelId="{1D2ACFE5-28F6-4840-9E66-53B089417A22}" type="presOf" srcId="{DDADCBE4-5005-4471-8454-0262061C012E}" destId="{B2523CE3-2888-4C41-8309-E704D4BD9454}" srcOrd="0" destOrd="0" presId="urn:microsoft.com/office/officeart/2005/8/layout/lProcess3"/>
    <dgm:cxn modelId="{36F9EDF9-DFD7-BF4A-9E3F-B6F77E879F0A}" type="presOf" srcId="{AB7974BE-8ACD-4E93-A617-9AF8FDAC6CD2}" destId="{33ABA62C-D237-4CA3-B538-2F7E750823EA}" srcOrd="0" destOrd="0" presId="urn:microsoft.com/office/officeart/2005/8/layout/lProcess3"/>
    <dgm:cxn modelId="{2B30373F-FF94-B941-BF20-4313595EE775}" type="presParOf" srcId="{0154084C-09F1-4902-988E-1BDCE72C39E8}" destId="{6DE19178-7DCC-4BAD-9091-CADC3A35AE98}" srcOrd="0" destOrd="0" presId="urn:microsoft.com/office/officeart/2005/8/layout/lProcess3"/>
    <dgm:cxn modelId="{339F30DF-4F18-2B40-B6C0-AD667410692C}" type="presParOf" srcId="{6DE19178-7DCC-4BAD-9091-CADC3A35AE98}" destId="{11CDCE36-B947-4478-8A57-69A97FD4F41A}" srcOrd="0" destOrd="0" presId="urn:microsoft.com/office/officeart/2005/8/layout/lProcess3"/>
    <dgm:cxn modelId="{CEFD6AB8-0E23-504E-91DA-64D1667EA5F7}" type="presParOf" srcId="{6DE19178-7DCC-4BAD-9091-CADC3A35AE98}" destId="{AA099832-3DDE-4479-97A5-75AEB721253D}" srcOrd="1" destOrd="0" presId="urn:microsoft.com/office/officeart/2005/8/layout/lProcess3"/>
    <dgm:cxn modelId="{468D65E3-0009-1E4B-8C5C-B18E029A04C7}" type="presParOf" srcId="{6DE19178-7DCC-4BAD-9091-CADC3A35AE98}" destId="{A0D5965A-B537-45FF-B470-3E3E1F323F77}" srcOrd="2" destOrd="0" presId="urn:microsoft.com/office/officeart/2005/8/layout/lProcess3"/>
    <dgm:cxn modelId="{084A8046-EDBF-BF4D-85D4-BA2673059027}" type="presParOf" srcId="{0154084C-09F1-4902-988E-1BDCE72C39E8}" destId="{056A730F-9D1F-4B23-9E1D-EBEA4EB0CD2D}" srcOrd="1" destOrd="0" presId="urn:microsoft.com/office/officeart/2005/8/layout/lProcess3"/>
    <dgm:cxn modelId="{055F6C06-6DFC-3847-9F71-75A243387339}" type="presParOf" srcId="{0154084C-09F1-4902-988E-1BDCE72C39E8}" destId="{2CAA597E-D798-E340-862C-C73762FA8976}" srcOrd="2" destOrd="0" presId="urn:microsoft.com/office/officeart/2005/8/layout/lProcess3"/>
    <dgm:cxn modelId="{03BF7951-6C01-7D4D-AB72-277A745862AC}" type="presParOf" srcId="{2CAA597E-D798-E340-862C-C73762FA8976}" destId="{7A66DEB2-5D0F-D949-9920-4FE0389FA0D3}" srcOrd="0" destOrd="0" presId="urn:microsoft.com/office/officeart/2005/8/layout/lProcess3"/>
    <dgm:cxn modelId="{6862A6CA-9B5E-524D-A665-5B704813EB97}" type="presParOf" srcId="{2CAA597E-D798-E340-862C-C73762FA8976}" destId="{9FF5061E-4A6F-2D4E-9E70-D01219BDC683}" srcOrd="1" destOrd="0" presId="urn:microsoft.com/office/officeart/2005/8/layout/lProcess3"/>
    <dgm:cxn modelId="{2453CDED-A821-BC46-9D5B-A757CE7E73E5}" type="presParOf" srcId="{2CAA597E-D798-E340-862C-C73762FA8976}" destId="{1F79155B-9CA6-3147-837F-678B50943055}" srcOrd="2" destOrd="0" presId="urn:microsoft.com/office/officeart/2005/8/layout/lProcess3"/>
    <dgm:cxn modelId="{73C640F2-02A1-D840-804D-31782D6EC6C8}" type="presParOf" srcId="{0154084C-09F1-4902-988E-1BDCE72C39E8}" destId="{973C6A83-11F2-6A4E-A108-83CEDAE9588F}" srcOrd="3" destOrd="0" presId="urn:microsoft.com/office/officeart/2005/8/layout/lProcess3"/>
    <dgm:cxn modelId="{EA9C65E4-D12C-664E-91A8-53CBA527EFCC}" type="presParOf" srcId="{0154084C-09F1-4902-988E-1BDCE72C39E8}" destId="{99E069D5-941F-4F83-BE31-E085180D4371}" srcOrd="4" destOrd="0" presId="urn:microsoft.com/office/officeart/2005/8/layout/lProcess3"/>
    <dgm:cxn modelId="{00504FE5-E8C1-C14E-9CFC-BA5EC39BDF40}" type="presParOf" srcId="{99E069D5-941F-4F83-BE31-E085180D4371}" destId="{BBE82A23-35E3-4A50-A009-AD17FB2C2E62}" srcOrd="0" destOrd="0" presId="urn:microsoft.com/office/officeart/2005/8/layout/lProcess3"/>
    <dgm:cxn modelId="{E0651CF5-225A-B043-AC87-BAF9DC2536BA}" type="presParOf" srcId="{99E069D5-941F-4F83-BE31-E085180D4371}" destId="{085588C2-0845-4F28-8A3D-F42E49A0BCAF}" srcOrd="1" destOrd="0" presId="urn:microsoft.com/office/officeart/2005/8/layout/lProcess3"/>
    <dgm:cxn modelId="{D6BB09BD-D373-CB46-A835-BCC40346CBC6}" type="presParOf" srcId="{99E069D5-941F-4F83-BE31-E085180D4371}" destId="{35D3D52A-6AAC-46E1-A25D-DB89A4466A88}" srcOrd="2" destOrd="0" presId="urn:microsoft.com/office/officeart/2005/8/layout/lProcess3"/>
    <dgm:cxn modelId="{B8E7EDEF-2EC7-2442-B908-AE9FEFD537F2}" type="presParOf" srcId="{0154084C-09F1-4902-988E-1BDCE72C39E8}" destId="{6CDC4057-6073-49A5-9BCF-2F53A6C60ED5}" srcOrd="5" destOrd="0" presId="urn:microsoft.com/office/officeart/2005/8/layout/lProcess3"/>
    <dgm:cxn modelId="{53707246-F5EA-6540-B377-F400F0BA9DC2}" type="presParOf" srcId="{0154084C-09F1-4902-988E-1BDCE72C39E8}" destId="{FB33B1C1-1271-EE40-9009-FFEF16814F5E}" srcOrd="6" destOrd="0" presId="urn:microsoft.com/office/officeart/2005/8/layout/lProcess3"/>
    <dgm:cxn modelId="{2DCF1057-AC72-994F-8A4C-B30EDA652B7C}" type="presParOf" srcId="{FB33B1C1-1271-EE40-9009-FFEF16814F5E}" destId="{1A249543-7A8D-8640-BFD5-329569A103C8}" srcOrd="0" destOrd="0" presId="urn:microsoft.com/office/officeart/2005/8/layout/lProcess3"/>
    <dgm:cxn modelId="{C84A0519-8EAD-B64C-902D-A47B8DB5C032}" type="presParOf" srcId="{FB33B1C1-1271-EE40-9009-FFEF16814F5E}" destId="{EE548D45-B8E7-204C-9FB0-4648660876D1}" srcOrd="1" destOrd="0" presId="urn:microsoft.com/office/officeart/2005/8/layout/lProcess3"/>
    <dgm:cxn modelId="{A08D09A8-CCA8-C641-B9C3-BA6C4F5137CD}" type="presParOf" srcId="{FB33B1C1-1271-EE40-9009-FFEF16814F5E}" destId="{43EC9043-3783-ED46-98A1-67950BBECA4A}" srcOrd="2" destOrd="0" presId="urn:microsoft.com/office/officeart/2005/8/layout/lProcess3"/>
    <dgm:cxn modelId="{9431A269-1009-EA4A-810B-47A511651DDF}" type="presParOf" srcId="{0154084C-09F1-4902-988E-1BDCE72C39E8}" destId="{3F63FF07-00AC-564C-99FD-46B2CC2893EB}" srcOrd="7" destOrd="0" presId="urn:microsoft.com/office/officeart/2005/8/layout/lProcess3"/>
    <dgm:cxn modelId="{797FA583-A4B9-754E-B205-CA2B436D592B}" type="presParOf" srcId="{0154084C-09F1-4902-988E-1BDCE72C39E8}" destId="{7A356201-7B2B-4D83-BC1F-3795F36DC86F}" srcOrd="8" destOrd="0" presId="urn:microsoft.com/office/officeart/2005/8/layout/lProcess3"/>
    <dgm:cxn modelId="{37B4AAD7-C896-014D-9D41-8AED64039119}" type="presParOf" srcId="{7A356201-7B2B-4D83-BC1F-3795F36DC86F}" destId="{9F635476-F962-400F-AABB-1ACB1BBE0632}" srcOrd="0" destOrd="0" presId="urn:microsoft.com/office/officeart/2005/8/layout/lProcess3"/>
    <dgm:cxn modelId="{484B0F1A-2376-8A45-B1C0-4C8A3EB21A78}" type="presParOf" srcId="{7A356201-7B2B-4D83-BC1F-3795F36DC86F}" destId="{1F209201-9184-4A47-9105-627AAA14E839}" srcOrd="1" destOrd="0" presId="urn:microsoft.com/office/officeart/2005/8/layout/lProcess3"/>
    <dgm:cxn modelId="{441F71F5-7D1D-F14F-B715-54036BF0EED0}" type="presParOf" srcId="{7A356201-7B2B-4D83-BC1F-3795F36DC86F}" destId="{3B053C00-BBCD-4AC9-81CB-AC1AFE412322}" srcOrd="2" destOrd="0" presId="urn:microsoft.com/office/officeart/2005/8/layout/lProcess3"/>
    <dgm:cxn modelId="{07CBC5A9-49D6-254D-B150-3765F28A1F70}" type="presParOf" srcId="{0154084C-09F1-4902-988E-1BDCE72C39E8}" destId="{C84538E4-B193-4358-9B01-E48C226E62C0}" srcOrd="9" destOrd="0" presId="urn:microsoft.com/office/officeart/2005/8/layout/lProcess3"/>
    <dgm:cxn modelId="{BDF41612-44D8-6E4A-A8ED-A1FDF18CC560}" type="presParOf" srcId="{0154084C-09F1-4902-988E-1BDCE72C39E8}" destId="{5E8715ED-2400-496C-ADA5-FE391413EDF3}" srcOrd="10" destOrd="0" presId="urn:microsoft.com/office/officeart/2005/8/layout/lProcess3"/>
    <dgm:cxn modelId="{89567BCD-AB3A-C641-9713-6CE4CEA3A626}" type="presParOf" srcId="{5E8715ED-2400-496C-ADA5-FE391413EDF3}" destId="{B2523CE3-2888-4C41-8309-E704D4BD9454}" srcOrd="0" destOrd="0" presId="urn:microsoft.com/office/officeart/2005/8/layout/lProcess3"/>
    <dgm:cxn modelId="{1D5203DD-31EF-1F44-A270-E33C24642453}" type="presParOf" srcId="{5E8715ED-2400-496C-ADA5-FE391413EDF3}" destId="{C6869A63-0B5F-4D1D-9D4A-63E8A660C667}" srcOrd="1" destOrd="0" presId="urn:microsoft.com/office/officeart/2005/8/layout/lProcess3"/>
    <dgm:cxn modelId="{B2F75911-1BE9-FC4C-918C-5E126D60D348}" type="presParOf" srcId="{5E8715ED-2400-496C-ADA5-FE391413EDF3}" destId="{664F40FE-D5A0-47E1-89F3-59F2CCC24BDB}" srcOrd="2" destOrd="0" presId="urn:microsoft.com/office/officeart/2005/8/layout/lProcess3"/>
    <dgm:cxn modelId="{2070D822-E08F-B442-98A3-96E0288BB6C9}" type="presParOf" srcId="{0154084C-09F1-4902-988E-1BDCE72C39E8}" destId="{D7DCF11E-254E-49CD-8005-BEDBE05CEFF8}" srcOrd="11" destOrd="0" presId="urn:microsoft.com/office/officeart/2005/8/layout/lProcess3"/>
    <dgm:cxn modelId="{972A51C4-4D4D-A645-8579-231928B7F9AB}" type="presParOf" srcId="{0154084C-09F1-4902-988E-1BDCE72C39E8}" destId="{B6C28879-77BB-4BC9-A620-DEF8E5B7EE91}" srcOrd="12" destOrd="0" presId="urn:microsoft.com/office/officeart/2005/8/layout/lProcess3"/>
    <dgm:cxn modelId="{164888EB-57C7-6441-9B73-B34681F20EAB}" type="presParOf" srcId="{B6C28879-77BB-4BC9-A620-DEF8E5B7EE91}" destId="{833253A7-4B35-400D-B0ED-ADB41D5765D4}" srcOrd="0" destOrd="0" presId="urn:microsoft.com/office/officeart/2005/8/layout/lProcess3"/>
    <dgm:cxn modelId="{F2FEDA15-CAFE-B442-AB90-680AD1CA72E4}" type="presParOf" srcId="{B6C28879-77BB-4BC9-A620-DEF8E5B7EE91}" destId="{73504338-C7B7-4750-97ED-293DCA176536}" srcOrd="1" destOrd="0" presId="urn:microsoft.com/office/officeart/2005/8/layout/lProcess3"/>
    <dgm:cxn modelId="{2DD33863-94FF-644D-92FD-232D6629B940}" type="presParOf" srcId="{B6C28879-77BB-4BC9-A620-DEF8E5B7EE91}" destId="{33ABA62C-D237-4CA3-B538-2F7E750823E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DCE36-B947-4478-8A57-69A97FD4F41A}">
      <dsp:nvSpPr>
        <dsp:cNvPr id="0" name=""/>
        <dsp:cNvSpPr/>
      </dsp:nvSpPr>
      <dsp:spPr>
        <a:xfrm>
          <a:off x="1298774" y="890"/>
          <a:ext cx="993316" cy="397326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latin typeface="Arial Narrow" panose="020B0606020202030204" pitchFamily="34" charset="0"/>
            </a:rPr>
            <a:t>3   Weeks</a:t>
          </a:r>
        </a:p>
      </dsp:txBody>
      <dsp:txXfrm>
        <a:off x="1497437" y="890"/>
        <a:ext cx="595990" cy="397326"/>
      </dsp:txXfrm>
    </dsp:sp>
    <dsp:sp modelId="{A0D5965A-B537-45FF-B470-3E3E1F323F77}">
      <dsp:nvSpPr>
        <dsp:cNvPr id="0" name=""/>
        <dsp:cNvSpPr/>
      </dsp:nvSpPr>
      <dsp:spPr>
        <a:xfrm>
          <a:off x="2162959" y="34663"/>
          <a:ext cx="6515968" cy="329780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latin typeface="Arial Narrow" panose="020B0606020202030204" pitchFamily="34" charset="0"/>
            </a:rPr>
            <a:t>Infant behaviors (difficulty sleeping, demanding, difficult to comfort</a:t>
          </a:r>
          <a:r>
            <a:rPr lang="en-US" sz="2000" b="0" kern="1200" dirty="0"/>
            <a:t>)</a:t>
          </a:r>
          <a:endParaRPr lang="en-US" sz="2000" kern="1200" dirty="0"/>
        </a:p>
      </dsp:txBody>
      <dsp:txXfrm>
        <a:off x="2327849" y="34663"/>
        <a:ext cx="6186188" cy="329780"/>
      </dsp:txXfrm>
    </dsp:sp>
    <dsp:sp modelId="{BBE82A23-35E3-4A50-A009-AD17FB2C2E62}">
      <dsp:nvSpPr>
        <dsp:cNvPr id="0" name=""/>
        <dsp:cNvSpPr/>
      </dsp:nvSpPr>
      <dsp:spPr>
        <a:xfrm>
          <a:off x="1298774" y="453842"/>
          <a:ext cx="993316" cy="397326"/>
        </a:xfrm>
        <a:prstGeom prst="chevron">
          <a:avLst/>
        </a:prstGeom>
        <a:gradFill rotWithShape="0">
          <a:gsLst>
            <a:gs pos="0">
              <a:schemeClr val="accent5">
                <a:hueOff val="46971"/>
                <a:satOff val="4500"/>
                <a:lumOff val="1103"/>
                <a:alphaOff val="0"/>
                <a:shade val="85000"/>
                <a:satMod val="130000"/>
              </a:schemeClr>
            </a:gs>
            <a:gs pos="34000">
              <a:schemeClr val="accent5">
                <a:hueOff val="46971"/>
                <a:satOff val="4500"/>
                <a:lumOff val="1103"/>
                <a:alphaOff val="0"/>
                <a:shade val="87000"/>
                <a:satMod val="125000"/>
              </a:schemeClr>
            </a:gs>
            <a:gs pos="70000">
              <a:schemeClr val="accent5">
                <a:hueOff val="46971"/>
                <a:satOff val="4500"/>
                <a:lumOff val="110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46971"/>
                <a:satOff val="4500"/>
                <a:lumOff val="110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 </a:t>
          </a:r>
          <a:r>
            <a:rPr lang="en-US" sz="1300" b="1" kern="1200" dirty="0">
              <a:latin typeface="Arial Narrow" panose="020B0606020202030204" pitchFamily="34" charset="0"/>
            </a:rPr>
            <a:t>4 Months</a:t>
          </a:r>
        </a:p>
      </dsp:txBody>
      <dsp:txXfrm>
        <a:off x="1497437" y="453842"/>
        <a:ext cx="595990" cy="397326"/>
      </dsp:txXfrm>
    </dsp:sp>
    <dsp:sp modelId="{35D3D52A-6AAC-46E1-A25D-DB89A4466A88}">
      <dsp:nvSpPr>
        <dsp:cNvPr id="0" name=""/>
        <dsp:cNvSpPr/>
      </dsp:nvSpPr>
      <dsp:spPr>
        <a:xfrm>
          <a:off x="2162959" y="487615"/>
          <a:ext cx="6387271" cy="329780"/>
        </a:xfrm>
        <a:prstGeom prst="chevron">
          <a:avLst/>
        </a:prstGeom>
        <a:solidFill>
          <a:schemeClr val="accent5">
            <a:tint val="40000"/>
            <a:alpha val="90000"/>
            <a:hueOff val="60832"/>
            <a:satOff val="5614"/>
            <a:lumOff val="38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60832"/>
              <a:satOff val="5614"/>
              <a:lumOff val="384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latin typeface="Arial Narrow" panose="020B0606020202030204" pitchFamily="34" charset="0"/>
            </a:rPr>
            <a:t>Unintentional injury</a:t>
          </a:r>
          <a:r>
            <a:rPr lang="en-US" sz="2000" b="1" kern="1200" dirty="0">
              <a:latin typeface="Arial Narrow" panose="020B0606020202030204" pitchFamily="34" charset="0"/>
            </a:rPr>
            <a:t> </a:t>
          </a:r>
          <a:endParaRPr lang="en-US" sz="2000" kern="1200" dirty="0"/>
        </a:p>
      </dsp:txBody>
      <dsp:txXfrm>
        <a:off x="2327849" y="487615"/>
        <a:ext cx="6057491" cy="329780"/>
      </dsp:txXfrm>
    </dsp:sp>
    <dsp:sp modelId="{9F635476-F962-400F-AABB-1ACB1BBE0632}">
      <dsp:nvSpPr>
        <dsp:cNvPr id="0" name=""/>
        <dsp:cNvSpPr/>
      </dsp:nvSpPr>
      <dsp:spPr>
        <a:xfrm>
          <a:off x="1298774" y="906794"/>
          <a:ext cx="993316" cy="397326"/>
        </a:xfrm>
        <a:prstGeom prst="chevron">
          <a:avLst/>
        </a:prstGeom>
        <a:gradFill rotWithShape="0">
          <a:gsLst>
            <a:gs pos="0">
              <a:schemeClr val="accent5">
                <a:hueOff val="93942"/>
                <a:satOff val="9000"/>
                <a:lumOff val="2206"/>
                <a:alphaOff val="0"/>
                <a:shade val="85000"/>
                <a:satMod val="130000"/>
              </a:schemeClr>
            </a:gs>
            <a:gs pos="34000">
              <a:schemeClr val="accent5">
                <a:hueOff val="93942"/>
                <a:satOff val="9000"/>
                <a:lumOff val="2206"/>
                <a:alphaOff val="0"/>
                <a:shade val="87000"/>
                <a:satMod val="125000"/>
              </a:schemeClr>
            </a:gs>
            <a:gs pos="70000">
              <a:schemeClr val="accent5">
                <a:hueOff val="93942"/>
                <a:satOff val="9000"/>
                <a:lumOff val="220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93942"/>
                <a:satOff val="9000"/>
                <a:lumOff val="220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latin typeface="Arial Narrow" panose="020B0606020202030204" pitchFamily="34" charset="0"/>
            </a:rPr>
            <a:t>6 Months</a:t>
          </a:r>
        </a:p>
      </dsp:txBody>
      <dsp:txXfrm>
        <a:off x="1497437" y="906794"/>
        <a:ext cx="595990" cy="397326"/>
      </dsp:txXfrm>
    </dsp:sp>
    <dsp:sp modelId="{3B053C00-BBCD-4AC9-81CB-AC1AFE412322}">
      <dsp:nvSpPr>
        <dsp:cNvPr id="0" name=""/>
        <dsp:cNvSpPr/>
      </dsp:nvSpPr>
      <dsp:spPr>
        <a:xfrm>
          <a:off x="2162959" y="940567"/>
          <a:ext cx="6546349" cy="329780"/>
        </a:xfrm>
        <a:prstGeom prst="chevron">
          <a:avLst/>
        </a:prstGeom>
        <a:solidFill>
          <a:schemeClr val="accent5">
            <a:tint val="40000"/>
            <a:alpha val="90000"/>
            <a:hueOff val="121663"/>
            <a:satOff val="11228"/>
            <a:lumOff val="76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21663"/>
              <a:satOff val="11228"/>
              <a:lumOff val="767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Impaired mother-infant bonding</a:t>
          </a:r>
        </a:p>
      </dsp:txBody>
      <dsp:txXfrm>
        <a:off x="2327849" y="940567"/>
        <a:ext cx="6216569" cy="329780"/>
      </dsp:txXfrm>
    </dsp:sp>
    <dsp:sp modelId="{B2523CE3-2888-4C41-8309-E704D4BD9454}">
      <dsp:nvSpPr>
        <dsp:cNvPr id="0" name=""/>
        <dsp:cNvSpPr/>
      </dsp:nvSpPr>
      <dsp:spPr>
        <a:xfrm>
          <a:off x="1298774" y="1359747"/>
          <a:ext cx="993316" cy="397326"/>
        </a:xfrm>
        <a:prstGeom prst="chevron">
          <a:avLst/>
        </a:prstGeom>
        <a:gradFill rotWithShape="0">
          <a:gsLst>
            <a:gs pos="0">
              <a:schemeClr val="accent5">
                <a:hueOff val="140913"/>
                <a:satOff val="13500"/>
                <a:lumOff val="3309"/>
                <a:alphaOff val="0"/>
                <a:shade val="85000"/>
                <a:satMod val="130000"/>
              </a:schemeClr>
            </a:gs>
            <a:gs pos="34000">
              <a:schemeClr val="accent5">
                <a:hueOff val="140913"/>
                <a:satOff val="13500"/>
                <a:lumOff val="3309"/>
                <a:alphaOff val="0"/>
                <a:shade val="87000"/>
                <a:satMod val="125000"/>
              </a:schemeClr>
            </a:gs>
            <a:gs pos="70000">
              <a:schemeClr val="accent5">
                <a:hueOff val="140913"/>
                <a:satOff val="13500"/>
                <a:lumOff val="330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140913"/>
                <a:satOff val="13500"/>
                <a:lumOff val="330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latin typeface="Arial Narrow" panose="020B0606020202030204" pitchFamily="34" charset="0"/>
            </a:rPr>
            <a:t>12 Months</a:t>
          </a:r>
        </a:p>
      </dsp:txBody>
      <dsp:txXfrm>
        <a:off x="1497437" y="1359747"/>
        <a:ext cx="595990" cy="397326"/>
      </dsp:txXfrm>
    </dsp:sp>
    <dsp:sp modelId="{664F40FE-D5A0-47E1-89F3-59F2CCC24BDB}">
      <dsp:nvSpPr>
        <dsp:cNvPr id="0" name=""/>
        <dsp:cNvSpPr/>
      </dsp:nvSpPr>
      <dsp:spPr>
        <a:xfrm>
          <a:off x="2162959" y="1393519"/>
          <a:ext cx="6596666" cy="329780"/>
        </a:xfrm>
        <a:prstGeom prst="chevron">
          <a:avLst/>
        </a:prstGeom>
        <a:solidFill>
          <a:schemeClr val="accent5">
            <a:tint val="40000"/>
            <a:alpha val="90000"/>
            <a:hueOff val="182495"/>
            <a:satOff val="16842"/>
            <a:lumOff val="1151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82495"/>
              <a:satOff val="16842"/>
              <a:lumOff val="115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 Narrow" panose="020B0606020202030204" pitchFamily="34" charset="0"/>
            </a:rPr>
            <a:t>Worse communication skills</a:t>
          </a:r>
          <a:endParaRPr lang="en-US" sz="2000" kern="1200" dirty="0"/>
        </a:p>
      </dsp:txBody>
      <dsp:txXfrm>
        <a:off x="2327849" y="1393519"/>
        <a:ext cx="6266886" cy="329780"/>
      </dsp:txXfrm>
    </dsp:sp>
    <dsp:sp modelId="{833253A7-4B35-400D-B0ED-ADB41D5765D4}">
      <dsp:nvSpPr>
        <dsp:cNvPr id="0" name=""/>
        <dsp:cNvSpPr/>
      </dsp:nvSpPr>
      <dsp:spPr>
        <a:xfrm>
          <a:off x="1298774" y="1812699"/>
          <a:ext cx="993316" cy="397326"/>
        </a:xfrm>
        <a:prstGeom prst="chevron">
          <a:avLst/>
        </a:prstGeom>
        <a:gradFill rotWithShape="0">
          <a:gsLst>
            <a:gs pos="0">
              <a:schemeClr val="accent5">
                <a:hueOff val="187884"/>
                <a:satOff val="18001"/>
                <a:lumOff val="4411"/>
                <a:alphaOff val="0"/>
                <a:shade val="85000"/>
                <a:satMod val="130000"/>
              </a:schemeClr>
            </a:gs>
            <a:gs pos="34000">
              <a:schemeClr val="accent5">
                <a:hueOff val="187884"/>
                <a:satOff val="18001"/>
                <a:lumOff val="4411"/>
                <a:alphaOff val="0"/>
                <a:shade val="87000"/>
                <a:satMod val="125000"/>
              </a:schemeClr>
            </a:gs>
            <a:gs pos="70000">
              <a:schemeClr val="accent5">
                <a:hueOff val="187884"/>
                <a:satOff val="18001"/>
                <a:lumOff val="441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187884"/>
                <a:satOff val="18001"/>
                <a:lumOff val="441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latin typeface="Arial Narrow" panose="020B0606020202030204" pitchFamily="34" charset="0"/>
            </a:rPr>
            <a:t>18 Month</a:t>
          </a:r>
        </a:p>
      </dsp:txBody>
      <dsp:txXfrm>
        <a:off x="1497437" y="1812699"/>
        <a:ext cx="595990" cy="397326"/>
      </dsp:txXfrm>
    </dsp:sp>
    <dsp:sp modelId="{33ABA62C-D237-4CA3-B538-2F7E750823EA}">
      <dsp:nvSpPr>
        <dsp:cNvPr id="0" name=""/>
        <dsp:cNvSpPr/>
      </dsp:nvSpPr>
      <dsp:spPr>
        <a:xfrm>
          <a:off x="2149571" y="1870104"/>
          <a:ext cx="6325495" cy="329780"/>
        </a:xfrm>
        <a:prstGeom prst="chevron">
          <a:avLst/>
        </a:prstGeom>
        <a:solidFill>
          <a:schemeClr val="accent5">
            <a:tint val="40000"/>
            <a:alpha val="90000"/>
            <a:hueOff val="243326"/>
            <a:satOff val="22456"/>
            <a:lumOff val="153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243326"/>
              <a:satOff val="22456"/>
              <a:lumOff val="1534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latin typeface="Arial Narrow" panose="020B0606020202030204" pitchFamily="34" charset="0"/>
            </a:rPr>
            <a:t>Decrease </a:t>
          </a:r>
          <a:r>
            <a:rPr lang="en-US" sz="2000" kern="1200" dirty="0">
              <a:latin typeface="Arial Narrow" panose="020B0606020202030204" pitchFamily="34" charset="0"/>
            </a:rPr>
            <a:t>in cognitive and fine motor development</a:t>
          </a:r>
          <a:endParaRPr lang="en-US" sz="2000" kern="1200" dirty="0"/>
        </a:p>
      </dsp:txBody>
      <dsp:txXfrm>
        <a:off x="2314461" y="1870104"/>
        <a:ext cx="5995715" cy="329780"/>
      </dsp:txXfrm>
    </dsp:sp>
    <dsp:sp modelId="{27B5E16E-A60C-4C9D-A51F-CB3ED320CD09}">
      <dsp:nvSpPr>
        <dsp:cNvPr id="0" name=""/>
        <dsp:cNvSpPr/>
      </dsp:nvSpPr>
      <dsp:spPr>
        <a:xfrm>
          <a:off x="1298774" y="2265651"/>
          <a:ext cx="993316" cy="397326"/>
        </a:xfrm>
        <a:prstGeom prst="chevron">
          <a:avLst/>
        </a:prstGeom>
        <a:gradFill rotWithShape="0">
          <a:gsLst>
            <a:gs pos="0">
              <a:schemeClr val="accent5">
                <a:hueOff val="234855"/>
                <a:satOff val="22501"/>
                <a:lumOff val="5514"/>
                <a:alphaOff val="0"/>
                <a:shade val="85000"/>
                <a:satMod val="130000"/>
              </a:schemeClr>
            </a:gs>
            <a:gs pos="34000">
              <a:schemeClr val="accent5">
                <a:hueOff val="234855"/>
                <a:satOff val="22501"/>
                <a:lumOff val="5514"/>
                <a:alphaOff val="0"/>
                <a:shade val="87000"/>
                <a:satMod val="125000"/>
              </a:schemeClr>
            </a:gs>
            <a:gs pos="70000">
              <a:schemeClr val="accent5">
                <a:hueOff val="234855"/>
                <a:satOff val="22501"/>
                <a:lumOff val="551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234855"/>
                <a:satOff val="22501"/>
                <a:lumOff val="551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latin typeface="Arial Narrow" panose="020B0606020202030204" pitchFamily="34" charset="0"/>
            </a:rPr>
            <a:t>4 Years</a:t>
          </a:r>
        </a:p>
      </dsp:txBody>
      <dsp:txXfrm>
        <a:off x="1497437" y="2265651"/>
        <a:ext cx="595990" cy="397326"/>
      </dsp:txXfrm>
    </dsp:sp>
    <dsp:sp modelId="{81126C12-B4AD-4158-BD9E-221B014E100E}">
      <dsp:nvSpPr>
        <dsp:cNvPr id="0" name=""/>
        <dsp:cNvSpPr/>
      </dsp:nvSpPr>
      <dsp:spPr>
        <a:xfrm>
          <a:off x="2162959" y="2299424"/>
          <a:ext cx="6406860" cy="329780"/>
        </a:xfrm>
        <a:prstGeom prst="chevron">
          <a:avLst/>
        </a:prstGeom>
        <a:solidFill>
          <a:schemeClr val="accent5">
            <a:tint val="40000"/>
            <a:alpha val="90000"/>
            <a:hueOff val="304158"/>
            <a:satOff val="28069"/>
            <a:lumOff val="191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304158"/>
              <a:satOff val="28069"/>
              <a:lumOff val="1918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 Narrow" panose="020B0606020202030204" pitchFamily="34" charset="0"/>
            </a:rPr>
            <a:t>Emotional, conduct, and behavioral difficulties</a:t>
          </a:r>
          <a:endParaRPr lang="en-US" sz="2000" kern="1200" dirty="0"/>
        </a:p>
      </dsp:txBody>
      <dsp:txXfrm>
        <a:off x="2327849" y="2299424"/>
        <a:ext cx="6077080" cy="329780"/>
      </dsp:txXfrm>
    </dsp:sp>
    <dsp:sp modelId="{DEFF47B9-9A1A-486C-9376-F3130760A922}">
      <dsp:nvSpPr>
        <dsp:cNvPr id="0" name=""/>
        <dsp:cNvSpPr/>
      </dsp:nvSpPr>
      <dsp:spPr>
        <a:xfrm>
          <a:off x="1298774" y="2718603"/>
          <a:ext cx="993316" cy="397326"/>
        </a:xfrm>
        <a:prstGeom prst="chevron">
          <a:avLst/>
        </a:prstGeom>
        <a:gradFill rotWithShape="0">
          <a:gsLst>
            <a:gs pos="0">
              <a:schemeClr val="accent5">
                <a:hueOff val="281825"/>
                <a:satOff val="27001"/>
                <a:lumOff val="6617"/>
                <a:alphaOff val="0"/>
                <a:shade val="85000"/>
                <a:satMod val="130000"/>
              </a:schemeClr>
            </a:gs>
            <a:gs pos="34000">
              <a:schemeClr val="accent5">
                <a:hueOff val="281825"/>
                <a:satOff val="27001"/>
                <a:lumOff val="6617"/>
                <a:alphaOff val="0"/>
                <a:shade val="87000"/>
                <a:satMod val="125000"/>
              </a:schemeClr>
            </a:gs>
            <a:gs pos="70000">
              <a:schemeClr val="accent5">
                <a:hueOff val="281825"/>
                <a:satOff val="27001"/>
                <a:lumOff val="661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281825"/>
                <a:satOff val="27001"/>
                <a:lumOff val="661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latin typeface="Arial Narrow" panose="020B0606020202030204" pitchFamily="34" charset="0"/>
            </a:rPr>
            <a:t>6 Years</a:t>
          </a:r>
        </a:p>
      </dsp:txBody>
      <dsp:txXfrm>
        <a:off x="1497437" y="2718603"/>
        <a:ext cx="595990" cy="397326"/>
      </dsp:txXfrm>
    </dsp:sp>
    <dsp:sp modelId="{280F2937-DAC4-4EAE-8D2B-A404AFCBD05B}">
      <dsp:nvSpPr>
        <dsp:cNvPr id="0" name=""/>
        <dsp:cNvSpPr/>
      </dsp:nvSpPr>
      <dsp:spPr>
        <a:xfrm>
          <a:off x="2162959" y="2752376"/>
          <a:ext cx="6503750" cy="329780"/>
        </a:xfrm>
        <a:prstGeom prst="chevron">
          <a:avLst/>
        </a:prstGeom>
        <a:solidFill>
          <a:schemeClr val="accent5">
            <a:tint val="40000"/>
            <a:alpha val="90000"/>
            <a:hueOff val="364989"/>
            <a:satOff val="33683"/>
            <a:lumOff val="2301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364989"/>
              <a:satOff val="33683"/>
              <a:lumOff val="230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 Narrow" panose="020B0606020202030204" pitchFamily="34" charset="0"/>
            </a:rPr>
            <a:t>Attenuated growth</a:t>
          </a:r>
          <a:endParaRPr lang="en-US" sz="2000" kern="1200" dirty="0"/>
        </a:p>
      </dsp:txBody>
      <dsp:txXfrm>
        <a:off x="2327849" y="2752376"/>
        <a:ext cx="6173970" cy="329780"/>
      </dsp:txXfrm>
    </dsp:sp>
    <dsp:sp modelId="{EB6F5377-DACE-4AAE-859D-91E98E79B857}">
      <dsp:nvSpPr>
        <dsp:cNvPr id="0" name=""/>
        <dsp:cNvSpPr/>
      </dsp:nvSpPr>
      <dsp:spPr>
        <a:xfrm>
          <a:off x="1298774" y="3171555"/>
          <a:ext cx="993316" cy="397326"/>
        </a:xfrm>
        <a:prstGeom prst="chevron">
          <a:avLst/>
        </a:prstGeom>
        <a:gradFill rotWithShape="0">
          <a:gsLst>
            <a:gs pos="0">
              <a:schemeClr val="accent5">
                <a:hueOff val="328796"/>
                <a:satOff val="31501"/>
                <a:lumOff val="7720"/>
                <a:alphaOff val="0"/>
                <a:shade val="85000"/>
                <a:satMod val="130000"/>
              </a:schemeClr>
            </a:gs>
            <a:gs pos="34000">
              <a:schemeClr val="accent5">
                <a:hueOff val="328796"/>
                <a:satOff val="31501"/>
                <a:lumOff val="7720"/>
                <a:alphaOff val="0"/>
                <a:shade val="87000"/>
                <a:satMod val="125000"/>
              </a:schemeClr>
            </a:gs>
            <a:gs pos="70000">
              <a:schemeClr val="accent5">
                <a:hueOff val="328796"/>
                <a:satOff val="31501"/>
                <a:lumOff val="772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328796"/>
                <a:satOff val="31501"/>
                <a:lumOff val="772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latin typeface="Arial Narrow" panose="020B0606020202030204" pitchFamily="34" charset="0"/>
            </a:rPr>
            <a:t>10 Years</a:t>
          </a:r>
        </a:p>
      </dsp:txBody>
      <dsp:txXfrm>
        <a:off x="1497437" y="3171555"/>
        <a:ext cx="595990" cy="397326"/>
      </dsp:txXfrm>
    </dsp:sp>
    <dsp:sp modelId="{26292F90-D473-42E8-8528-286C3B8F57D1}">
      <dsp:nvSpPr>
        <dsp:cNvPr id="0" name=""/>
        <dsp:cNvSpPr/>
      </dsp:nvSpPr>
      <dsp:spPr>
        <a:xfrm>
          <a:off x="2162959" y="3205328"/>
          <a:ext cx="6300910" cy="329780"/>
        </a:xfrm>
        <a:prstGeom prst="chevron">
          <a:avLst/>
        </a:prstGeom>
        <a:solidFill>
          <a:schemeClr val="accent5">
            <a:tint val="40000"/>
            <a:alpha val="90000"/>
            <a:hueOff val="425821"/>
            <a:satOff val="39297"/>
            <a:lumOff val="2685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425821"/>
              <a:satOff val="39297"/>
              <a:lumOff val="2685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Psychological difficulties</a:t>
          </a:r>
        </a:p>
      </dsp:txBody>
      <dsp:txXfrm>
        <a:off x="2327849" y="3205328"/>
        <a:ext cx="5971130" cy="329780"/>
      </dsp:txXfrm>
    </dsp:sp>
    <dsp:sp modelId="{5B6931C5-78F5-4D52-B60A-D75F801C6D09}">
      <dsp:nvSpPr>
        <dsp:cNvPr id="0" name=""/>
        <dsp:cNvSpPr/>
      </dsp:nvSpPr>
      <dsp:spPr>
        <a:xfrm>
          <a:off x="1298774" y="3624507"/>
          <a:ext cx="993316" cy="397326"/>
        </a:xfrm>
        <a:prstGeom prst="chevron">
          <a:avLst/>
        </a:prstGeom>
        <a:gradFill rotWithShape="1">
          <a:gsLst>
            <a:gs pos="0">
              <a:schemeClr val="accent6">
                <a:shade val="85000"/>
                <a:satMod val="130000"/>
              </a:schemeClr>
            </a:gs>
            <a:gs pos="34000">
              <a:schemeClr val="accent6">
                <a:shade val="87000"/>
                <a:satMod val="125000"/>
              </a:schemeClr>
            </a:gs>
            <a:gs pos="70000">
              <a:schemeClr val="accent6">
                <a:tint val="100000"/>
                <a:shade val="90000"/>
                <a:satMod val="130000"/>
              </a:schemeClr>
            </a:gs>
            <a:gs pos="100000">
              <a:schemeClr val="accent6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18 years</a:t>
          </a:r>
        </a:p>
      </dsp:txBody>
      <dsp:txXfrm>
        <a:off x="1497437" y="3624507"/>
        <a:ext cx="595990" cy="397326"/>
      </dsp:txXfrm>
    </dsp:sp>
    <dsp:sp modelId="{3EBA09AE-C2CB-4E2A-8D93-F80867719E3E}">
      <dsp:nvSpPr>
        <dsp:cNvPr id="0" name=""/>
        <dsp:cNvSpPr/>
      </dsp:nvSpPr>
      <dsp:spPr>
        <a:xfrm>
          <a:off x="2162959" y="3658280"/>
          <a:ext cx="6331678" cy="329780"/>
        </a:xfrm>
        <a:prstGeom prst="chevron">
          <a:avLst/>
        </a:prstGeom>
        <a:solidFill>
          <a:schemeClr val="accent5">
            <a:tint val="40000"/>
            <a:alpha val="90000"/>
            <a:hueOff val="486652"/>
            <a:satOff val="44911"/>
            <a:lumOff val="306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486652"/>
              <a:satOff val="44911"/>
              <a:lumOff val="3068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Adolescent depression</a:t>
          </a:r>
        </a:p>
      </dsp:txBody>
      <dsp:txXfrm>
        <a:off x="2327849" y="3658280"/>
        <a:ext cx="6001898" cy="3297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DCE36-B947-4478-8A57-69A97FD4F41A}">
      <dsp:nvSpPr>
        <dsp:cNvPr id="0" name=""/>
        <dsp:cNvSpPr/>
      </dsp:nvSpPr>
      <dsp:spPr>
        <a:xfrm>
          <a:off x="328685" y="653"/>
          <a:ext cx="1246249" cy="49849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Arial Narrow" panose="020B0606020202030204" pitchFamily="34" charset="0"/>
            </a:rPr>
            <a:t>15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Arial Narrow" panose="020B0606020202030204" pitchFamily="34" charset="0"/>
            </a:rPr>
            <a:t>Months</a:t>
          </a:r>
        </a:p>
      </dsp:txBody>
      <dsp:txXfrm>
        <a:off x="577935" y="653"/>
        <a:ext cx="747750" cy="498499"/>
      </dsp:txXfrm>
    </dsp:sp>
    <dsp:sp modelId="{A0D5965A-B537-45FF-B470-3E3E1F323F77}">
      <dsp:nvSpPr>
        <dsp:cNvPr id="0" name=""/>
        <dsp:cNvSpPr/>
      </dsp:nvSpPr>
      <dsp:spPr>
        <a:xfrm>
          <a:off x="1412922" y="73031"/>
          <a:ext cx="8175164" cy="413754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cognitive, language, behavioral development </a:t>
          </a:r>
        </a:p>
      </dsp:txBody>
      <dsp:txXfrm>
        <a:off x="1619799" y="73031"/>
        <a:ext cx="7761410" cy="413754"/>
      </dsp:txXfrm>
    </dsp:sp>
    <dsp:sp modelId="{7A66DEB2-5D0F-D949-9920-4FE0389FA0D3}">
      <dsp:nvSpPr>
        <dsp:cNvPr id="0" name=""/>
        <dsp:cNvSpPr/>
      </dsp:nvSpPr>
      <dsp:spPr>
        <a:xfrm>
          <a:off x="328685" y="625533"/>
          <a:ext cx="1246249" cy="498499"/>
        </a:xfrm>
        <a:prstGeom prst="chevron">
          <a:avLst/>
        </a:prstGeom>
        <a:gradFill rotWithShape="0">
          <a:gsLst>
            <a:gs pos="0">
              <a:schemeClr val="accent5">
                <a:hueOff val="62628"/>
                <a:satOff val="6000"/>
                <a:lumOff val="1470"/>
                <a:alphaOff val="0"/>
                <a:shade val="85000"/>
                <a:satMod val="130000"/>
              </a:schemeClr>
            </a:gs>
            <a:gs pos="34000">
              <a:schemeClr val="accent5">
                <a:hueOff val="62628"/>
                <a:satOff val="6000"/>
                <a:lumOff val="1470"/>
                <a:alphaOff val="0"/>
                <a:shade val="87000"/>
                <a:satMod val="125000"/>
              </a:schemeClr>
            </a:gs>
            <a:gs pos="70000">
              <a:schemeClr val="accent5">
                <a:hueOff val="62628"/>
                <a:satOff val="6000"/>
                <a:lumOff val="147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62628"/>
                <a:satOff val="6000"/>
                <a:lumOff val="147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18 Months</a:t>
          </a:r>
        </a:p>
      </dsp:txBody>
      <dsp:txXfrm>
        <a:off x="577935" y="625533"/>
        <a:ext cx="747750" cy="498499"/>
      </dsp:txXfrm>
    </dsp:sp>
    <dsp:sp modelId="{1F79155B-9CA6-3147-837F-678B50943055}">
      <dsp:nvSpPr>
        <dsp:cNvPr id="0" name=""/>
        <dsp:cNvSpPr/>
      </dsp:nvSpPr>
      <dsp:spPr>
        <a:xfrm>
          <a:off x="1412922" y="568943"/>
          <a:ext cx="8316792" cy="611678"/>
        </a:xfrm>
        <a:prstGeom prst="chevron">
          <a:avLst/>
        </a:prstGeom>
        <a:solidFill>
          <a:schemeClr val="accent5">
            <a:tint val="40000"/>
            <a:alpha val="90000"/>
            <a:hueOff val="81109"/>
            <a:satOff val="7485"/>
            <a:lumOff val="511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81109"/>
              <a:satOff val="7485"/>
              <a:lumOff val="51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externalizing, internalizing behaviors </a:t>
          </a:r>
        </a:p>
      </dsp:txBody>
      <dsp:txXfrm>
        <a:off x="1718761" y="568943"/>
        <a:ext cx="7705114" cy="611678"/>
      </dsp:txXfrm>
    </dsp:sp>
    <dsp:sp modelId="{BBE82A23-35E3-4A50-A009-AD17FB2C2E62}">
      <dsp:nvSpPr>
        <dsp:cNvPr id="0" name=""/>
        <dsp:cNvSpPr/>
      </dsp:nvSpPr>
      <dsp:spPr>
        <a:xfrm>
          <a:off x="328685" y="1250412"/>
          <a:ext cx="1246249" cy="498499"/>
        </a:xfrm>
        <a:prstGeom prst="chevron">
          <a:avLst/>
        </a:prstGeom>
        <a:gradFill rotWithShape="0">
          <a:gsLst>
            <a:gs pos="0">
              <a:schemeClr val="accent5">
                <a:hueOff val="125256"/>
                <a:satOff val="12000"/>
                <a:lumOff val="2941"/>
                <a:alphaOff val="0"/>
                <a:shade val="85000"/>
                <a:satMod val="130000"/>
              </a:schemeClr>
            </a:gs>
            <a:gs pos="34000">
              <a:schemeClr val="accent5">
                <a:hueOff val="125256"/>
                <a:satOff val="12000"/>
                <a:lumOff val="2941"/>
                <a:alphaOff val="0"/>
                <a:shade val="87000"/>
                <a:satMod val="125000"/>
              </a:schemeClr>
            </a:gs>
            <a:gs pos="70000">
              <a:schemeClr val="accent5">
                <a:hueOff val="125256"/>
                <a:satOff val="12000"/>
                <a:lumOff val="294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125256"/>
                <a:satOff val="12000"/>
                <a:lumOff val="294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 2</a:t>
          </a:r>
          <a:r>
            <a:rPr lang="en-US" sz="1500" b="1" kern="1200" dirty="0">
              <a:latin typeface="Arial Narrow" panose="020B0606020202030204" pitchFamily="34" charset="0"/>
            </a:rPr>
            <a:t>4 Months</a:t>
          </a:r>
        </a:p>
      </dsp:txBody>
      <dsp:txXfrm>
        <a:off x="577935" y="1250412"/>
        <a:ext cx="747750" cy="498499"/>
      </dsp:txXfrm>
    </dsp:sp>
    <dsp:sp modelId="{35D3D52A-6AAC-46E1-A25D-DB89A4466A88}">
      <dsp:nvSpPr>
        <dsp:cNvPr id="0" name=""/>
        <dsp:cNvSpPr/>
      </dsp:nvSpPr>
      <dsp:spPr>
        <a:xfrm>
          <a:off x="1412922" y="1292784"/>
          <a:ext cx="8013696" cy="413754"/>
        </a:xfrm>
        <a:prstGeom prst="chevron">
          <a:avLst/>
        </a:prstGeom>
        <a:solidFill>
          <a:schemeClr val="accent5">
            <a:tint val="40000"/>
            <a:alpha val="90000"/>
            <a:hueOff val="162217"/>
            <a:satOff val="14970"/>
            <a:lumOff val="102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62217"/>
              <a:satOff val="14970"/>
              <a:lumOff val="1023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speech or motor development ? </a:t>
          </a:r>
        </a:p>
      </dsp:txBody>
      <dsp:txXfrm>
        <a:off x="1619799" y="1292784"/>
        <a:ext cx="7599942" cy="413754"/>
      </dsp:txXfrm>
    </dsp:sp>
    <dsp:sp modelId="{1A249543-7A8D-8640-BFD5-329569A103C8}">
      <dsp:nvSpPr>
        <dsp:cNvPr id="0" name=""/>
        <dsp:cNvSpPr/>
      </dsp:nvSpPr>
      <dsp:spPr>
        <a:xfrm>
          <a:off x="328685" y="1818701"/>
          <a:ext cx="1246249" cy="498499"/>
        </a:xfrm>
        <a:prstGeom prst="chevron">
          <a:avLst/>
        </a:prstGeom>
        <a:gradFill rotWithShape="0">
          <a:gsLst>
            <a:gs pos="0">
              <a:schemeClr val="accent5">
                <a:hueOff val="187884"/>
                <a:satOff val="18001"/>
                <a:lumOff val="4411"/>
                <a:alphaOff val="0"/>
                <a:shade val="85000"/>
                <a:satMod val="130000"/>
              </a:schemeClr>
            </a:gs>
            <a:gs pos="34000">
              <a:schemeClr val="accent5">
                <a:hueOff val="187884"/>
                <a:satOff val="18001"/>
                <a:lumOff val="4411"/>
                <a:alphaOff val="0"/>
                <a:shade val="87000"/>
                <a:satMod val="125000"/>
              </a:schemeClr>
            </a:gs>
            <a:gs pos="70000">
              <a:schemeClr val="accent5">
                <a:hueOff val="187884"/>
                <a:satOff val="18001"/>
                <a:lumOff val="441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187884"/>
                <a:satOff val="18001"/>
                <a:lumOff val="441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36 Months</a:t>
          </a:r>
        </a:p>
      </dsp:txBody>
      <dsp:txXfrm>
        <a:off x="577935" y="1818701"/>
        <a:ext cx="747750" cy="498499"/>
      </dsp:txXfrm>
    </dsp:sp>
    <dsp:sp modelId="{43EC9043-3783-ED46-98A1-67950BBECA4A}">
      <dsp:nvSpPr>
        <dsp:cNvPr id="0" name=""/>
        <dsp:cNvSpPr/>
      </dsp:nvSpPr>
      <dsp:spPr>
        <a:xfrm>
          <a:off x="1412922" y="1861074"/>
          <a:ext cx="8177916" cy="413754"/>
        </a:xfrm>
        <a:prstGeom prst="chevron">
          <a:avLst/>
        </a:prstGeom>
        <a:solidFill>
          <a:schemeClr val="accent5">
            <a:tint val="40000"/>
            <a:alpha val="90000"/>
            <a:hueOff val="243326"/>
            <a:satOff val="22456"/>
            <a:lumOff val="153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243326"/>
              <a:satOff val="22456"/>
              <a:lumOff val="1534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externalizing, internalizing behaviors   </a:t>
          </a:r>
        </a:p>
      </dsp:txBody>
      <dsp:txXfrm>
        <a:off x="1619799" y="1861074"/>
        <a:ext cx="7764162" cy="413754"/>
      </dsp:txXfrm>
    </dsp:sp>
    <dsp:sp modelId="{9F635476-F962-400F-AABB-1ACB1BBE0632}">
      <dsp:nvSpPr>
        <dsp:cNvPr id="0" name=""/>
        <dsp:cNvSpPr/>
      </dsp:nvSpPr>
      <dsp:spPr>
        <a:xfrm>
          <a:off x="328685" y="2386991"/>
          <a:ext cx="1246249" cy="498499"/>
        </a:xfrm>
        <a:prstGeom prst="chevron">
          <a:avLst/>
        </a:prstGeom>
        <a:gradFill rotWithShape="0">
          <a:gsLst>
            <a:gs pos="0">
              <a:schemeClr val="accent5">
                <a:hueOff val="250511"/>
                <a:satOff val="24001"/>
                <a:lumOff val="5882"/>
                <a:alphaOff val="0"/>
                <a:shade val="85000"/>
                <a:satMod val="130000"/>
              </a:schemeClr>
            </a:gs>
            <a:gs pos="34000">
              <a:schemeClr val="accent5">
                <a:hueOff val="250511"/>
                <a:satOff val="24001"/>
                <a:lumOff val="5882"/>
                <a:alphaOff val="0"/>
                <a:shade val="87000"/>
                <a:satMod val="125000"/>
              </a:schemeClr>
            </a:gs>
            <a:gs pos="70000">
              <a:schemeClr val="accent5">
                <a:hueOff val="250511"/>
                <a:satOff val="24001"/>
                <a:lumOff val="5882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250511"/>
                <a:satOff val="24001"/>
                <a:lumOff val="5882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Arial Narrow" panose="020B0606020202030204" pitchFamily="34" charset="0"/>
            </a:rPr>
            <a:t>48 Months</a:t>
          </a:r>
        </a:p>
      </dsp:txBody>
      <dsp:txXfrm>
        <a:off x="577935" y="2386991"/>
        <a:ext cx="747750" cy="498499"/>
      </dsp:txXfrm>
    </dsp:sp>
    <dsp:sp modelId="{3B053C00-BBCD-4AC9-81CB-AC1AFE412322}">
      <dsp:nvSpPr>
        <dsp:cNvPr id="0" name=""/>
        <dsp:cNvSpPr/>
      </dsp:nvSpPr>
      <dsp:spPr>
        <a:xfrm>
          <a:off x="1412922" y="2429364"/>
          <a:ext cx="8213281" cy="413754"/>
        </a:xfrm>
        <a:prstGeom prst="chevron">
          <a:avLst/>
        </a:prstGeom>
        <a:solidFill>
          <a:schemeClr val="accent5">
            <a:tint val="40000"/>
            <a:alpha val="90000"/>
            <a:hueOff val="324435"/>
            <a:satOff val="29941"/>
            <a:lumOff val="2045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324435"/>
              <a:satOff val="29941"/>
              <a:lumOff val="2045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neuropsych</a:t>
          </a:r>
          <a:r>
            <a:rPr lang="en-US" sz="2700" kern="1200" dirty="0"/>
            <a:t> testing   </a:t>
          </a:r>
        </a:p>
      </dsp:txBody>
      <dsp:txXfrm>
        <a:off x="1619799" y="2429364"/>
        <a:ext cx="7799527" cy="413754"/>
      </dsp:txXfrm>
    </dsp:sp>
    <dsp:sp modelId="{B2523CE3-2888-4C41-8309-E704D4BD9454}">
      <dsp:nvSpPr>
        <dsp:cNvPr id="0" name=""/>
        <dsp:cNvSpPr/>
      </dsp:nvSpPr>
      <dsp:spPr>
        <a:xfrm>
          <a:off x="328685" y="2955281"/>
          <a:ext cx="1246249" cy="498499"/>
        </a:xfrm>
        <a:prstGeom prst="chevron">
          <a:avLst/>
        </a:prstGeom>
        <a:gradFill rotWithShape="0">
          <a:gsLst>
            <a:gs pos="0">
              <a:schemeClr val="accent5">
                <a:hueOff val="313139"/>
                <a:satOff val="30001"/>
                <a:lumOff val="7352"/>
                <a:alphaOff val="0"/>
                <a:shade val="85000"/>
                <a:satMod val="130000"/>
              </a:schemeClr>
            </a:gs>
            <a:gs pos="34000">
              <a:schemeClr val="accent5">
                <a:hueOff val="313139"/>
                <a:satOff val="30001"/>
                <a:lumOff val="7352"/>
                <a:alphaOff val="0"/>
                <a:shade val="87000"/>
                <a:satMod val="125000"/>
              </a:schemeClr>
            </a:gs>
            <a:gs pos="70000">
              <a:schemeClr val="accent5">
                <a:hueOff val="313139"/>
                <a:satOff val="30001"/>
                <a:lumOff val="7352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313139"/>
                <a:satOff val="30001"/>
                <a:lumOff val="7352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Arial Narrow" panose="020B0606020202030204" pitchFamily="34" charset="0"/>
            </a:rPr>
            <a:t>71 Months</a:t>
          </a:r>
        </a:p>
      </dsp:txBody>
      <dsp:txXfrm>
        <a:off x="577935" y="2955281"/>
        <a:ext cx="747750" cy="498499"/>
      </dsp:txXfrm>
    </dsp:sp>
    <dsp:sp modelId="{664F40FE-D5A0-47E1-89F3-59F2CCC24BDB}">
      <dsp:nvSpPr>
        <dsp:cNvPr id="0" name=""/>
        <dsp:cNvSpPr/>
      </dsp:nvSpPr>
      <dsp:spPr>
        <a:xfrm>
          <a:off x="1412922" y="2997654"/>
          <a:ext cx="8276410" cy="413754"/>
        </a:xfrm>
        <a:prstGeom prst="chevron">
          <a:avLst/>
        </a:prstGeom>
        <a:solidFill>
          <a:schemeClr val="accent5">
            <a:tint val="40000"/>
            <a:alpha val="90000"/>
            <a:hueOff val="405544"/>
            <a:satOff val="37426"/>
            <a:lumOff val="255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405544"/>
              <a:satOff val="37426"/>
              <a:lumOff val="2557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cognitive, language, behavioral development </a:t>
          </a:r>
        </a:p>
      </dsp:txBody>
      <dsp:txXfrm>
        <a:off x="1619799" y="2997654"/>
        <a:ext cx="7862656" cy="413754"/>
      </dsp:txXfrm>
    </dsp:sp>
    <dsp:sp modelId="{833253A7-4B35-400D-B0ED-ADB41D5765D4}">
      <dsp:nvSpPr>
        <dsp:cNvPr id="0" name=""/>
        <dsp:cNvSpPr/>
      </dsp:nvSpPr>
      <dsp:spPr>
        <a:xfrm>
          <a:off x="328685" y="3523571"/>
          <a:ext cx="1246249" cy="498499"/>
        </a:xfrm>
        <a:prstGeom prst="chevron">
          <a:avLst/>
        </a:prstGeom>
        <a:gradFill rotWithShape="0">
          <a:gsLst>
            <a:gs pos="0">
              <a:schemeClr val="accent5">
                <a:hueOff val="375767"/>
                <a:satOff val="36001"/>
                <a:lumOff val="8823"/>
                <a:alphaOff val="0"/>
                <a:shade val="85000"/>
                <a:satMod val="130000"/>
              </a:schemeClr>
            </a:gs>
            <a:gs pos="34000">
              <a:schemeClr val="accent5">
                <a:hueOff val="375767"/>
                <a:satOff val="36001"/>
                <a:lumOff val="8823"/>
                <a:alphaOff val="0"/>
                <a:shade val="87000"/>
                <a:satMod val="125000"/>
              </a:schemeClr>
            </a:gs>
            <a:gs pos="70000">
              <a:schemeClr val="accent5">
                <a:hueOff val="375767"/>
                <a:satOff val="36001"/>
                <a:lumOff val="882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375767"/>
                <a:satOff val="36001"/>
                <a:lumOff val="882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Arial Narrow" panose="020B0606020202030204" pitchFamily="34" charset="0"/>
            </a:rPr>
            <a:t>72 Months</a:t>
          </a:r>
        </a:p>
      </dsp:txBody>
      <dsp:txXfrm>
        <a:off x="577935" y="3523571"/>
        <a:ext cx="747750" cy="498499"/>
      </dsp:txXfrm>
    </dsp:sp>
    <dsp:sp modelId="{33ABA62C-D237-4CA3-B538-2F7E750823EA}">
      <dsp:nvSpPr>
        <dsp:cNvPr id="0" name=""/>
        <dsp:cNvSpPr/>
      </dsp:nvSpPr>
      <dsp:spPr>
        <a:xfrm>
          <a:off x="1321099" y="3550581"/>
          <a:ext cx="7936190" cy="413754"/>
        </a:xfrm>
        <a:prstGeom prst="chevron">
          <a:avLst/>
        </a:prstGeom>
        <a:solidFill>
          <a:schemeClr val="accent5">
            <a:tint val="40000"/>
            <a:alpha val="90000"/>
            <a:hueOff val="486652"/>
            <a:satOff val="44911"/>
            <a:lumOff val="306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486652"/>
              <a:satOff val="44911"/>
              <a:lumOff val="3068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neuropsych</a:t>
          </a:r>
          <a:r>
            <a:rPr lang="en-US" sz="2700" kern="1200" dirty="0"/>
            <a:t> testing   </a:t>
          </a:r>
        </a:p>
      </dsp:txBody>
      <dsp:txXfrm>
        <a:off x="1527976" y="3550581"/>
        <a:ext cx="7522436" cy="413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0.44695</cdr:x>
      <cdr:y>0.26999</cdr:y>
    </cdr:from>
    <cdr:to>
      <cdr:x>0.47106</cdr:x>
      <cdr:y>0.30124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7950" y="987564"/>
          <a:ext cx="142875" cy="114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0.45016</cdr:x>
      <cdr:y>0.26218</cdr:y>
    </cdr:from>
    <cdr:to>
      <cdr:x>0.47749</cdr:x>
      <cdr:y>0.32728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67000" y="958989"/>
          <a:ext cx="161924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5C19-F618-4B80-9D57-A9AAB4C115F9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1B7D-A5CE-405D-9952-A494B9CCAEF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31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5C19-F618-4B80-9D57-A9AAB4C115F9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1B7D-A5CE-405D-9952-A494B9CCA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0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5C19-F618-4B80-9D57-A9AAB4C115F9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1B7D-A5CE-405D-9952-A494B9CCA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3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5C19-F618-4B80-9D57-A9AAB4C115F9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1B7D-A5CE-405D-9952-A494B9CCA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6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5C19-F618-4B80-9D57-A9AAB4C115F9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1B7D-A5CE-405D-9952-A494B9CCAEF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81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5C19-F618-4B80-9D57-A9AAB4C115F9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1B7D-A5CE-405D-9952-A494B9CCA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73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5C19-F618-4B80-9D57-A9AAB4C115F9}" type="datetimeFigureOut">
              <a:rPr lang="en-US" smtClean="0"/>
              <a:t>7/8/23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1B7D-A5CE-405D-9952-A494B9CCA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7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5C19-F618-4B80-9D57-A9AAB4C115F9}" type="datetimeFigureOut">
              <a:rPr lang="en-US" smtClean="0"/>
              <a:t>7/8/23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1B7D-A5CE-405D-9952-A494B9CCA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8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5C19-F618-4B80-9D57-A9AAB4C115F9}" type="datetimeFigureOut">
              <a:rPr lang="en-US" smtClean="0"/>
              <a:t>7/8/23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1B7D-A5CE-405D-9952-A494B9CCA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07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D755C19-F618-4B80-9D57-A9AAB4C115F9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021B7D-A5CE-405D-9952-A494B9CCA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4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5C19-F618-4B80-9D57-A9AAB4C115F9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1B7D-A5CE-405D-9952-A494B9CCA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8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D755C19-F618-4B80-9D57-A9AAB4C115F9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021B7D-A5CE-405D-9952-A494B9CCAEF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819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DE014-13FF-46C8-9000-AD8A88ECC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90613"/>
            <a:ext cx="9144000" cy="1419225"/>
          </a:xfrm>
        </p:spPr>
        <p:txBody>
          <a:bodyPr>
            <a:normAutofit/>
          </a:bodyPr>
          <a:lstStyle/>
          <a:p>
            <a:r>
              <a:rPr lang="en-US" dirty="0"/>
              <a:t>Perinatal Depression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77F809-CBE5-4F65-97F6-9CA6DE44E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618" y="4348162"/>
            <a:ext cx="10331727" cy="1419225"/>
          </a:xfrm>
        </p:spPr>
        <p:txBody>
          <a:bodyPr>
            <a:normAutofit/>
          </a:bodyPr>
          <a:lstStyle/>
          <a:p>
            <a:r>
              <a:rPr lang="en-US" sz="3200" b="1" dirty="0"/>
              <a:t>Rubin Aujla, MD MPH</a:t>
            </a:r>
            <a:endParaRPr lang="en-US" dirty="0"/>
          </a:p>
          <a:p>
            <a:r>
              <a:rPr lang="en-US" sz="1800" dirty="0"/>
              <a:t>Clinic director, MUSC Women’s reproductive behavioral health clinic</a:t>
            </a:r>
          </a:p>
          <a:p>
            <a:r>
              <a:rPr lang="en-US" sz="1800" dirty="0"/>
              <a:t>Assistant Professor, MUSC Department of Behavioral health </a:t>
            </a:r>
          </a:p>
        </p:txBody>
      </p:sp>
    </p:spTree>
    <p:extLst>
      <p:ext uri="{BB962C8B-B14F-4D97-AF65-F5344CB8AC3E}">
        <p14:creationId xmlns:p14="http://schemas.microsoft.com/office/powerpoint/2010/main" val="4249662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CCFC3-1792-49C8-8DB6-A01F23B6C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Potential Impact of Untreated 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20270-0D94-452C-99F1-3B01D8D7E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Patient</a:t>
            </a:r>
          </a:p>
          <a:p>
            <a:r>
              <a:rPr lang="en-US" sz="2800" dirty="0">
                <a:latin typeface="+mj-lt"/>
              </a:rPr>
              <a:t>Obstetric/Fetal</a:t>
            </a:r>
          </a:p>
          <a:p>
            <a:r>
              <a:rPr lang="en-US" sz="2800" dirty="0">
                <a:latin typeface="+mj-lt"/>
              </a:rPr>
              <a:t>Child Development</a:t>
            </a:r>
          </a:p>
          <a:p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927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6A310-D973-4578-867F-DAE7481B2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Suicide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54726-3562-4FB2-9F0A-3E0D01D37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charset="0"/>
              <a:buChar char="•"/>
              <a:defRPr/>
            </a:pPr>
            <a:r>
              <a:rPr lang="en-US" sz="2800" dirty="0">
                <a:latin typeface="+mj-lt"/>
                <a:cs typeface="Arial" charset="0"/>
              </a:rPr>
              <a:t>Suicide (especially in combination with drug OD) is the leading cause of perinatal mortality</a:t>
            </a:r>
            <a:endParaRPr lang="en-US" sz="2800" baseline="30000" dirty="0">
              <a:latin typeface="+mj-lt"/>
              <a:cs typeface="Arial" charset="0"/>
            </a:endParaRPr>
          </a:p>
          <a:p>
            <a:pPr lvl="2">
              <a:buFont typeface="Arial" charset="0"/>
              <a:buChar char="•"/>
              <a:defRPr/>
            </a:pPr>
            <a:endParaRPr lang="en-US" sz="2800" dirty="0">
              <a:latin typeface="+mj-lt"/>
              <a:cs typeface="Arial" charset="0"/>
            </a:endParaRPr>
          </a:p>
          <a:p>
            <a:pPr lvl="2">
              <a:buFont typeface="Arial" charset="0"/>
              <a:buChar char="•"/>
              <a:defRPr/>
            </a:pPr>
            <a:r>
              <a:rPr lang="en-US" sz="2800" dirty="0">
                <a:latin typeface="+mj-lt"/>
                <a:cs typeface="Arial" charset="0"/>
              </a:rPr>
              <a:t>Is strongly associated with depressive symptoms, however, can be associated with other mood/anxiety disorders, substance use, </a:t>
            </a:r>
            <a:r>
              <a:rPr lang="en-US" sz="2800" dirty="0" err="1">
                <a:latin typeface="+mj-lt"/>
                <a:cs typeface="Arial" charset="0"/>
              </a:rPr>
              <a:t>etc</a:t>
            </a:r>
            <a:endParaRPr lang="en-US" sz="2800" baseline="30000" dirty="0">
              <a:latin typeface="+mj-lt"/>
              <a:cs typeface="Arial" charset="0"/>
            </a:endParaRPr>
          </a:p>
          <a:p>
            <a:pPr lvl="2">
              <a:buFont typeface="Arial" charset="0"/>
              <a:buChar char="•"/>
              <a:defRPr/>
            </a:pPr>
            <a:endParaRPr lang="en-US" sz="2800" dirty="0">
              <a:latin typeface="+mj-lt"/>
              <a:cs typeface="Arial" charset="0"/>
            </a:endParaRPr>
          </a:p>
          <a:p>
            <a:pPr lvl="2">
              <a:buFont typeface="Arial" charset="0"/>
              <a:buChar char="•"/>
              <a:defRPr/>
            </a:pPr>
            <a:r>
              <a:rPr lang="en-US" sz="2800" dirty="0">
                <a:latin typeface="+mj-lt"/>
                <a:cs typeface="Arial" charset="0"/>
              </a:rPr>
              <a:t>3.3% of women hospitalized with a postpartum psychiatric illness complete suicide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768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93442-117F-456E-A8E0-EBF25B7DA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32585"/>
          </a:xfrm>
        </p:spPr>
        <p:txBody>
          <a:bodyPr/>
          <a:lstStyle/>
          <a:p>
            <a:r>
              <a:rPr lang="en-US" dirty="0"/>
              <a:t>Passive vs Active Suicidal Ideation (SI):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908C-AE36-4094-85F8-9CC9C93B4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None/>
              <a:defRPr/>
            </a:pPr>
            <a:r>
              <a:rPr lang="en-US" altLang="en-US" sz="2800" dirty="0">
                <a:latin typeface="+mj-lt"/>
              </a:rPr>
              <a:t>Passive SI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altLang="en-US" sz="2800" dirty="0">
                <a:latin typeface="+mj-lt"/>
              </a:rPr>
              <a:t>		</a:t>
            </a:r>
            <a:r>
              <a:rPr lang="en-US" altLang="en-US" sz="2400" dirty="0">
                <a:latin typeface="+mj-lt"/>
              </a:rPr>
              <a:t>“Are you having thoughts about just wanting to go to sleep and not waking 	up?”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altLang="en-US" sz="2800" dirty="0">
              <a:latin typeface="+mj-lt"/>
            </a:endParaRPr>
          </a:p>
          <a:p>
            <a:pPr marL="0" indent="0">
              <a:lnSpc>
                <a:spcPct val="70000"/>
              </a:lnSpc>
              <a:spcBef>
                <a:spcPct val="20000"/>
              </a:spcBef>
              <a:buClr>
                <a:schemeClr val="hlink"/>
              </a:buClr>
              <a:buSzPct val="70000"/>
              <a:buNone/>
              <a:defRPr/>
            </a:pPr>
            <a:r>
              <a:rPr lang="en-US" altLang="en-US" sz="2800" dirty="0">
                <a:latin typeface="+mj-lt"/>
              </a:rPr>
              <a:t>Active SI with a plan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altLang="en-US" sz="2800" dirty="0">
                <a:latin typeface="+mj-lt"/>
              </a:rPr>
              <a:t>		</a:t>
            </a:r>
            <a:r>
              <a:rPr lang="en-US" altLang="en-US" sz="2400" dirty="0">
                <a:latin typeface="+mj-lt"/>
              </a:rPr>
              <a:t>“Have you thought of ways that you would end your life? If so, how?” 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altLang="en-US" sz="2400" dirty="0">
                <a:latin typeface="+mj-lt"/>
              </a:rPr>
              <a:t>		“Have you started preparing to do that?”</a:t>
            </a:r>
          </a:p>
          <a:p>
            <a:pPr>
              <a:lnSpc>
                <a:spcPct val="7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altLang="en-US" sz="2400" dirty="0">
                <a:latin typeface="+mj-lt"/>
              </a:rPr>
              <a:t>		“Do you have the means to do that?” (e.g., access to gun, pills etc.) </a:t>
            </a:r>
          </a:p>
          <a:p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73020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DBE18-3080-4F0C-A5EF-4B9022F2E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33387"/>
            <a:ext cx="10058400" cy="851535"/>
          </a:xfrm>
        </p:spPr>
        <p:txBody>
          <a:bodyPr/>
          <a:lstStyle/>
          <a:p>
            <a:r>
              <a:rPr lang="en-US" dirty="0"/>
              <a:t>Impact on Intimate Partner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62A0E-6045-42D5-A84F-53FFFB504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PPD increases the risk for 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/>
              <a:t>Problems in relationships</a:t>
            </a:r>
          </a:p>
          <a:p>
            <a:pPr marL="1200150" lvl="2" indent="-285750">
              <a:buFont typeface="Arial"/>
              <a:buChar char="•"/>
            </a:pPr>
            <a:r>
              <a:rPr lang="en-US" sz="2400" dirty="0"/>
              <a:t>PPD precedes problems/conflict in relationship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/>
              <a:t>Paternal depression </a:t>
            </a:r>
          </a:p>
          <a:p>
            <a:pPr marL="1200150" lvl="2" indent="-285750">
              <a:buFont typeface="Arial"/>
              <a:buChar char="•"/>
            </a:pPr>
            <a:r>
              <a:rPr lang="en-US" sz="2400" dirty="0"/>
              <a:t>25-50% of men whose partners have PPD</a:t>
            </a:r>
          </a:p>
          <a:p>
            <a:pPr marL="1200150" lvl="2" indent="-285750">
              <a:buFont typeface="Arial"/>
              <a:buChar char="•"/>
            </a:pPr>
            <a:r>
              <a:rPr lang="en-US" sz="2400" dirty="0"/>
              <a:t>2.5 times more likely in individual whose partners have PPD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73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E991D-4D7B-41CD-9D3B-74D28D52C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37360"/>
          </a:xfrm>
        </p:spPr>
        <p:txBody>
          <a:bodyPr/>
          <a:lstStyle/>
          <a:p>
            <a:r>
              <a:rPr lang="en-US" dirty="0"/>
              <a:t>Obstetric/Fetal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9F0F8-92C5-4F0E-AB0A-5E029B6A3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2" eaLnBrk="1" hangingPunct="1">
              <a:buFont typeface="Wingdings" pitchFamily="2" charset="2"/>
              <a:buChar char="n"/>
              <a:defRPr/>
            </a:pPr>
            <a:endParaRPr lang="en-US" sz="3000" dirty="0"/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3000" dirty="0">
                <a:latin typeface="+mj-lt"/>
              </a:rPr>
              <a:t> Poor Self-care, Nutrition &amp; Prenatal Care 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3000" dirty="0">
                <a:latin typeface="+mj-lt"/>
              </a:rPr>
              <a:t> Alcohol, Drugs and Nicotine Use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3000" dirty="0">
                <a:latin typeface="+mj-lt"/>
              </a:rPr>
              <a:t> Nausea, Vomiting, Hyper-emesis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3000" dirty="0">
                <a:latin typeface="+mj-lt"/>
              </a:rPr>
              <a:t> Spontaneous miscarriage 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3000" dirty="0">
                <a:latin typeface="+mj-lt"/>
              </a:rPr>
              <a:t> Pre-eclampsia 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3000" dirty="0">
                <a:latin typeface="+mj-lt"/>
              </a:rPr>
              <a:t> Unplanned C-section 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3000" dirty="0">
                <a:latin typeface="+mj-lt"/>
              </a:rPr>
              <a:t> Preterm Birth (higher risk with depression severity)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3000" dirty="0">
                <a:latin typeface="+mj-lt"/>
              </a:rPr>
              <a:t> Low Birth Weight (higher risk with depression severity)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3000" dirty="0">
                <a:latin typeface="+mj-lt"/>
              </a:rPr>
              <a:t> Lower APGAR scores 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endParaRPr lang="en-US" sz="2800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122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E0D7E-06BE-4BE3-91B7-E33471335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89797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In comparison to children of parents without PPD, </a:t>
            </a:r>
            <a:r>
              <a:rPr lang="en-US" altLang="en-US" sz="3200" dirty="0">
                <a:solidFill>
                  <a:schemeClr val="tx2"/>
                </a:solidFill>
                <a:latin typeface="Arial Black" pitchFamily="34" charset="0"/>
              </a:rPr>
              <a:t>children of parents with PPD </a:t>
            </a:r>
            <a:r>
              <a:rPr lang="en-US" altLang="en-US" sz="3200" dirty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are significantly more likely to:</a:t>
            </a:r>
            <a:endParaRPr lang="en-US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BACCC21-AA6B-49E8-885B-059FBC96BD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36222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9525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78734-85CF-4C43-830B-F016153C2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955" y="404812"/>
            <a:ext cx="10058400" cy="899160"/>
          </a:xfrm>
        </p:spPr>
        <p:txBody>
          <a:bodyPr/>
          <a:lstStyle/>
          <a:p>
            <a:r>
              <a:rPr lang="en-US" dirty="0"/>
              <a:t>Risks of Untreated Perinatal Depression: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AC2490-7673-42D0-89F5-222086A03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55259"/>
            <a:ext cx="10058400" cy="4023360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defRPr/>
            </a:pPr>
            <a:r>
              <a:rPr lang="en-US" sz="4200" b="1" dirty="0">
                <a:latin typeface="+mj-lt"/>
                <a:cs typeface="Arial"/>
              </a:rPr>
              <a:t>Patient</a:t>
            </a:r>
          </a:p>
          <a:p>
            <a:pPr lvl="1">
              <a:defRPr/>
            </a:pPr>
            <a:r>
              <a:rPr lang="en-US" sz="4200" b="1" dirty="0">
                <a:latin typeface="+mj-lt"/>
                <a:cs typeface="Arial"/>
              </a:rPr>
              <a:t> Poor health habits </a:t>
            </a:r>
          </a:p>
          <a:p>
            <a:pPr lvl="1">
              <a:defRPr/>
            </a:pPr>
            <a:r>
              <a:rPr lang="en-US" sz="4200" b="1" dirty="0">
                <a:latin typeface="+mj-lt"/>
                <a:cs typeface="Arial"/>
              </a:rPr>
              <a:t> Relationships </a:t>
            </a:r>
          </a:p>
          <a:p>
            <a:pPr lvl="1">
              <a:defRPr/>
            </a:pPr>
            <a:r>
              <a:rPr lang="en-US" sz="4200" b="1" dirty="0">
                <a:latin typeface="+mj-lt"/>
                <a:cs typeface="Arial"/>
              </a:rPr>
              <a:t> Severity of illness/Suicide</a:t>
            </a:r>
          </a:p>
          <a:p>
            <a:pPr marL="171450" lvl="1" indent="0">
              <a:buFont typeface="Wingdings" pitchFamily="2" charset="2"/>
              <a:buNone/>
              <a:defRPr/>
            </a:pPr>
            <a:endParaRPr lang="en-US" sz="4200" b="1" dirty="0">
              <a:latin typeface="+mj-lt"/>
              <a:cs typeface="Arial"/>
            </a:endParaRPr>
          </a:p>
          <a:p>
            <a:pPr eaLnBrk="1" hangingPunct="1">
              <a:defRPr/>
            </a:pPr>
            <a:r>
              <a:rPr lang="en-US" sz="4200" b="1" dirty="0">
                <a:latin typeface="+mj-lt"/>
                <a:cs typeface="Arial"/>
              </a:rPr>
              <a:t>Obstetric/Fetal </a:t>
            </a:r>
          </a:p>
          <a:p>
            <a:pPr lvl="1">
              <a:defRPr/>
            </a:pPr>
            <a:r>
              <a:rPr lang="en-US" sz="4200" b="1" dirty="0">
                <a:latin typeface="+mj-lt"/>
                <a:cs typeface="Arial"/>
              </a:rPr>
              <a:t> C-section </a:t>
            </a:r>
          </a:p>
          <a:p>
            <a:pPr lvl="1">
              <a:defRPr/>
            </a:pPr>
            <a:r>
              <a:rPr lang="en-US" sz="4200" b="1" dirty="0">
                <a:latin typeface="+mj-lt"/>
                <a:cs typeface="Arial"/>
              </a:rPr>
              <a:t> LBW (OR 1.96)</a:t>
            </a:r>
          </a:p>
          <a:p>
            <a:pPr lvl="1">
              <a:defRPr/>
            </a:pPr>
            <a:r>
              <a:rPr lang="en-US" sz="4200" b="1" dirty="0">
                <a:latin typeface="+mj-lt"/>
                <a:cs typeface="Arial"/>
              </a:rPr>
              <a:t> PTB (OR 1.56)</a:t>
            </a:r>
          </a:p>
          <a:p>
            <a:pPr marL="171450" lvl="1" indent="0">
              <a:buFont typeface="Wingdings" pitchFamily="2" charset="2"/>
              <a:buNone/>
              <a:defRPr/>
            </a:pPr>
            <a:endParaRPr lang="en-US" sz="4200" b="1" dirty="0">
              <a:latin typeface="+mj-lt"/>
              <a:cs typeface="Arial"/>
            </a:endParaRPr>
          </a:p>
          <a:p>
            <a:pPr eaLnBrk="1" hangingPunct="1">
              <a:defRPr/>
            </a:pPr>
            <a:r>
              <a:rPr lang="en-US" sz="4200" b="1" dirty="0">
                <a:latin typeface="+mj-lt"/>
                <a:cs typeface="Arial"/>
              </a:rPr>
              <a:t>Child Development  </a:t>
            </a:r>
          </a:p>
          <a:p>
            <a:pPr lvl="1" eaLnBrk="1" hangingPunct="1">
              <a:defRPr/>
            </a:pPr>
            <a:r>
              <a:rPr lang="en-US" sz="4200" b="1" dirty="0">
                <a:latin typeface="+mj-lt"/>
                <a:cs typeface="Arial"/>
              </a:rPr>
              <a:t>Less likely to breastfeed</a:t>
            </a:r>
          </a:p>
          <a:p>
            <a:pPr lvl="1" eaLnBrk="1" hangingPunct="1">
              <a:defRPr/>
            </a:pPr>
            <a:r>
              <a:rPr lang="en-US" sz="4200" b="1" dirty="0">
                <a:latin typeface="+mj-lt"/>
                <a:cs typeface="Arial"/>
              </a:rPr>
              <a:t>Child Development:</a:t>
            </a:r>
          </a:p>
          <a:p>
            <a:pPr lvl="2">
              <a:defRPr/>
            </a:pPr>
            <a:r>
              <a:rPr lang="en-US" sz="4200" b="1" dirty="0">
                <a:latin typeface="+mj-lt"/>
                <a:cs typeface="Arial"/>
              </a:rPr>
              <a:t>Sleep, mother-infant bonding, communication, cognition, fine motor, behavioral, academics, psychiatric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688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83002-71BD-4A09-87E5-11E93973A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B5202-C175-48DD-88ED-71C1CA9E2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+mj-lt"/>
              </a:rPr>
              <a:t>Cognitive Behavioral Therapy, Interpersonal Psychotherapy</a:t>
            </a:r>
          </a:p>
          <a:p>
            <a:r>
              <a:rPr lang="en-US" sz="2800" dirty="0">
                <a:latin typeface="+mj-lt"/>
              </a:rPr>
              <a:t>Medications (Antidepressants)</a:t>
            </a:r>
          </a:p>
          <a:p>
            <a:r>
              <a:rPr lang="en-US" sz="2800" dirty="0">
                <a:latin typeface="+mj-lt"/>
              </a:rPr>
              <a:t>Brain Stimulation: </a:t>
            </a:r>
            <a:r>
              <a:rPr lang="en-US" sz="2800" dirty="0" err="1">
                <a:latin typeface="+mj-lt"/>
              </a:rPr>
              <a:t>rTMS</a:t>
            </a:r>
            <a:endParaRPr lang="en-US" sz="2800" dirty="0">
              <a:latin typeface="+mj-lt"/>
            </a:endParaRPr>
          </a:p>
          <a:p>
            <a:r>
              <a:rPr lang="en-US" sz="2800" dirty="0" err="1">
                <a:latin typeface="+mj-lt"/>
              </a:rPr>
              <a:t>Zulresso</a:t>
            </a:r>
            <a:r>
              <a:rPr lang="en-US" sz="2800" dirty="0">
                <a:latin typeface="+mj-lt"/>
              </a:rPr>
              <a:t> IV infusion </a:t>
            </a:r>
          </a:p>
          <a:p>
            <a:endParaRPr lang="en-US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Bright Light Therapy, Yoga, Exercise, Mindfulness, Acupuncture, Omega 3 Fatty Acids, Group Therapy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753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5F9AF-8A6E-470E-AF20-39BB5B5EE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09575"/>
            <a:ext cx="10058400" cy="1099185"/>
          </a:xfrm>
        </p:spPr>
        <p:txBody>
          <a:bodyPr>
            <a:normAutofit fontScale="90000"/>
          </a:bodyPr>
          <a:lstStyle/>
          <a:p>
            <a:r>
              <a:rPr lang="en-US" b="1"/>
              <a:t>Antidepressants</a:t>
            </a:r>
            <a:br>
              <a:rPr lang="en-US" b="1" dirty="0"/>
            </a:br>
            <a:r>
              <a:rPr lang="en-US" sz="3100" b="1" dirty="0"/>
              <a:t>Risks in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31F7A-86B5-49CB-87B1-8D7ED25A7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PTB – 3 day shorter gestational age</a:t>
            </a:r>
          </a:p>
          <a:p>
            <a:r>
              <a:rPr lang="en-US" sz="2400" dirty="0"/>
              <a:t>LBW – 75 grams (2.6 ounces) lower birth weight</a:t>
            </a:r>
          </a:p>
          <a:p>
            <a:r>
              <a:rPr lang="en-US" sz="2400" dirty="0"/>
              <a:t>NAS</a:t>
            </a:r>
          </a:p>
          <a:p>
            <a:r>
              <a:rPr lang="en-US" sz="2400" dirty="0"/>
              <a:t>PPHN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1231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2C39-ADA4-4CF8-8356-0A6A955C5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27835"/>
          </a:xfrm>
        </p:spPr>
        <p:txBody>
          <a:bodyPr/>
          <a:lstStyle/>
          <a:p>
            <a:r>
              <a:rPr lang="en-US"/>
              <a:t>Neonatal Adaptation </a:t>
            </a:r>
            <a:r>
              <a:rPr lang="en-US" dirty="0"/>
              <a:t>Syndrome (NAS)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85ED2-E969-4E8F-A5C6-794B6905E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3200" dirty="0">
                <a:latin typeface="+mj-lt"/>
              </a:rPr>
              <a:t>~ 30% of newborns exposed to SSRIs</a:t>
            </a:r>
          </a:p>
          <a:p>
            <a:pPr marL="201168" lvl="1" indent="0" eaLnBrk="1" hangingPunct="1">
              <a:buNone/>
              <a:defRPr/>
            </a:pPr>
            <a:r>
              <a:rPr lang="en-US" sz="3200" dirty="0">
                <a:latin typeface="+mj-lt"/>
              </a:rPr>
              <a:t>Onset after delivery, peak 2-3 days</a:t>
            </a:r>
          </a:p>
          <a:p>
            <a:pPr marL="201168" lvl="1" indent="0" eaLnBrk="1" hangingPunct="1">
              <a:buNone/>
              <a:defRPr/>
            </a:pPr>
            <a:r>
              <a:rPr lang="en-US" sz="3200" dirty="0">
                <a:latin typeface="+mj-lt"/>
              </a:rPr>
              <a:t>Symptoms short-term, full recovery by 2 weeks postpartum  </a:t>
            </a:r>
          </a:p>
          <a:p>
            <a:endParaRPr lang="en-US" dirty="0"/>
          </a:p>
          <a:p>
            <a:r>
              <a:rPr lang="en-US" sz="2400" dirty="0">
                <a:latin typeface="+mj-lt"/>
              </a:rPr>
              <a:t>Symptoms:</a:t>
            </a:r>
          </a:p>
          <a:p>
            <a:pPr lvl="1" eaLnBrk="1" hangingPunct="1">
              <a:defRPr/>
            </a:pPr>
            <a:r>
              <a:rPr lang="en-US" sz="2400" dirty="0">
                <a:latin typeface="+mj-lt"/>
              </a:rPr>
              <a:t>Irritability, tremors, jitteriness, muscle tone</a:t>
            </a:r>
          </a:p>
          <a:p>
            <a:pPr lvl="1" eaLnBrk="1" hangingPunct="1">
              <a:defRPr/>
            </a:pPr>
            <a:r>
              <a:rPr lang="en-US" sz="2400" dirty="0">
                <a:latin typeface="+mj-lt"/>
              </a:rPr>
              <a:t>Trouble feeding, agitation, respiratory distress and poor sleep</a:t>
            </a:r>
          </a:p>
          <a:p>
            <a:pPr lvl="1" eaLnBrk="1" hangingPunct="1">
              <a:defRPr/>
            </a:pPr>
            <a:r>
              <a:rPr lang="en-US" sz="2400" dirty="0">
                <a:latin typeface="+mj-lt"/>
              </a:rPr>
              <a:t>Less common: abnormal posturing and shivering </a:t>
            </a:r>
          </a:p>
          <a:p>
            <a:pPr lvl="1" eaLnBrk="1" hangingPunct="1">
              <a:defRPr/>
            </a:pPr>
            <a:r>
              <a:rPr lang="en-US" sz="2400" dirty="0">
                <a:latin typeface="+mj-lt"/>
              </a:rPr>
              <a:t>Rare: seizure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31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F3C5-00B3-4C17-8382-A9C07B656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225" y="880844"/>
            <a:ext cx="10058400" cy="781015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 have nothing to disclose</a:t>
            </a:r>
          </a:p>
        </p:txBody>
      </p:sp>
    </p:spTree>
    <p:extLst>
      <p:ext uri="{BB962C8B-B14F-4D97-AF65-F5344CB8AC3E}">
        <p14:creationId xmlns:p14="http://schemas.microsoft.com/office/powerpoint/2010/main" val="427525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B80045BC-58DB-469C-8997-6C0C16B17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B80B14-A193-4196-9E1F-53655768E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772" y="3057526"/>
            <a:ext cx="3690257" cy="858764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Persistent Pulmonary HTN of the Newborn (PPHN)</a:t>
            </a:r>
            <a:br>
              <a:rPr lang="en-US" sz="3400" dirty="0"/>
            </a:br>
            <a:br>
              <a:rPr lang="en-US" sz="3400" dirty="0"/>
            </a:br>
            <a:r>
              <a:rPr lang="en-US" sz="3400" dirty="0"/>
              <a:t>Persistence of Fetal Circulation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FB75940C-9B82-4D69-8EDE-79DFEAA336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1" b="1"/>
          <a:stretch/>
        </p:blipFill>
        <p:spPr bwMode="auto">
          <a:xfrm>
            <a:off x="633999" y="640081"/>
            <a:ext cx="6909801" cy="5314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3EF6BB5-A95D-4C59-808C-3B64F444F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92143" y="2085703"/>
            <a:ext cx="35661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12966-52D6-4D11-AAC6-23A2A540C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9485" y="4371976"/>
            <a:ext cx="3690257" cy="1497117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sz="2400" dirty="0"/>
              <a:t>Population rate: 1-2/1000</a:t>
            </a:r>
          </a:p>
          <a:p>
            <a:r>
              <a:rPr lang="en-US" sz="2400" dirty="0"/>
              <a:t>Risk with SSRI’s: 3/1000</a:t>
            </a:r>
          </a:p>
          <a:p>
            <a:r>
              <a:rPr lang="en-US" sz="2400" dirty="0"/>
              <a:t>Mortality Rate: 6-12%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50BDA68-EBDD-443C-9B6B-03CA14AFF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0C07DB3-666C-4A9D-81CE-83B435F95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8597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F1CF3-C780-46AC-BDF2-70EDA353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08785"/>
          </a:xfrm>
        </p:spPr>
        <p:txBody>
          <a:bodyPr/>
          <a:lstStyle/>
          <a:p>
            <a:r>
              <a:rPr lang="en-US" dirty="0"/>
              <a:t>SSRI &amp; Miscarriage Risk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0AA37B9-A8F8-4660-9275-2BF7323B20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2613" y="1928544"/>
            <a:ext cx="8115300" cy="4315551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463B365-6364-48B8-806D-6454A44F9377}"/>
              </a:ext>
            </a:extLst>
          </p:cNvPr>
          <p:cNvCxnSpPr>
            <a:cxnSpLocks/>
          </p:cNvCxnSpPr>
          <p:nvPr/>
        </p:nvCxnSpPr>
        <p:spPr>
          <a:xfrm>
            <a:off x="1843185" y="4189413"/>
            <a:ext cx="708650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CE4AEC1-0785-400F-9C14-EA2226F458D8}"/>
              </a:ext>
            </a:extLst>
          </p:cNvPr>
          <p:cNvCxnSpPr>
            <a:cxnSpLocks/>
          </p:cNvCxnSpPr>
          <p:nvPr/>
        </p:nvCxnSpPr>
        <p:spPr>
          <a:xfrm>
            <a:off x="1852613" y="5223898"/>
            <a:ext cx="7023066" cy="127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328531-55CD-47F7-82D7-2EB06619416C}"/>
              </a:ext>
            </a:extLst>
          </p:cNvPr>
          <p:cNvCxnSpPr>
            <a:cxnSpLocks/>
          </p:cNvCxnSpPr>
          <p:nvPr/>
        </p:nvCxnSpPr>
        <p:spPr>
          <a:xfrm flipH="1">
            <a:off x="1843187" y="4229100"/>
            <a:ext cx="9426" cy="9947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DC144C4-8100-4014-AFA8-FDC47BE8A3CC}"/>
              </a:ext>
            </a:extLst>
          </p:cNvPr>
          <p:cNvCxnSpPr>
            <a:cxnSpLocks/>
          </p:cNvCxnSpPr>
          <p:nvPr/>
        </p:nvCxnSpPr>
        <p:spPr>
          <a:xfrm>
            <a:off x="8885010" y="4189413"/>
            <a:ext cx="0" cy="10344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45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EDC6A-0966-47CB-85C2-C263004D1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27835"/>
          </a:xfrm>
        </p:spPr>
        <p:txBody>
          <a:bodyPr/>
          <a:lstStyle/>
          <a:p>
            <a:r>
              <a:rPr lang="en-US" dirty="0"/>
              <a:t>SSRI &amp; Malformation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A2111-E3E5-4C7D-9139-0FCA261BA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Once controlling for confounders, no clinically increased significant risk for malformation</a:t>
            </a:r>
          </a:p>
          <a:p>
            <a:endParaRPr lang="en-US" sz="2800" dirty="0"/>
          </a:p>
          <a:p>
            <a:r>
              <a:rPr lang="en-US" sz="2800" dirty="0"/>
              <a:t>No consistent malformation that stands out </a:t>
            </a:r>
          </a:p>
          <a:p>
            <a:endParaRPr lang="en-US" sz="2800" dirty="0"/>
          </a:p>
          <a:p>
            <a:r>
              <a:rPr lang="en-US" sz="2800" dirty="0"/>
              <a:t>Exception: </a:t>
            </a:r>
            <a:r>
              <a:rPr lang="en-US" sz="2800" u="sng" dirty="0"/>
              <a:t>Paxil</a:t>
            </a:r>
            <a:r>
              <a:rPr lang="en-US" sz="2800" dirty="0"/>
              <a:t>: Black Box warning for risk for cardiac malformation</a:t>
            </a:r>
          </a:p>
        </p:txBody>
      </p:sp>
    </p:spTree>
    <p:extLst>
      <p:ext uri="{BB962C8B-B14F-4D97-AF65-F5344CB8AC3E}">
        <p14:creationId xmlns:p14="http://schemas.microsoft.com/office/powerpoint/2010/main" val="2434602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DFC82-110C-423C-9CA5-865B78C29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70710"/>
          </a:xfrm>
        </p:spPr>
        <p:txBody>
          <a:bodyPr/>
          <a:lstStyle/>
          <a:p>
            <a:r>
              <a:rPr lang="en-US" dirty="0"/>
              <a:t>Additional potential SSRI Risks: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C01CC-F476-4972-B8F6-65DDD5224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Apgar Score? &lt;1/2 point </a:t>
            </a:r>
          </a:p>
          <a:p>
            <a:endParaRPr lang="en-US" sz="2400" dirty="0"/>
          </a:p>
          <a:p>
            <a:r>
              <a:rPr lang="en-US" sz="2400" dirty="0"/>
              <a:t>Autism spectrum? Non-significant risk once controlling for confounders including maternal mental illness</a:t>
            </a:r>
          </a:p>
          <a:p>
            <a:endParaRPr lang="en-US" sz="2400" dirty="0"/>
          </a:p>
          <a:p>
            <a:r>
              <a:rPr lang="en-US" sz="2400" dirty="0"/>
              <a:t>Child Development: Slightly lower psychomotor scores on Bayley Scales of Infant Development, however resolved with 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2981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8A32F-C8B6-4026-A5C8-FA579B995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In comparison to children with in-utero exposure to SSRIs, c</a:t>
            </a:r>
            <a:r>
              <a:rPr lang="en-US" altLang="en-US" sz="2800" dirty="0">
                <a:solidFill>
                  <a:schemeClr val="tx2"/>
                </a:solidFill>
                <a:latin typeface="Arial Black" pitchFamily="34" charset="0"/>
              </a:rPr>
              <a:t>hildren exposed to SSRIs </a:t>
            </a:r>
            <a:r>
              <a:rPr lang="en-US" altLang="en-US" sz="2800" dirty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are NOT more likely to demonstrate differences in…</a:t>
            </a:r>
            <a:endParaRPr lang="en-US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2D7BB94-FF34-4CEC-BE56-C8566FC2DC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93920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0896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7795E-9A8C-4D93-B31A-B8539DFF2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en-US" dirty="0"/>
              <a:t>Risk vs Risk Summary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15EA46-4054-462D-8839-2EBDDDDC0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26253"/>
            <a:ext cx="4789170" cy="4362450"/>
          </a:xfrm>
        </p:spPr>
        <p:txBody>
          <a:bodyPr>
            <a:normAutofit fontScale="47500" lnSpcReduction="20000"/>
          </a:bodyPr>
          <a:lstStyle/>
          <a:p>
            <a:pPr eaLnBrk="1" hangingPunct="1"/>
            <a:r>
              <a:rPr lang="en-US" sz="3800" u="sng" dirty="0">
                <a:cs typeface="Arial"/>
              </a:rPr>
              <a:t>Risks of Perinatal Depression: </a:t>
            </a:r>
          </a:p>
          <a:p>
            <a:pPr eaLnBrk="1" hangingPunct="1"/>
            <a:r>
              <a:rPr lang="en-US" sz="3600" dirty="0">
                <a:cs typeface="Arial"/>
              </a:rPr>
              <a:t>Women</a:t>
            </a:r>
          </a:p>
          <a:p>
            <a:pPr lvl="1"/>
            <a:r>
              <a:rPr lang="en-US" sz="3600" dirty="0">
                <a:cs typeface="Arial"/>
              </a:rPr>
              <a:t> Poor health habits </a:t>
            </a:r>
          </a:p>
          <a:p>
            <a:pPr lvl="1"/>
            <a:r>
              <a:rPr lang="en-US" sz="3600" dirty="0">
                <a:cs typeface="Arial"/>
              </a:rPr>
              <a:t> Relationships </a:t>
            </a:r>
          </a:p>
          <a:p>
            <a:pPr lvl="1"/>
            <a:r>
              <a:rPr lang="en-US" sz="3600" dirty="0">
                <a:cs typeface="Arial"/>
              </a:rPr>
              <a:t> Severity of illness/Suicide</a:t>
            </a:r>
          </a:p>
          <a:p>
            <a:pPr eaLnBrk="1" hangingPunct="1"/>
            <a:r>
              <a:rPr lang="en-US" sz="3600" dirty="0">
                <a:cs typeface="Arial"/>
              </a:rPr>
              <a:t>Obstetric/Fetal </a:t>
            </a:r>
          </a:p>
          <a:p>
            <a:pPr lvl="1"/>
            <a:r>
              <a:rPr lang="en-US" sz="3600" dirty="0">
                <a:cs typeface="Arial"/>
              </a:rPr>
              <a:t> C-section </a:t>
            </a:r>
          </a:p>
          <a:p>
            <a:pPr lvl="1"/>
            <a:r>
              <a:rPr lang="en-US" sz="3600" dirty="0">
                <a:cs typeface="Arial"/>
              </a:rPr>
              <a:t> LBW (OR 1.96)</a:t>
            </a:r>
          </a:p>
          <a:p>
            <a:pPr lvl="1"/>
            <a:r>
              <a:rPr lang="en-US" sz="3600" dirty="0">
                <a:cs typeface="Arial"/>
              </a:rPr>
              <a:t> PTB (OR 1.56)</a:t>
            </a:r>
          </a:p>
          <a:p>
            <a:pPr eaLnBrk="1" hangingPunct="1"/>
            <a:r>
              <a:rPr lang="en-US" sz="3600" dirty="0">
                <a:cs typeface="Arial"/>
              </a:rPr>
              <a:t>Child Development  </a:t>
            </a:r>
          </a:p>
          <a:p>
            <a:pPr lvl="1" eaLnBrk="1" hangingPunct="1"/>
            <a:r>
              <a:rPr lang="en-US" sz="3600" dirty="0">
                <a:cs typeface="Arial"/>
              </a:rPr>
              <a:t>Less likely to breastfeed</a:t>
            </a:r>
          </a:p>
          <a:p>
            <a:pPr lvl="1" eaLnBrk="1" hangingPunct="1"/>
            <a:r>
              <a:rPr lang="en-US" sz="3600" dirty="0">
                <a:cs typeface="Arial"/>
              </a:rPr>
              <a:t>Child Development:</a:t>
            </a:r>
          </a:p>
          <a:p>
            <a:pPr lvl="2"/>
            <a:r>
              <a:rPr lang="en-US" sz="3600" dirty="0">
                <a:cs typeface="Arial"/>
              </a:rPr>
              <a:t>Sleep, mother-infant bonding, communication, behavior, academics, cognition, fine motor, psychiatric 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E27D11-EEFC-4946-9960-B20DF405C6D5}"/>
              </a:ext>
            </a:extLst>
          </p:cNvPr>
          <p:cNvSpPr txBox="1"/>
          <p:nvPr/>
        </p:nvSpPr>
        <p:spPr>
          <a:xfrm>
            <a:off x="6662738" y="1826253"/>
            <a:ext cx="463867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u="sng" dirty="0">
                <a:cs typeface="Arial"/>
              </a:rPr>
              <a:t>Risks of Perinatal SSRI Use:</a:t>
            </a:r>
          </a:p>
          <a:p>
            <a:r>
              <a:rPr lang="en-US" sz="1700" u="sng" dirty="0">
                <a:cs typeface="Arial"/>
              </a:rPr>
              <a:t> </a:t>
            </a:r>
          </a:p>
          <a:p>
            <a:r>
              <a:rPr lang="en-US" sz="1700" dirty="0">
                <a:cs typeface="Arial"/>
              </a:rPr>
              <a:t>Women</a:t>
            </a:r>
          </a:p>
          <a:p>
            <a:endParaRPr lang="en-US" sz="1700" dirty="0">
              <a:cs typeface="Arial"/>
            </a:endParaRPr>
          </a:p>
          <a:p>
            <a:r>
              <a:rPr lang="en-US" sz="1700" dirty="0">
                <a:cs typeface="Arial"/>
              </a:rPr>
              <a:t>Obstetric/Fetal </a:t>
            </a:r>
          </a:p>
          <a:p>
            <a:pPr lvl="1"/>
            <a:r>
              <a:rPr lang="en-US" sz="1700" dirty="0">
                <a:cs typeface="Arial"/>
              </a:rPr>
              <a:t>LBW/SGA</a:t>
            </a:r>
          </a:p>
          <a:p>
            <a:pPr lvl="1"/>
            <a:r>
              <a:rPr lang="en-US" sz="1700" dirty="0">
                <a:cs typeface="Arial"/>
              </a:rPr>
              <a:t>Cardiac Malformations/Paxil</a:t>
            </a:r>
          </a:p>
          <a:p>
            <a:pPr lvl="1"/>
            <a:r>
              <a:rPr lang="en-US" sz="1700" dirty="0">
                <a:cs typeface="Arial"/>
              </a:rPr>
              <a:t>PTB (OR 1.24-1.53)</a:t>
            </a:r>
          </a:p>
          <a:p>
            <a:pPr lvl="1"/>
            <a:r>
              <a:rPr lang="en-US" sz="1700" dirty="0">
                <a:cs typeface="Arial"/>
              </a:rPr>
              <a:t>PPHN (3/1,000)</a:t>
            </a:r>
          </a:p>
          <a:p>
            <a:pPr lvl="1"/>
            <a:r>
              <a:rPr lang="en-US" sz="1700" dirty="0">
                <a:cs typeface="Arial"/>
              </a:rPr>
              <a:t>NAS (30%) </a:t>
            </a:r>
          </a:p>
          <a:p>
            <a:pPr lvl="1"/>
            <a:endParaRPr lang="en-US" sz="1700" dirty="0">
              <a:cs typeface="Arial"/>
            </a:endParaRPr>
          </a:p>
          <a:p>
            <a:r>
              <a:rPr lang="en-US" sz="1700" dirty="0">
                <a:cs typeface="Arial"/>
              </a:rPr>
              <a:t>Child Development  </a:t>
            </a:r>
          </a:p>
          <a:p>
            <a:pPr lvl="1"/>
            <a:r>
              <a:rPr lang="en-US" sz="1700" dirty="0">
                <a:cs typeface="Arial"/>
              </a:rPr>
              <a:t>Delayed motor and control development, but resolved with age</a:t>
            </a:r>
          </a:p>
        </p:txBody>
      </p:sp>
    </p:spTree>
    <p:extLst>
      <p:ext uri="{BB962C8B-B14F-4D97-AF65-F5344CB8AC3E}">
        <p14:creationId xmlns:p14="http://schemas.microsoft.com/office/powerpoint/2010/main" val="2402922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49154-A0E3-4B48-86B7-30CA172C6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49249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err="1"/>
              <a:t>Zulresso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Brexanolone</a:t>
            </a:r>
            <a:r>
              <a:rPr lang="en-US" dirty="0"/>
              <a:t> / Allopregnanolone):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AC43E-2119-4C2C-9A91-C5CB90786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21079"/>
            <a:ext cx="10058400" cy="3948015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FDA approved for postpartum depression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MDD, severe, in postpartum setting (up to 1 year postpartum)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Positive allosteric modulator of GABA’s action at GABA 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Exclusion Criteria includes but not limited to bipolar d/o, psychosis and certain medical conditions</a:t>
            </a:r>
          </a:p>
          <a:p>
            <a:pPr marL="201168" lvl="1" indent="0">
              <a:buNone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NOT a treatment for acute SI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126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DDDD8-0307-48C6-B57D-38FCC013A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Zulresso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Brexanolone</a:t>
            </a:r>
            <a:r>
              <a:rPr lang="en-US" dirty="0"/>
              <a:t> / Allopregnanolone):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4026F-5392-4AA8-A8D1-295B1D057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306972"/>
            <a:ext cx="10058400" cy="356212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Process starts with a WRBH clinic intake…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If meets criteria and patient interested, scheduled for more in-depth screening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Insurance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Inpatient admission at MUSC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Continuous 3 day IV infusion with monitoring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Patient can be on antidepressants, can be breastfeeding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1610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85920-95D4-4739-B414-A5CC027DB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Antidepressants and Breastfeeding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26E88-4498-4920-8E73-9D0504B92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Overall, antidepressants are considered compatible with breastfeeding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- L level: level of human research</a:t>
            </a:r>
          </a:p>
          <a:p>
            <a:pPr marL="0" indent="0">
              <a:buNone/>
            </a:pPr>
            <a:r>
              <a:rPr lang="en-US" dirty="0"/>
              <a:t> - Relative Infant Dose (RID): ideally &lt;10% </a:t>
            </a:r>
          </a:p>
          <a:p>
            <a:pPr marL="0" indent="0">
              <a:buNone/>
            </a:pPr>
            <a:r>
              <a:rPr lang="en-US" dirty="0"/>
              <a:t> - Greater exposure in utero than via breastmilk </a:t>
            </a:r>
          </a:p>
          <a:p>
            <a:pPr marL="0" indent="0">
              <a:buNone/>
            </a:pPr>
            <a:r>
              <a:rPr lang="en-US" dirty="0"/>
              <a:t> - Resource: Hales “Medications &amp; Mother’s Milk” (book, website) </a:t>
            </a:r>
          </a:p>
        </p:txBody>
      </p:sp>
    </p:spTree>
    <p:extLst>
      <p:ext uri="{BB962C8B-B14F-4D97-AF65-F5344CB8AC3E}">
        <p14:creationId xmlns:p14="http://schemas.microsoft.com/office/powerpoint/2010/main" val="13904994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A73DD-1281-4774-840F-2760033AE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How to Refer to WRBH Clinic if you are not an MUSC Provider: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33E18-0162-4F35-8687-1D9E99015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97248"/>
            <a:ext cx="10058400" cy="377184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To refer a patient:</a:t>
            </a:r>
          </a:p>
          <a:p>
            <a:pPr marL="0" indent="0">
              <a:buNone/>
            </a:pPr>
            <a:r>
              <a:rPr lang="en-US" sz="2800" dirty="0"/>
              <a:t>	WRBH Clinic Phone Number: </a:t>
            </a:r>
            <a:r>
              <a:rPr lang="en-US" sz="2800" b="1" dirty="0"/>
              <a:t>(843) 792-9419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For a provider-to-provider phone consult: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b="1" dirty="0"/>
              <a:t>(843) 792-6667 </a:t>
            </a:r>
            <a:r>
              <a:rPr lang="en-US" sz="2800" dirty="0"/>
              <a:t>(792-MOMS)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025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D41C1-AFF7-433B-A0D5-B45A6B191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Objectives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87809-7B24-46C3-8FFF-CA0E32357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9033"/>
            <a:ext cx="10515600" cy="3924300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/>
              <a:t>Diagnosis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Prevalence  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Risk factors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Maternal, fetal, newborn and child impact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Treatment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Referral to WRBH Clinic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179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FA292-A3F3-472A-862B-28CFBD398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07794"/>
            <a:ext cx="10058400" cy="794385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How to Refer to WRBH Clinic from with MUSC: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DCB2C-C8BA-435A-AE25-BF71BCFFE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02179"/>
            <a:ext cx="9755505" cy="616479"/>
          </a:xfrm>
        </p:spPr>
        <p:txBody>
          <a:bodyPr/>
          <a:lstStyle/>
          <a:p>
            <a:r>
              <a:rPr lang="en-US" sz="2400" b="1" dirty="0"/>
              <a:t>“</a:t>
            </a:r>
            <a:r>
              <a:rPr lang="en-US" sz="2400" b="1" dirty="0" err="1"/>
              <a:t>Amb</a:t>
            </a:r>
            <a:r>
              <a:rPr lang="en-US" sz="2400" b="1" dirty="0"/>
              <a:t> Referral to Behavioral Health Walk-In Cannon”</a:t>
            </a:r>
          </a:p>
          <a:p>
            <a:endParaRPr lang="en-US" dirty="0"/>
          </a:p>
        </p:txBody>
      </p:sp>
      <p:pic>
        <p:nvPicPr>
          <p:cNvPr id="4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DFB01BBD-1DA6-4A28-B49B-9DD820056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047" y="2126414"/>
            <a:ext cx="5908730" cy="4431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4206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8E506-B64C-426A-BCD6-FD88A3138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26811"/>
            <a:ext cx="10058400" cy="975360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Refer Pregnant Patients with </a:t>
            </a:r>
            <a:br>
              <a:rPr lang="en-US" dirty="0"/>
            </a:br>
            <a:r>
              <a:rPr lang="en-US" dirty="0"/>
              <a:t>Opioid Use Disorder: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30129-52DC-4D9F-9354-C7BB81A7B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/>
              <a:t>Patient or Provider can text/call the MOMs Phone:</a:t>
            </a:r>
            <a:endParaRPr lang="en-US" sz="4800" dirty="0"/>
          </a:p>
          <a:p>
            <a:pPr algn="ctr"/>
            <a:endParaRPr lang="en-US" sz="4800" dirty="0"/>
          </a:p>
          <a:p>
            <a:pPr algn="ctr"/>
            <a:r>
              <a:rPr lang="en-US" sz="5400" dirty="0"/>
              <a:t>(843) 614-9510</a:t>
            </a:r>
          </a:p>
        </p:txBody>
      </p:sp>
    </p:spTree>
    <p:extLst>
      <p:ext uri="{BB962C8B-B14F-4D97-AF65-F5344CB8AC3E}">
        <p14:creationId xmlns:p14="http://schemas.microsoft.com/office/powerpoint/2010/main" val="38128295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49851-B4E8-4568-AA73-42FBF9F92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6002" y="1174458"/>
            <a:ext cx="10058400" cy="307875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/>
              <a:t>Thank you</a:t>
            </a:r>
            <a:br>
              <a:rPr lang="en-US" sz="6600" dirty="0"/>
            </a:br>
            <a:r>
              <a:rPr lang="en-US" sz="6600" dirty="0"/>
              <a:t>Questions?</a:t>
            </a:r>
            <a:br>
              <a:rPr lang="en-US" sz="6600" dirty="0"/>
            </a:br>
            <a:br>
              <a:rPr lang="en-US" sz="6600" dirty="0"/>
            </a:br>
            <a:r>
              <a:rPr lang="en-US" sz="3600" dirty="0"/>
              <a:t>aujlar@musc.edu</a:t>
            </a:r>
          </a:p>
        </p:txBody>
      </p:sp>
    </p:spTree>
    <p:extLst>
      <p:ext uri="{BB962C8B-B14F-4D97-AF65-F5344CB8AC3E}">
        <p14:creationId xmlns:p14="http://schemas.microsoft.com/office/powerpoint/2010/main" val="2189472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071E5-CB6B-41CA-8858-F39403AE6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PPD vs PMAD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0AE5F-9E30-49D6-8FF1-B582B744E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PPD: Postpartum Depression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PMAD: Perinatal Mood and Anxiety Disorders</a:t>
            </a:r>
          </a:p>
          <a:p>
            <a:pPr lvl="1"/>
            <a:r>
              <a:rPr lang="en-US" sz="2400" dirty="0"/>
              <a:t>Depression, Anxiety, OCD, PTSD/trauma, Bipolar, Psychosis, Eating disorders, ADHD…</a:t>
            </a:r>
          </a:p>
          <a:p>
            <a:pPr lvl="1"/>
            <a:r>
              <a:rPr lang="en-US" sz="2400" dirty="0"/>
              <a:t>Substance Use disorders</a:t>
            </a:r>
          </a:p>
          <a:p>
            <a:pPr lvl="1"/>
            <a:r>
              <a:rPr lang="en-US" sz="2400" dirty="0"/>
              <a:t>Perinatal loss, infertility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22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F2F3E-AFA4-4D19-8AC4-90DCFE99F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38138"/>
            <a:ext cx="10058400" cy="1056322"/>
          </a:xfrm>
        </p:spPr>
        <p:txBody>
          <a:bodyPr/>
          <a:lstStyle/>
          <a:p>
            <a:r>
              <a:rPr lang="en-US" b="1" dirty="0"/>
              <a:t>Perinatal 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3C076-8EBA-4D4F-BECA-EA64CE98E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eaLnBrk="1" hangingPunct="1"/>
            <a:r>
              <a:rPr lang="en-US" sz="3600" dirty="0">
                <a:latin typeface="+mj-lt"/>
                <a:cs typeface="Arial"/>
              </a:rPr>
              <a:t>Episode of Major Depressive Disorder (MDD)</a:t>
            </a:r>
          </a:p>
          <a:p>
            <a:pPr lvl="2"/>
            <a:r>
              <a:rPr lang="en-US" sz="3200" dirty="0">
                <a:latin typeface="+mj-lt"/>
                <a:cs typeface="Arial"/>
              </a:rPr>
              <a:t>Same Specifiers… with anxious distress</a:t>
            </a:r>
          </a:p>
          <a:p>
            <a:pPr lvl="2"/>
            <a:r>
              <a:rPr lang="en-US" sz="3200" dirty="0">
                <a:latin typeface="+mj-lt"/>
                <a:cs typeface="Arial"/>
              </a:rPr>
              <a:t>Additional Specifier: in perinatal/postpartum setting </a:t>
            </a:r>
          </a:p>
          <a:p>
            <a:pPr lvl="1" eaLnBrk="1" hangingPunct="1"/>
            <a:endParaRPr lang="en-US" sz="3600" dirty="0">
              <a:latin typeface="+mj-lt"/>
              <a:cs typeface="Arial"/>
            </a:endParaRPr>
          </a:p>
          <a:p>
            <a:pPr lvl="2" eaLnBrk="1" hangingPunct="1"/>
            <a:r>
              <a:rPr lang="en-US" sz="3600" dirty="0">
                <a:latin typeface="+mj-lt"/>
                <a:cs typeface="Arial"/>
              </a:rPr>
              <a:t> Pregnancy </a:t>
            </a:r>
          </a:p>
          <a:p>
            <a:pPr lvl="2" eaLnBrk="1" hangingPunct="1"/>
            <a:r>
              <a:rPr lang="en-US" sz="3600" dirty="0">
                <a:latin typeface="+mj-lt"/>
                <a:cs typeface="Arial"/>
              </a:rPr>
              <a:t> Postpartum </a:t>
            </a:r>
          </a:p>
          <a:p>
            <a:pPr lvl="5"/>
            <a:r>
              <a:rPr lang="en-US" sz="3400" dirty="0">
                <a:latin typeface="+mj-lt"/>
                <a:cs typeface="Arial"/>
              </a:rPr>
              <a:t>4 </a:t>
            </a:r>
            <a:r>
              <a:rPr lang="en-US" sz="3400" dirty="0" err="1">
                <a:latin typeface="+mj-lt"/>
                <a:cs typeface="Arial"/>
              </a:rPr>
              <a:t>wks</a:t>
            </a:r>
            <a:r>
              <a:rPr lang="en-US" sz="3400" dirty="0">
                <a:latin typeface="+mj-lt"/>
                <a:cs typeface="Arial"/>
              </a:rPr>
              <a:t> vs 1 </a:t>
            </a:r>
            <a:r>
              <a:rPr lang="en-US" sz="3400" dirty="0" err="1">
                <a:latin typeface="+mj-lt"/>
                <a:cs typeface="Arial"/>
              </a:rPr>
              <a:t>yr</a:t>
            </a:r>
            <a:r>
              <a:rPr lang="en-US" sz="3400" dirty="0">
                <a:latin typeface="+mj-lt"/>
                <a:cs typeface="Arial"/>
              </a:rPr>
              <a:t> after delivery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099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FAE49-7CB8-4728-B21A-10A34786B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1350"/>
            <a:ext cx="10515600" cy="13255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4400" dirty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Peripartum Depression </a:t>
            </a:r>
            <a:br>
              <a:rPr lang="en-US" altLang="en-US" sz="4400" dirty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</a:br>
            <a:r>
              <a:rPr lang="en-US" altLang="en-US" sz="4400" dirty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  <a:t>Onset Varies Across Guidelines</a:t>
            </a:r>
            <a:br>
              <a:rPr lang="en-US" altLang="en-US" sz="4400" dirty="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rPr>
            </a:b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F743484-881A-42C7-973D-E144E0EB232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6963" y="2039948"/>
            <a:ext cx="10058400" cy="3635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0506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719A3-596D-4483-9788-9E00A7A53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840370"/>
          </a:xfrm>
        </p:spPr>
        <p:txBody>
          <a:bodyPr>
            <a:normAutofit fontScale="90000"/>
          </a:bodyPr>
          <a:lstStyle/>
          <a:p>
            <a:r>
              <a:rPr lang="en-US" altLang="en-US" sz="4400" dirty="0">
                <a:solidFill>
                  <a:schemeClr val="tx2"/>
                </a:solidFill>
                <a:latin typeface="Arial Black" pitchFamily="34" charset="0"/>
              </a:rPr>
              <a:t>Perinatal Depression is the most common complication of childbirth </a:t>
            </a:r>
            <a:br>
              <a:rPr lang="en-US" altLang="en-US" sz="4400" dirty="0">
                <a:solidFill>
                  <a:schemeClr val="tx2"/>
                </a:solidFill>
                <a:latin typeface="Arial Black" pitchFamily="34" charset="0"/>
              </a:rPr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16D4017-1EA3-4BB5-90B3-69F5542000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151593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3226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11EA8-54E0-4F6A-9232-AFD18A3B0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15694"/>
          </a:xfrm>
        </p:spPr>
        <p:txBody>
          <a:bodyPr/>
          <a:lstStyle/>
          <a:p>
            <a:r>
              <a:rPr lang="en-US" dirty="0"/>
              <a:t>Screening in Pregnancy and Postpartum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708E9-7940-471C-B462-A53C4BB38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 eaLnBrk="1" hangingPunct="1">
              <a:buNone/>
              <a:defRPr/>
            </a:pPr>
            <a:r>
              <a:rPr lang="en-US" altLang="en-US" sz="3200" dirty="0">
                <a:latin typeface="+mj-lt"/>
              </a:rPr>
              <a:t>EDPS: review item 10; Score 10/13 +</a:t>
            </a:r>
          </a:p>
          <a:p>
            <a:pPr marL="201168" lvl="1" indent="0" eaLnBrk="1" hangingPunct="1">
              <a:buNone/>
              <a:defRPr/>
            </a:pPr>
            <a:r>
              <a:rPr lang="en-US" altLang="en-US" sz="3200" dirty="0">
                <a:latin typeface="+mj-lt"/>
              </a:rPr>
              <a:t>PHQ-9: review item 9; Score 10 +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403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6BAF2-CD8E-44A0-A1AB-2368158F3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17443"/>
            <a:ext cx="10058400" cy="882595"/>
          </a:xfrm>
        </p:spPr>
        <p:txBody>
          <a:bodyPr/>
          <a:lstStyle/>
          <a:p>
            <a:r>
              <a:rPr lang="en-US" b="1" dirty="0"/>
              <a:t>Risk Factors for Perinatal 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F1B2D-CFBA-46C8-AC85-500B63DE4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2">
              <a:buFont typeface="Arial" charset="0"/>
              <a:buChar char="•"/>
              <a:defRPr/>
            </a:pPr>
            <a:r>
              <a:rPr lang="en-US" sz="3300" dirty="0">
                <a:latin typeface="+mj-lt"/>
                <a:cs typeface="Arial" charset="0"/>
              </a:rPr>
              <a:t>History of Depression, Anxiety </a:t>
            </a:r>
          </a:p>
          <a:p>
            <a:pPr lvl="4">
              <a:buFont typeface="Arial" charset="0"/>
              <a:buChar char="•"/>
              <a:defRPr/>
            </a:pPr>
            <a:r>
              <a:rPr lang="en-US" sz="3300" dirty="0">
                <a:latin typeface="+mj-lt"/>
                <a:cs typeface="Arial" charset="0"/>
              </a:rPr>
              <a:t>Prior to or during pregnancy </a:t>
            </a:r>
          </a:p>
          <a:p>
            <a:pPr lvl="2">
              <a:buFont typeface="Arial" charset="0"/>
              <a:buChar char="•"/>
              <a:defRPr/>
            </a:pPr>
            <a:r>
              <a:rPr lang="en-US" sz="3300" dirty="0">
                <a:latin typeface="+mj-lt"/>
                <a:cs typeface="Arial" charset="0"/>
              </a:rPr>
              <a:t>Stressful Life Event/Neonatal Diagnosis </a:t>
            </a:r>
          </a:p>
          <a:p>
            <a:pPr lvl="2">
              <a:buFont typeface="Arial" charset="0"/>
              <a:buChar char="•"/>
              <a:defRPr/>
            </a:pPr>
            <a:r>
              <a:rPr lang="en-US" sz="3300" dirty="0">
                <a:latin typeface="+mj-lt"/>
                <a:cs typeface="Arial" charset="0"/>
              </a:rPr>
              <a:t>Traumatic Birth</a:t>
            </a:r>
          </a:p>
          <a:p>
            <a:pPr lvl="2">
              <a:buFont typeface="Arial" charset="0"/>
              <a:buChar char="•"/>
              <a:defRPr/>
            </a:pPr>
            <a:r>
              <a:rPr lang="en-US" sz="3300" dirty="0">
                <a:latin typeface="+mj-lt"/>
                <a:cs typeface="Arial" charset="0"/>
              </a:rPr>
              <a:t>NICU Admission </a:t>
            </a:r>
          </a:p>
          <a:p>
            <a:pPr lvl="2">
              <a:buFont typeface="Arial" charset="0"/>
              <a:buChar char="•"/>
              <a:defRPr/>
            </a:pPr>
            <a:r>
              <a:rPr lang="en-US" sz="3300" dirty="0">
                <a:latin typeface="+mj-lt"/>
                <a:cs typeface="Arial" charset="0"/>
              </a:rPr>
              <a:t>Poor Marital/Partner Relationship</a:t>
            </a:r>
          </a:p>
          <a:p>
            <a:pPr lvl="2">
              <a:buFont typeface="Arial" charset="0"/>
              <a:buChar char="•"/>
              <a:defRPr/>
            </a:pPr>
            <a:r>
              <a:rPr lang="en-US" sz="3300" dirty="0">
                <a:latin typeface="+mj-lt"/>
                <a:cs typeface="Arial" charset="0"/>
              </a:rPr>
              <a:t>Poor Social Support</a:t>
            </a:r>
          </a:p>
          <a:p>
            <a:pPr lvl="2">
              <a:buFont typeface="Arial" charset="0"/>
              <a:buChar char="•"/>
              <a:defRPr/>
            </a:pPr>
            <a:r>
              <a:rPr lang="en-US" sz="3300" dirty="0">
                <a:latin typeface="+mj-lt"/>
                <a:cs typeface="Arial" charset="0"/>
              </a:rPr>
              <a:t>Low Socioeconomic Status </a:t>
            </a:r>
          </a:p>
          <a:p>
            <a:pPr lvl="2">
              <a:buFont typeface="Arial" charset="0"/>
              <a:buChar char="•"/>
              <a:defRPr/>
            </a:pPr>
            <a:r>
              <a:rPr lang="en-US" sz="3300" dirty="0">
                <a:latin typeface="+mj-lt"/>
                <a:cs typeface="Arial" charset="0"/>
              </a:rPr>
              <a:t>History of Traumatic Experience(s) </a:t>
            </a:r>
          </a:p>
          <a:p>
            <a:pPr lvl="4">
              <a:buFont typeface="Arial" charset="0"/>
              <a:buChar char="•"/>
              <a:defRPr/>
            </a:pPr>
            <a:r>
              <a:rPr lang="en-US" sz="3300" dirty="0">
                <a:latin typeface="+mj-lt"/>
                <a:cs typeface="Arial" charset="0"/>
              </a:rPr>
              <a:t>Domestic Violence, Childhood Sexual Abuse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496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961</TotalTime>
  <Words>1282</Words>
  <Application>Microsoft Macintosh PowerPoint</Application>
  <PresentationFormat>Widescreen</PresentationFormat>
  <Paragraphs>236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Arial Black</vt:lpstr>
      <vt:lpstr>Arial Narrow</vt:lpstr>
      <vt:lpstr>Calibri</vt:lpstr>
      <vt:lpstr>Calibri Light</vt:lpstr>
      <vt:lpstr>Wingdings</vt:lpstr>
      <vt:lpstr>Retrospect</vt:lpstr>
      <vt:lpstr>Perinatal Depression</vt:lpstr>
      <vt:lpstr>I have nothing to disclose</vt:lpstr>
      <vt:lpstr>Objectives </vt:lpstr>
      <vt:lpstr>PPD vs PMAD</vt:lpstr>
      <vt:lpstr>Perinatal Depression</vt:lpstr>
      <vt:lpstr>Peripartum Depression  Onset Varies Across Guidelines </vt:lpstr>
      <vt:lpstr>Perinatal Depression is the most common complication of childbirth  </vt:lpstr>
      <vt:lpstr>Screening in Pregnancy and Postpartum</vt:lpstr>
      <vt:lpstr>Risk Factors for Perinatal Depression</vt:lpstr>
      <vt:lpstr>Potential Impact of Untreated Depression</vt:lpstr>
      <vt:lpstr>Suicide</vt:lpstr>
      <vt:lpstr>Passive vs Active Suicidal Ideation (SI):</vt:lpstr>
      <vt:lpstr>Impact on Intimate Partner Relationship</vt:lpstr>
      <vt:lpstr>Obstetric/Fetal Impact</vt:lpstr>
      <vt:lpstr>In comparison to children of parents without PPD, children of parents with PPD are significantly more likely to:</vt:lpstr>
      <vt:lpstr>Risks of Untreated Perinatal Depression:</vt:lpstr>
      <vt:lpstr>Treatment:</vt:lpstr>
      <vt:lpstr>Antidepressants Risks in pregnancy</vt:lpstr>
      <vt:lpstr>Neonatal Adaptation Syndrome (NAS)</vt:lpstr>
      <vt:lpstr>Persistent Pulmonary HTN of the Newborn (PPHN)  Persistence of Fetal Circulation</vt:lpstr>
      <vt:lpstr>SSRI &amp; Miscarriage Risk</vt:lpstr>
      <vt:lpstr>SSRI &amp; Malformation Risk</vt:lpstr>
      <vt:lpstr>Additional potential SSRI Risks:</vt:lpstr>
      <vt:lpstr>In comparison to children with in-utero exposure to SSRIs, children exposed to SSRIs are NOT more likely to demonstrate differences in…</vt:lpstr>
      <vt:lpstr>Risk vs Risk Summary</vt:lpstr>
      <vt:lpstr> Zulresso  (Brexanolone / Allopregnanolone):</vt:lpstr>
      <vt:lpstr>Zulresso  (Brexanolone / Allopregnanolone):</vt:lpstr>
      <vt:lpstr>Antidepressants and Breastfeeding</vt:lpstr>
      <vt:lpstr>How to Refer to WRBH Clinic if you are not an MUSC Provider: </vt:lpstr>
      <vt:lpstr>How to Refer to WRBH Clinic from with MUSC:</vt:lpstr>
      <vt:lpstr>How to Refer Pregnant Patients with  Opioid Use Disorder:</vt:lpstr>
      <vt:lpstr>Thank you Questions?  aujlar@musc.edu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Perinatal Mood and Anxiety Disorders</dc:title>
  <dc:creator>Rubin Aujla</dc:creator>
  <cp:lastModifiedBy>Grater, Rachel</cp:lastModifiedBy>
  <cp:revision>127</cp:revision>
  <dcterms:created xsi:type="dcterms:W3CDTF">2021-05-24T17:50:33Z</dcterms:created>
  <dcterms:modified xsi:type="dcterms:W3CDTF">2023-07-09T01:46:23Z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304702459</vt:i4>
  </property>
  <property fmtid="{D5CDD505-2E9C-101B-9397-08002B2CF9AE}" pid="3" name="_NewReviewCycle">
    <vt:lpwstr/>
  </property>
  <property fmtid="{D5CDD505-2E9C-101B-9397-08002B2CF9AE}" pid="4" name="_EmailSubject">
    <vt:lpwstr>updated perinatal depression slides</vt:lpwstr>
  </property>
  <property fmtid="{D5CDD505-2E9C-101B-9397-08002B2CF9AE}" pid="5" name="_AuthorEmail">
    <vt:lpwstr>aujlar@musc.edu</vt:lpwstr>
  </property>
  <property fmtid="{D5CDD505-2E9C-101B-9397-08002B2CF9AE}" pid="6" name="_AuthorEmailDisplayName">
    <vt:lpwstr>Aujla, Rubin</vt:lpwstr>
  </property>
</Properties>
</file>