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62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83" r:id="rId12"/>
    <p:sldId id="263" r:id="rId13"/>
    <p:sldId id="264" r:id="rId14"/>
    <p:sldId id="284" r:id="rId15"/>
    <p:sldId id="272" r:id="rId16"/>
    <p:sldId id="273" r:id="rId17"/>
    <p:sldId id="274" r:id="rId18"/>
    <p:sldId id="287" r:id="rId19"/>
    <p:sldId id="276" r:id="rId20"/>
    <p:sldId id="277" r:id="rId21"/>
    <p:sldId id="278" r:id="rId22"/>
    <p:sldId id="28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A6C82-B1CB-42DA-A714-988FD1779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19E97A-4E97-4861-A089-BAA612D35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76581-5F2D-46B3-800A-C95B4FE83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51200-800C-4945-801E-A5AA24666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6F2F5-FA8E-414A-94DB-BB648E7C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8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A4254-AAA5-4B88-8059-8841F2BDB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E46034-9275-4666-8E4A-9E5427D89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F6BB-E449-4B93-9C15-29135FD83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FA67D-22D8-46FA-BBF0-16ED65463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5AD7F-16B1-4FB6-8CD5-24B9AD82B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97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70A5DF-B947-4682-B2FB-98EBAEB524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BBDB5C-7B0B-41B9-9BB0-B198C11FE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BDA37-D0F7-4D14-9637-4CE90BE68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37D08-4AE6-4EB6-8B54-7F33C8CB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3B269-024C-425B-983C-565B0B346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1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4956B-F7E7-47B9-B38A-83AE5F19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473D6-B858-4BA8-9FD7-DFFD7384D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DA572-AB7A-4D40-A2EF-E6DC9A16C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A10D1-A090-4201-A4A7-746B35A4A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DAC68-48B6-4DB5-BD37-327C8371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90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301EC-820F-401B-92EC-E0C164D0B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60695-D5A8-439C-9901-F96216476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15507-D10D-4E86-8CF4-D0CE3F43C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46158-105B-4B92-B6AA-754CD287C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5E91A-6AB2-4DDA-8FD9-CBEB631F6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9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41C7B-73DB-4593-98CB-3539D5A06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6A6B6-AC88-4420-B39E-DE7395A11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8020E2-15FC-4DCB-BFF9-B66A69039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A4F0D-778D-442A-8389-AFA09A71F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0B1CB-C408-4831-91BC-1119B0CB8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C3251-354E-40F0-BC17-329F8087B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19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42C11-94D7-4EF6-8F5E-F84FBA026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A02BD-445C-43AC-8F83-325289C7D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0FAF50-D9F9-4C46-814D-E8FAC3D66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7F05B5-3830-4CC2-8D0F-AA682DE25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B39350-53A5-4DD7-B69B-617E7DD309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09CD71-B52F-4322-88DC-E72C85E81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C123BC-769E-4A46-8EDF-D8F898AEE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30346B-B91A-438B-879D-2676FA66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3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DF3EF-D983-4590-B962-A01A5A56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94EC22-91A7-4B38-80C0-601440C07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4D59D5-CFF7-4368-8DB5-04CC5EF21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6BA4F5-1EB5-4166-A534-3CCF9C81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4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6B0646-AEE2-4819-B5FA-FEBB3A2E8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BE7BB-187E-4FF0-A9F0-928F9501C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09EB8-CE61-4CF1-8302-E455971AD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D7631-4B00-4024-8BD5-28E09F0C4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7EE28-6EB5-4324-96A1-FE808CD63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F694F-A0C0-406A-A595-645D5BCF9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40C77-0531-413A-B90F-7B0C8A075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29B52-11B2-42F2-9E9B-1CFD21ABE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E1BF9-0FF7-4801-BF9B-8EC9410C0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842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8A61A-E241-46B5-B1FD-57D6E7E07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81BAA3-C130-44E8-BEDE-EC4E5141F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74B271-2707-413B-9EEA-EC615034D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3EEA9-8BA7-4A78-A343-516E6F85A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64133-2719-406E-A74E-03A0F7D4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4C3BE8-7EA5-4B87-B9A8-77E7E98B2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28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B4BF3D-0B5F-4381-99BD-EAEC2F8BF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EC29-2ADC-4202-AAD5-E2AA67803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B49E9-1EB3-4725-B8B2-E4E21021B4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CD5A7-B9EE-4522-8F71-5C3358B0CE38}" type="datetimeFigureOut">
              <a:rPr lang="en-US" smtClean="0"/>
              <a:t>7/8/23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EB7E5-771D-401E-B9D0-D21154CFB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4BF33-75D3-4352-8068-9497CA3AA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E5163-28B7-4F0A-AD1F-35E48D9138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259EC-B2E2-44B0-9865-16CFD4E62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9394"/>
            <a:ext cx="9144000" cy="2098413"/>
          </a:xfrm>
        </p:spPr>
        <p:txBody>
          <a:bodyPr>
            <a:normAutofit/>
          </a:bodyPr>
          <a:lstStyle/>
          <a:p>
            <a:r>
              <a:rPr lang="en-US" b="1" dirty="0"/>
              <a:t>VTE During Pregnancy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9934D5-849A-4179-95C0-686ED4C913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Berry Campbell, MD</a:t>
            </a:r>
          </a:p>
          <a:p>
            <a:r>
              <a:rPr lang="en-US" dirty="0"/>
              <a:t>Project ECHO-Women’s Wellness</a:t>
            </a:r>
          </a:p>
          <a:p>
            <a:r>
              <a:rPr lang="en-US" dirty="0"/>
              <a:t>Prisma Health Midlands/UofSC School of Medicine Columbia</a:t>
            </a:r>
          </a:p>
        </p:txBody>
      </p:sp>
    </p:spTree>
    <p:extLst>
      <p:ext uri="{BB962C8B-B14F-4D97-AF65-F5344CB8AC3E}">
        <p14:creationId xmlns:p14="http://schemas.microsoft.com/office/powerpoint/2010/main" val="3782730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436EF-0681-4F11-B170-ABFC94FD2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60760"/>
          </a:xfrm>
        </p:spPr>
        <p:txBody>
          <a:bodyPr/>
          <a:lstStyle/>
          <a:p>
            <a:pPr algn="ctr"/>
            <a:r>
              <a:rPr lang="en-US" b="1" dirty="0"/>
              <a:t>How do you decide the dose:</a:t>
            </a:r>
            <a:br>
              <a:rPr lang="en-US" b="1" dirty="0"/>
            </a:br>
            <a:r>
              <a:rPr lang="en-US" b="1" dirty="0"/>
              <a:t>prophylaxis vs intermediate vs therapeutic?</a:t>
            </a:r>
          </a:p>
        </p:txBody>
      </p:sp>
    </p:spTree>
    <p:extLst>
      <p:ext uri="{BB962C8B-B14F-4D97-AF65-F5344CB8AC3E}">
        <p14:creationId xmlns:p14="http://schemas.microsoft.com/office/powerpoint/2010/main" val="655218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7A440-ED53-4F08-AB18-5F75EDFAD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Recommended Pharmacologic Thromboprophylaxis in Pregnancy and the Postpartum Period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53357623-7ACF-4FD9-96AF-F97960F663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691" y="1764969"/>
            <a:ext cx="7457682" cy="3446353"/>
          </a:xfrm>
        </p:spPr>
      </p:pic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4F2486B-41E4-4299-B010-E5F69CE271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692" y="5285604"/>
            <a:ext cx="7622484" cy="15643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C384B32-41DC-4298-8622-60BF4FCC38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2466" y="6583656"/>
            <a:ext cx="2749534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616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8BC3-2190-4C68-A422-39C1BCFE3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Recommended Pharmacologic Thromboprophylaxis in Pregnancy and the Postpartum Period</a:t>
            </a:r>
            <a:endParaRPr lang="en-US" dirty="0"/>
          </a:p>
        </p:txBody>
      </p:sp>
      <p:pic>
        <p:nvPicPr>
          <p:cNvPr id="5" name="Content Placeholder 4" descr="Table&#10;&#10;Description automatically generated with medium confidence">
            <a:extLst>
              <a:ext uri="{FF2B5EF4-FFF2-40B4-BE49-F238E27FC236}">
                <a16:creationId xmlns:a16="http://schemas.microsoft.com/office/drawing/2014/main" id="{242D98C2-49CD-45A4-B17A-C79FC0D91F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753" y="2732681"/>
            <a:ext cx="8120649" cy="200200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5A0663-4867-46D4-9AE2-498240CCBC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753" y="1766419"/>
            <a:ext cx="7996195" cy="660122"/>
          </a:xfrm>
          <a:prstGeom prst="rect">
            <a:avLst/>
          </a:prstGeom>
        </p:spPr>
      </p:pic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30267DB-45B1-465C-89B0-50C3E5FA8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065" y="4921263"/>
            <a:ext cx="8251870" cy="18887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444B4F6-D7E6-4B3B-B617-773EE52AC6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2466" y="6583656"/>
            <a:ext cx="2749534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24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3D95-368A-43DF-A9DA-0E18E5EBB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Recommended Pharmacologic Thromboprophylaxis in Pregnancy and the Postpartum Period</a:t>
            </a: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8FCCFFF-BBC0-455D-8AE3-C6D9F80646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019" y="1912129"/>
            <a:ext cx="9103778" cy="751558"/>
          </a:xfrm>
        </p:spPr>
      </p:pic>
      <p:pic>
        <p:nvPicPr>
          <p:cNvPr id="13" name="Picture 12" descr="Table&#10;&#10;Description automatically generated with low confidence">
            <a:extLst>
              <a:ext uri="{FF2B5EF4-FFF2-40B4-BE49-F238E27FC236}">
                <a16:creationId xmlns:a16="http://schemas.microsoft.com/office/drawing/2014/main" id="{683C559A-0798-4E6A-8F6C-97B4F7A7E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98" y="2809090"/>
            <a:ext cx="9687067" cy="2149410"/>
          </a:xfrm>
          <a:prstGeom prst="rect">
            <a:avLst/>
          </a:prstGeom>
        </p:spPr>
      </p:pic>
      <p:pic>
        <p:nvPicPr>
          <p:cNvPr id="15" name="Picture 1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18C969E-1816-429A-90AA-F19F4BAFC0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019" y="5098832"/>
            <a:ext cx="7250931" cy="175916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B6F5A37-9397-4457-92E5-C51BC74072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7214" y="6583656"/>
            <a:ext cx="2749534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167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CBA19-F5F4-4C9B-929F-4142987BB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Recommended Pharmacologic Thromboprophylaxis in Pregnancy and the Postpartum Period</a:t>
            </a:r>
            <a:endParaRPr lang="en-US" dirty="0"/>
          </a:p>
        </p:txBody>
      </p:sp>
      <p:pic>
        <p:nvPicPr>
          <p:cNvPr id="5" name="Content Placeholder 4" descr="A picture containing table&#10;&#10;Description automatically generated">
            <a:extLst>
              <a:ext uri="{FF2B5EF4-FFF2-40B4-BE49-F238E27FC236}">
                <a16:creationId xmlns:a16="http://schemas.microsoft.com/office/drawing/2014/main" id="{BEE939D9-6290-4602-B77F-3BBC705ED8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144" y="2846880"/>
            <a:ext cx="9145195" cy="361880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D20729A-20C8-4ECD-AE65-71C8DA381D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144" y="1690688"/>
            <a:ext cx="8909712" cy="7355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E317DC8-2BA4-40D7-B51F-185F4C90B7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11572" y="6611995"/>
            <a:ext cx="2749534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139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303A-1098-4E34-BCF9-B2F4FEE9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6312"/>
            <a:ext cx="10515600" cy="4183628"/>
          </a:xfrm>
        </p:spPr>
        <p:txBody>
          <a:bodyPr/>
          <a:lstStyle/>
          <a:p>
            <a:pPr algn="ctr"/>
            <a:r>
              <a:rPr lang="en-US" b="1" dirty="0"/>
              <a:t>Do you monitor levels of LMWH in pregnancy?</a:t>
            </a:r>
          </a:p>
        </p:txBody>
      </p:sp>
    </p:spTree>
    <p:extLst>
      <p:ext uri="{BB962C8B-B14F-4D97-AF65-F5344CB8AC3E}">
        <p14:creationId xmlns:p14="http://schemas.microsoft.com/office/powerpoint/2010/main" val="1315108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ACCA5-00A6-4B2F-96C2-B2F6DE43E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9024"/>
            <a:ext cx="10515600" cy="305316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Prophylaxis: No</a:t>
            </a:r>
          </a:p>
          <a:p>
            <a:pPr marL="0" indent="0">
              <a:buNone/>
            </a:pPr>
            <a:r>
              <a:rPr lang="en-US" dirty="0"/>
              <a:t>Intermediate: No</a:t>
            </a:r>
          </a:p>
          <a:p>
            <a:pPr marL="0" indent="0">
              <a:buNone/>
            </a:pPr>
            <a:r>
              <a:rPr lang="en-US" dirty="0"/>
              <a:t>Therapeutic: Anti-factor Xa</a:t>
            </a:r>
          </a:p>
          <a:p>
            <a:pPr marL="0" indent="0">
              <a:buNone/>
            </a:pPr>
            <a:r>
              <a:rPr lang="en-US" dirty="0"/>
              <a:t>	      4-6 hours after injection →	0.6 – 1.0µ/mℓ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 If heparin, aPTT  1.5-2.5 x control 4-6 hours post injection</a:t>
            </a:r>
          </a:p>
        </p:txBody>
      </p:sp>
    </p:spTree>
    <p:extLst>
      <p:ext uri="{BB962C8B-B14F-4D97-AF65-F5344CB8AC3E}">
        <p14:creationId xmlns:p14="http://schemas.microsoft.com/office/powerpoint/2010/main" val="1998692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EF2E-E3E1-4126-82DE-144FF8BBA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50794"/>
          </a:xfrm>
        </p:spPr>
        <p:txBody>
          <a:bodyPr/>
          <a:lstStyle/>
          <a:p>
            <a:pPr algn="ctr"/>
            <a:r>
              <a:rPr lang="en-US" b="1" dirty="0"/>
              <a:t>How do you manage LMWH/heparin surrounding delivery?</a:t>
            </a:r>
          </a:p>
        </p:txBody>
      </p:sp>
    </p:spTree>
    <p:extLst>
      <p:ext uri="{BB962C8B-B14F-4D97-AF65-F5344CB8AC3E}">
        <p14:creationId xmlns:p14="http://schemas.microsoft.com/office/powerpoint/2010/main" val="1998904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black and white photo of a document&#10;&#10;Description automatically generated with low confidence">
            <a:extLst>
              <a:ext uri="{FF2B5EF4-FFF2-40B4-BE49-F238E27FC236}">
                <a16:creationId xmlns:a16="http://schemas.microsoft.com/office/drawing/2014/main" id="{3332718F-D944-48D6-AAEB-D187831E6F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785" y="461819"/>
            <a:ext cx="7324324" cy="6185715"/>
          </a:xfrm>
        </p:spPr>
      </p:pic>
    </p:spTree>
    <p:extLst>
      <p:ext uri="{BB962C8B-B14F-4D97-AF65-F5344CB8AC3E}">
        <p14:creationId xmlns:p14="http://schemas.microsoft.com/office/powerpoint/2010/main" val="2909311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A0926-1187-4D20-92A6-B1C88C0F8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0916"/>
          </a:xfrm>
        </p:spPr>
        <p:txBody>
          <a:bodyPr/>
          <a:lstStyle/>
          <a:p>
            <a:pPr algn="ctr"/>
            <a:r>
              <a:rPr lang="en-US" b="1" dirty="0"/>
              <a:t>Do you convert to unfractionated heparin from LMWH at 36-37 weeks?</a:t>
            </a:r>
          </a:p>
        </p:txBody>
      </p:sp>
    </p:spTree>
    <p:extLst>
      <p:ext uri="{BB962C8B-B14F-4D97-AF65-F5344CB8AC3E}">
        <p14:creationId xmlns:p14="http://schemas.microsoft.com/office/powerpoint/2010/main" val="3886946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30BDD5-862C-4141-A32A-239EAFB90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4030"/>
            <a:ext cx="9144000" cy="2387600"/>
          </a:xfrm>
        </p:spPr>
        <p:txBody>
          <a:bodyPr/>
          <a:lstStyle/>
          <a:p>
            <a:r>
              <a:rPr lang="en-US" b="1" dirty="0"/>
              <a:t>How do we best diagnose VTE during pregnancy?</a:t>
            </a:r>
          </a:p>
        </p:txBody>
      </p:sp>
    </p:spTree>
    <p:extLst>
      <p:ext uri="{BB962C8B-B14F-4D97-AF65-F5344CB8AC3E}">
        <p14:creationId xmlns:p14="http://schemas.microsoft.com/office/powerpoint/2010/main" val="2936522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25244-09E3-45CF-B730-ED489AA34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6156"/>
          </a:xfrm>
        </p:spPr>
        <p:txBody>
          <a:bodyPr/>
          <a:lstStyle/>
          <a:p>
            <a:pPr algn="ctr"/>
            <a:r>
              <a:rPr lang="en-US" b="1" dirty="0"/>
              <a:t>What do you do after cesarean section in the general population </a:t>
            </a:r>
            <a:br>
              <a:rPr lang="en-US" b="1" dirty="0"/>
            </a:br>
            <a:r>
              <a:rPr lang="en-US" b="1" dirty="0"/>
              <a:t>(not on LMWH or heparin)?</a:t>
            </a:r>
          </a:p>
        </p:txBody>
      </p:sp>
    </p:spTree>
    <p:extLst>
      <p:ext uri="{BB962C8B-B14F-4D97-AF65-F5344CB8AC3E}">
        <p14:creationId xmlns:p14="http://schemas.microsoft.com/office/powerpoint/2010/main" val="1392910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30139-0E1F-4CD2-9AAB-83FEFF8C0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3953"/>
            <a:ext cx="10515600" cy="576625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Actual VTE risk quadruples but still low, ≈ 3/1000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All</a:t>
            </a:r>
            <a:r>
              <a:rPr lang="en-US" dirty="0"/>
              <a:t> need pneumatic compression devices before, after, and until ambulating.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Ambulate early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Assess risk factors to decide whether Lovonox needed </a:t>
            </a:r>
          </a:p>
        </p:txBody>
      </p:sp>
    </p:spTree>
    <p:extLst>
      <p:ext uri="{BB962C8B-B14F-4D97-AF65-F5344CB8AC3E}">
        <p14:creationId xmlns:p14="http://schemas.microsoft.com/office/powerpoint/2010/main" val="125782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85FF">
            <a:alpha val="2196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0F437-EFE2-4746-B742-BAFC26060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Upcoming Sessions</a:t>
            </a:r>
            <a:br>
              <a:rPr lang="en-US" dirty="0"/>
            </a:b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Wednesday each Month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258F8EF-3C41-0B4A-8639-8F99AEA92A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717141"/>
              </p:ext>
            </p:extLst>
          </p:nvPr>
        </p:nvGraphicFramePr>
        <p:xfrm>
          <a:off x="815340" y="2489981"/>
          <a:ext cx="10538460" cy="2307101"/>
        </p:xfrm>
        <a:graphic>
          <a:graphicData uri="http://schemas.openxmlformats.org/drawingml/2006/table">
            <a:tbl>
              <a:tblPr firstRow="1" firstCol="1" bandRow="1"/>
              <a:tblGrid>
                <a:gridCol w="874840">
                  <a:extLst>
                    <a:ext uri="{9D8B030D-6E8A-4147-A177-3AD203B41FA5}">
                      <a16:colId xmlns:a16="http://schemas.microsoft.com/office/drawing/2014/main" val="3178980270"/>
                    </a:ext>
                  </a:extLst>
                </a:gridCol>
                <a:gridCol w="6860707">
                  <a:extLst>
                    <a:ext uri="{9D8B030D-6E8A-4147-A177-3AD203B41FA5}">
                      <a16:colId xmlns:a16="http://schemas.microsoft.com/office/drawing/2014/main" val="2602406347"/>
                    </a:ext>
                  </a:extLst>
                </a:gridCol>
                <a:gridCol w="2802913">
                  <a:extLst>
                    <a:ext uri="{9D8B030D-6E8A-4147-A177-3AD203B41FA5}">
                      <a16:colId xmlns:a16="http://schemas.microsoft.com/office/drawing/2014/main" val="1394874107"/>
                    </a:ext>
                  </a:extLst>
                </a:gridCol>
              </a:tblGrid>
              <a:tr h="5175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3/2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Management of Patient w/ Prior Covid Infection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Donna Johnson, MD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947849"/>
                  </a:ext>
                </a:extLst>
              </a:tr>
              <a:tr h="5998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3/16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Domestic Violence in Pregnancy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Donna Johnson, MD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08030"/>
                  </a:ext>
                </a:extLst>
              </a:tr>
              <a:tr h="6351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4/6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Obesity in pregnancy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Donna Johnson, MD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078049"/>
                  </a:ext>
                </a:extLst>
              </a:tr>
              <a:tr h="5546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4/20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Late Preterm Steroids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Donna Johnson, MD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374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10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55164-EB3D-4395-8348-ABB7A35D5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227"/>
            <a:ext cx="10515600" cy="6385302"/>
          </a:xfrm>
        </p:spPr>
        <p:txBody>
          <a:bodyPr/>
          <a:lstStyle/>
          <a:p>
            <a:r>
              <a:rPr lang="en-US" dirty="0"/>
              <a:t>80% have unilateral swelling and pain </a:t>
            </a:r>
          </a:p>
          <a:p>
            <a:r>
              <a:rPr lang="en-US" dirty="0"/>
              <a:t>Calf difference </a:t>
            </a:r>
            <a:r>
              <a:rPr lang="en-US" u="sng" dirty="0"/>
              <a:t>&gt;</a:t>
            </a:r>
            <a:r>
              <a:rPr lang="en-US" dirty="0"/>
              <a:t> 2cm</a:t>
            </a:r>
          </a:p>
          <a:p>
            <a:r>
              <a:rPr lang="en-US" dirty="0"/>
              <a:t>Compression sonography of proximal veins, distal veins</a:t>
            </a:r>
          </a:p>
          <a:p>
            <a:r>
              <a:rPr lang="en-US" dirty="0"/>
              <a:t>If inconclusive, consider: </a:t>
            </a:r>
          </a:p>
          <a:p>
            <a:pPr marL="0" indent="0">
              <a:buNone/>
            </a:pPr>
            <a:r>
              <a:rPr lang="en-US" dirty="0"/>
              <a:t>	- Empiric LMWH</a:t>
            </a:r>
          </a:p>
          <a:p>
            <a:pPr marL="0" indent="0">
              <a:buNone/>
            </a:pPr>
            <a:r>
              <a:rPr lang="en-US" dirty="0"/>
              <a:t>	- Repeat sonography 3-7d</a:t>
            </a:r>
          </a:p>
          <a:p>
            <a:pPr marL="0" indent="0">
              <a:buNone/>
            </a:pPr>
            <a:r>
              <a:rPr lang="en-US" dirty="0"/>
              <a:t>	- Consider MR/venography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PE: VQ scan – low radiation for fetus; lowest for mom</a:t>
            </a:r>
          </a:p>
          <a:p>
            <a:pPr marL="0" indent="0">
              <a:buNone/>
            </a:pPr>
            <a:r>
              <a:rPr lang="en-US" dirty="0"/>
              <a:t>      Spiral CT – lowest radiation for fetus; low for mom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Both are excellent, depends on availability at your center.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69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9E8D-C71A-4A2F-8E89-7262A0196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8834"/>
          </a:xfrm>
        </p:spPr>
        <p:txBody>
          <a:bodyPr/>
          <a:lstStyle/>
          <a:p>
            <a:pPr algn="ctr"/>
            <a:r>
              <a:rPr lang="en-US" b="1" dirty="0"/>
              <a:t>What serum testing for women with a history of VTE not tested before? </a:t>
            </a:r>
          </a:p>
        </p:txBody>
      </p:sp>
    </p:spTree>
    <p:extLst>
      <p:ext uri="{BB962C8B-B14F-4D97-AF65-F5344CB8AC3E}">
        <p14:creationId xmlns:p14="http://schemas.microsoft.com/office/powerpoint/2010/main" val="3704438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B8F96-30DC-4C1D-A13C-02FBBDA62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895" y="2045776"/>
            <a:ext cx="10515600" cy="311515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Anti-phospholipid Abs</a:t>
            </a:r>
          </a:p>
          <a:p>
            <a:pPr marL="0" indent="0">
              <a:buNone/>
            </a:pPr>
            <a:r>
              <a:rPr lang="en-US" dirty="0"/>
              <a:t>Inherited Thrombophilias</a:t>
            </a:r>
          </a:p>
          <a:p>
            <a:pPr marL="0" indent="0">
              <a:buNone/>
            </a:pPr>
            <a:r>
              <a:rPr lang="en-US" dirty="0"/>
              <a:t>	- F5LM</a:t>
            </a:r>
          </a:p>
          <a:p>
            <a:pPr marL="0" indent="0">
              <a:buNone/>
            </a:pPr>
            <a:r>
              <a:rPr lang="en-US" dirty="0"/>
              <a:t>	- Prothrombin G20210A</a:t>
            </a:r>
          </a:p>
          <a:p>
            <a:pPr marL="0" indent="0">
              <a:buNone/>
            </a:pPr>
            <a:r>
              <a:rPr lang="en-US" dirty="0"/>
              <a:t>	- Anti-thrombin3</a:t>
            </a:r>
          </a:p>
          <a:p>
            <a:pPr marL="0" indent="0">
              <a:buNone/>
            </a:pPr>
            <a:r>
              <a:rPr lang="en-US" dirty="0"/>
              <a:t>	- Protein S, C</a:t>
            </a:r>
          </a:p>
        </p:txBody>
      </p:sp>
    </p:spTree>
    <p:extLst>
      <p:ext uri="{BB962C8B-B14F-4D97-AF65-F5344CB8AC3E}">
        <p14:creationId xmlns:p14="http://schemas.microsoft.com/office/powerpoint/2010/main" val="295080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E87AF-BCCC-4923-876B-74FF2453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13526"/>
          </a:xfrm>
        </p:spPr>
        <p:txBody>
          <a:bodyPr/>
          <a:lstStyle/>
          <a:p>
            <a:pPr algn="ctr"/>
            <a:r>
              <a:rPr lang="en-US" b="1" dirty="0"/>
              <a:t>New VTE in pregnancy – how to manage?</a:t>
            </a:r>
          </a:p>
        </p:txBody>
      </p:sp>
    </p:spTree>
    <p:extLst>
      <p:ext uri="{BB962C8B-B14F-4D97-AF65-F5344CB8AC3E}">
        <p14:creationId xmlns:p14="http://schemas.microsoft.com/office/powerpoint/2010/main" val="829894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49DBD-374C-444A-AD00-5AF6B48F3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3817"/>
            <a:ext cx="10515600" cy="367309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PE → Admit if unstable, O</a:t>
            </a:r>
            <a:r>
              <a:rPr lang="en-US" sz="1800" dirty="0"/>
              <a:t>2</a:t>
            </a:r>
            <a:r>
              <a:rPr lang="en-US" dirty="0"/>
              <a:t> sats labile, severe shortness of breath, or</a:t>
            </a:r>
          </a:p>
          <a:p>
            <a:pPr marL="0" indent="0">
              <a:buNone/>
            </a:pPr>
            <a:r>
              <a:rPr lang="en-US" dirty="0"/>
              <a:t>  	severe pain</a:t>
            </a:r>
          </a:p>
          <a:p>
            <a:pPr marL="0" indent="0">
              <a:buNone/>
            </a:pPr>
            <a:r>
              <a:rPr lang="en-US" dirty="0"/>
              <a:t>	- LMWH vs IV heparin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DVT → outpatient Lovenox reasonable.  Admit for severe pain.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 Most admit pregnant patient with newly diagnosed VTE for 24 hours. </a:t>
            </a:r>
          </a:p>
        </p:txBody>
      </p:sp>
    </p:spTree>
    <p:extLst>
      <p:ext uri="{BB962C8B-B14F-4D97-AF65-F5344CB8AC3E}">
        <p14:creationId xmlns:p14="http://schemas.microsoft.com/office/powerpoint/2010/main" val="251651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7E91C-56B9-47D3-BBFA-900DE8C70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9539"/>
          </a:xfrm>
        </p:spPr>
        <p:txBody>
          <a:bodyPr/>
          <a:lstStyle/>
          <a:p>
            <a:pPr algn="ctr"/>
            <a:r>
              <a:rPr lang="en-US" b="1" dirty="0"/>
              <a:t>What do you do if allergic to heparin?</a:t>
            </a:r>
          </a:p>
        </p:txBody>
      </p:sp>
    </p:spTree>
    <p:extLst>
      <p:ext uri="{BB962C8B-B14F-4D97-AF65-F5344CB8AC3E}">
        <p14:creationId xmlns:p14="http://schemas.microsoft.com/office/powerpoint/2010/main" val="1492302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B56E-E5D7-49DB-9F62-CA9F6D646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444" y="2204634"/>
            <a:ext cx="10515600" cy="24487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- Most can use LMWH</a:t>
            </a:r>
          </a:p>
          <a:p>
            <a:pPr marL="0" indent="0">
              <a:buNone/>
            </a:pPr>
            <a:r>
              <a:rPr lang="en-US" dirty="0"/>
              <a:t> - Allergy to LMWH → consult heme-onc</a:t>
            </a:r>
          </a:p>
          <a:p>
            <a:pPr marL="0" indent="0">
              <a:buNone/>
            </a:pPr>
            <a:r>
              <a:rPr lang="en-US" dirty="0"/>
              <a:t> - If history of thrombocytopenia with heparin, Lovonox usually safe. </a:t>
            </a:r>
          </a:p>
          <a:p>
            <a:pPr marL="0" indent="0">
              <a:buNone/>
            </a:pPr>
            <a:r>
              <a:rPr lang="en-US" dirty="0"/>
              <a:t> - Avoid oral agents </a:t>
            </a:r>
          </a:p>
        </p:txBody>
      </p:sp>
    </p:spTree>
    <p:extLst>
      <p:ext uri="{BB962C8B-B14F-4D97-AF65-F5344CB8AC3E}">
        <p14:creationId xmlns:p14="http://schemas.microsoft.com/office/powerpoint/2010/main" val="2818006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452</Words>
  <Application>Microsoft Macintosh PowerPoint</Application>
  <PresentationFormat>Widescreen</PresentationFormat>
  <Paragraphs>72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VTE During Pregnancy</vt:lpstr>
      <vt:lpstr>How do we best diagnose VTE during pregnancy?</vt:lpstr>
      <vt:lpstr>PowerPoint Presentation</vt:lpstr>
      <vt:lpstr>What serum testing for women with a history of VTE not tested before? </vt:lpstr>
      <vt:lpstr>PowerPoint Presentation</vt:lpstr>
      <vt:lpstr>New VTE in pregnancy – how to manage?</vt:lpstr>
      <vt:lpstr>PowerPoint Presentation</vt:lpstr>
      <vt:lpstr>What do you do if allergic to heparin?</vt:lpstr>
      <vt:lpstr>PowerPoint Presentation</vt:lpstr>
      <vt:lpstr>How do you decide the dose: prophylaxis vs intermediate vs therapeutic?</vt:lpstr>
      <vt:lpstr>Recommended Pharmacologic Thromboprophylaxis in Pregnancy and the Postpartum Period</vt:lpstr>
      <vt:lpstr>Recommended Pharmacologic Thromboprophylaxis in Pregnancy and the Postpartum Period</vt:lpstr>
      <vt:lpstr>Recommended Pharmacologic Thromboprophylaxis in Pregnancy and the Postpartum Period</vt:lpstr>
      <vt:lpstr>Recommended Pharmacologic Thromboprophylaxis in Pregnancy and the Postpartum Period</vt:lpstr>
      <vt:lpstr>Do you monitor levels of LMWH in pregnancy?</vt:lpstr>
      <vt:lpstr>PowerPoint Presentation</vt:lpstr>
      <vt:lpstr>How do you manage LMWH/heparin surrounding delivery?</vt:lpstr>
      <vt:lpstr>PowerPoint Presentation</vt:lpstr>
      <vt:lpstr>Do you convert to unfractionated heparin from LMWH at 36-37 weeks?</vt:lpstr>
      <vt:lpstr>What do you do after cesarean section in the general population  (not on LMWH or heparin)?</vt:lpstr>
      <vt:lpstr>PowerPoint Presentation</vt:lpstr>
      <vt:lpstr>Upcoming Sessions 1st and 3rd Wednesday each Month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VTE Risks in Pregnancy: Who needs prophylaxis?</dc:title>
  <dc:creator>Berry Campbell</dc:creator>
  <cp:lastModifiedBy>Grater, Rachel</cp:lastModifiedBy>
  <cp:revision>14</cp:revision>
  <dcterms:created xsi:type="dcterms:W3CDTF">2022-01-03T15:59:18Z</dcterms:created>
  <dcterms:modified xsi:type="dcterms:W3CDTF">2023-07-09T02:11:39Z</dcterms:modified>
</cp:coreProperties>
</file>